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7.xml" Type="http://schemas.openxmlformats.org/officeDocument/2006/relationships/slide" Id="rId12"/><Relationship Target="presProps.xml" Type="http://schemas.openxmlformats.org/officeDocument/2006/relationships/presProps" Id="rId2"/><Relationship Target="theme/theme1.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434343"/>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https://docs.google.com/document/d/1CnbPd7jOg_295GK1LYpJwVbvkVuFUwZFIHtB9Mh7EU0/edit?usp=sharing" Type="http://schemas.openxmlformats.org/officeDocument/2006/relationships/hyperlink" TargetMode="External" Id="rId4"/><Relationship Target="https://drive.google.com/file/d/0B9dj1M8U8qtHMkotUEltQk9UM1k/view?usp=sharing" Type="http://schemas.openxmlformats.org/officeDocument/2006/relationships/hyperlink" TargetMode="External"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784197" x="663100"/>
            <a:ext cy="8562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Responsive Design</a:t>
            </a:r>
          </a:p>
        </p:txBody>
      </p:sp>
      <p:sp>
        <p:nvSpPr>
          <p:cNvPr id="24" name="Shape 24"/>
          <p:cNvSpPr txBox="1"/>
          <p:nvPr>
            <p:ph idx="1" type="subTitle"/>
          </p:nvPr>
        </p:nvSpPr>
        <p:spPr>
          <a:xfrm>
            <a:off y="4033478" x="663100"/>
            <a:ext cy="784799" cx="7772400"/>
          </a:xfrm>
          <a:prstGeom prst="rect">
            <a:avLst/>
          </a:prstGeom>
        </p:spPr>
        <p:txBody>
          <a:bodyPr bIns="91425" rIns="91425" lIns="91425" tIns="91425" anchor="t" anchorCtr="0">
            <a:noAutofit/>
          </a:bodyPr>
          <a:lstStyle/>
          <a:p>
            <a:pPr algn="l" rtl="0">
              <a:spcBef>
                <a:spcPts val="0"/>
              </a:spcBef>
              <a:buNone/>
            </a:pPr>
            <a:r>
              <a:rPr sz="1100" lang="en">
                <a:solidFill>
                  <a:srgbClr val="434343"/>
                </a:solidFill>
              </a:rPr>
              <a:t>Ryan Christiani</a:t>
            </a:r>
          </a:p>
          <a:p>
            <a:pPr algn="l">
              <a:spcBef>
                <a:spcPts val="0"/>
              </a:spcBef>
              <a:buNone/>
            </a:pPr>
            <a:r>
              <a:rPr sz="1100" lang="en">
                <a:solidFill>
                  <a:srgbClr val="434343"/>
                </a:solidFill>
              </a:rPr>
              <a:t>Week 1</a:t>
            </a:r>
          </a:p>
        </p:txBody>
      </p:sp>
      <p:sp>
        <p:nvSpPr>
          <p:cNvPr id="25" name="Shape 25"/>
          <p:cNvSpPr txBox="1"/>
          <p:nvPr/>
        </p:nvSpPr>
        <p:spPr>
          <a:xfrm>
            <a:off y="433950" x="663100"/>
            <a:ext cy="298500" cx="7673099"/>
          </a:xfrm>
          <a:prstGeom prst="rect">
            <a:avLst/>
          </a:prstGeom>
          <a:noFill/>
          <a:ln>
            <a:noFill/>
          </a:ln>
        </p:spPr>
        <p:txBody>
          <a:bodyPr bIns="91425" rIns="91425" lIns="91425" tIns="91425" anchor="t" anchorCtr="0">
            <a:noAutofit/>
          </a:bodyPr>
          <a:lstStyle/>
          <a:p>
            <a:pPr>
              <a:spcBef>
                <a:spcPts val="0"/>
              </a:spcBef>
              <a:buNone/>
            </a:pPr>
            <a:r>
              <a:rPr lang="en">
                <a:solidFill>
                  <a:srgbClr val="434343"/>
                </a:solidFill>
              </a:rPr>
              <a:t>WEBD 152 - Web Programming 2</a:t>
            </a:r>
          </a:p>
        </p:txBody>
      </p:sp>
      <p:sp>
        <p:nvSpPr>
          <p:cNvPr id="26" name="Shape 26"/>
          <p:cNvSpPr txBox="1"/>
          <p:nvPr/>
        </p:nvSpPr>
        <p:spPr>
          <a:xfrm>
            <a:off y="1710362" x="663100"/>
            <a:ext cy="1345199" cx="6182099"/>
          </a:xfrm>
          <a:prstGeom prst="rect">
            <a:avLst/>
          </a:prstGeom>
          <a:noFill/>
          <a:ln>
            <a:noFill/>
          </a:ln>
        </p:spPr>
        <p:txBody>
          <a:bodyPr bIns="91425" rIns="91425" lIns="91425" tIns="91425" anchor="t" anchorCtr="0">
            <a:noAutofit/>
          </a:bodyPr>
          <a:lstStyle/>
          <a:p>
            <a:pPr>
              <a:spcBef>
                <a:spcPts val="0"/>
              </a:spcBef>
              <a:buNone/>
            </a:pPr>
            <a:r>
              <a:rPr sz="1800" lang="en">
                <a:solidFill>
                  <a:srgbClr val="434343"/>
                </a:solidFill>
              </a:rPr>
              <a:t>Link to slides: http://bit.ly/humber-web-2-1</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ctrTitle"/>
          </p:nvPr>
        </p:nvSpPr>
        <p:spPr>
          <a:xfrm>
            <a:off y="1583342" x="685800"/>
            <a:ext cy="1159799" cx="7772400"/>
          </a:xfrm>
          <a:prstGeom prst="rect">
            <a:avLst/>
          </a:prstGeom>
        </p:spPr>
        <p:txBody>
          <a:bodyPr bIns="91425" rIns="91425" lIns="91425" tIns="91425" anchor="b" anchorCtr="0">
            <a:noAutofit/>
          </a:bodyPr>
          <a:lstStyle/>
          <a:p>
            <a:pPr>
              <a:spcBef>
                <a:spcPts val="0"/>
              </a:spcBef>
              <a:buNone/>
            </a:pPr>
            <a:r>
              <a:rPr lang="en"/>
              <a:t>What are we going to learn!?</a:t>
            </a:r>
          </a:p>
        </p:txBody>
      </p:sp>
      <p:sp>
        <p:nvSpPr>
          <p:cNvPr id="32" name="Shape 32"/>
          <p:cNvSpPr txBox="1"/>
          <p:nvPr>
            <p:ph idx="1" type="subTitle"/>
          </p:nvPr>
        </p:nvSpPr>
        <p:spPr>
          <a:xfrm>
            <a:off y="2840053" x="685800"/>
            <a:ext cy="784799" cx="7772400"/>
          </a:xfrm>
          <a:prstGeom prst="rect">
            <a:avLst/>
          </a:prstGeom>
        </p:spPr>
        <p:txBody>
          <a:bodyPr bIns="91425" rIns="91425" lIns="91425" tIns="91425" anchor="t" anchorCtr="0">
            <a:noAutofit/>
          </a:bodyPr>
          <a:lstStyle/>
          <a:p>
            <a:pPr algn="l">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Schedule </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100000"/>
              <a:buFont typeface="Arial"/>
              <a:buNone/>
            </a:pPr>
            <a:r>
              <a:rPr sz="1100" lang="en">
                <a:solidFill>
                  <a:schemeClr val="dk1"/>
                </a:solidFill>
              </a:rPr>
              <a:t>Week 1: Review and in class assignment #1 to test knowledge.</a:t>
            </a:r>
          </a:p>
          <a:p>
            <a:pPr rtl="0" lvl="0">
              <a:lnSpc>
                <a:spcPct val="115000"/>
              </a:lnSpc>
              <a:spcBef>
                <a:spcPts val="0"/>
              </a:spcBef>
              <a:buClr>
                <a:schemeClr val="dk1"/>
              </a:buClr>
              <a:buSzPct val="100000"/>
              <a:buFont typeface="Arial"/>
              <a:buNone/>
            </a:pPr>
            <a:r>
              <a:rPr sz="1100" lang="en">
                <a:solidFill>
                  <a:schemeClr val="dk1"/>
                </a:solidFill>
              </a:rPr>
              <a:t>Week 2: Intro to Responsive Design and concepts</a:t>
            </a:r>
          </a:p>
          <a:p>
            <a:pPr rtl="0" lvl="0">
              <a:lnSpc>
                <a:spcPct val="115000"/>
              </a:lnSpc>
              <a:spcBef>
                <a:spcPts val="0"/>
              </a:spcBef>
              <a:buClr>
                <a:schemeClr val="dk1"/>
              </a:buClr>
              <a:buSzPct val="100000"/>
              <a:buFont typeface="Arial"/>
              <a:buNone/>
            </a:pPr>
            <a:r>
              <a:rPr sz="1100" lang="en">
                <a:solidFill>
                  <a:schemeClr val="dk1"/>
                </a:solidFill>
              </a:rPr>
              <a:t>Week 3: Responsive Techniques and work along period</a:t>
            </a:r>
          </a:p>
          <a:p>
            <a:pPr rtl="0" lvl="0">
              <a:lnSpc>
                <a:spcPct val="115000"/>
              </a:lnSpc>
              <a:spcBef>
                <a:spcPts val="0"/>
              </a:spcBef>
              <a:buClr>
                <a:schemeClr val="dk1"/>
              </a:buClr>
              <a:buSzPct val="100000"/>
              <a:buFont typeface="Arial"/>
              <a:buNone/>
            </a:pPr>
            <a:r>
              <a:rPr sz="1100" lang="en">
                <a:solidFill>
                  <a:schemeClr val="dk1"/>
                </a:solidFill>
              </a:rPr>
              <a:t>Week 4: Cross Browser Testing and Tools  and Dropdown Menus</a:t>
            </a:r>
          </a:p>
          <a:p>
            <a:pPr rtl="0" lvl="0">
              <a:lnSpc>
                <a:spcPct val="115000"/>
              </a:lnSpc>
              <a:spcBef>
                <a:spcPts val="0"/>
              </a:spcBef>
              <a:buClr>
                <a:schemeClr val="dk1"/>
              </a:buClr>
              <a:buSzPct val="100000"/>
              <a:buFont typeface="Arial"/>
              <a:buNone/>
            </a:pPr>
            <a:r>
              <a:rPr sz="1100" lang="en">
                <a:solidFill>
                  <a:schemeClr val="dk1"/>
                </a:solidFill>
              </a:rPr>
              <a:t>Week 5: Assignment #2 - Convert a static build out to be a responsive one due Week 6</a:t>
            </a:r>
          </a:p>
          <a:p>
            <a:pPr rtl="0" lvl="0">
              <a:lnSpc>
                <a:spcPct val="115000"/>
              </a:lnSpc>
              <a:spcBef>
                <a:spcPts val="0"/>
              </a:spcBef>
              <a:buClr>
                <a:schemeClr val="dk1"/>
              </a:buClr>
              <a:buSzPct val="100000"/>
              <a:buFont typeface="Arial"/>
              <a:buNone/>
            </a:pPr>
            <a:r>
              <a:rPr sz="1100" lang="en">
                <a:solidFill>
                  <a:schemeClr val="dk1"/>
                </a:solidFill>
              </a:rPr>
              <a:t>Week 6: Smacss - Scalable and Modular Architecture for CSS : Show them some idea around working with CSS</a:t>
            </a:r>
          </a:p>
          <a:p>
            <a:pPr rtl="0" lvl="0">
              <a:lnSpc>
                <a:spcPct val="115000"/>
              </a:lnSpc>
              <a:spcBef>
                <a:spcPts val="0"/>
              </a:spcBef>
              <a:buClr>
                <a:schemeClr val="dk1"/>
              </a:buClr>
              <a:buSzPct val="100000"/>
              <a:buFont typeface="Arial"/>
              <a:buNone/>
            </a:pPr>
            <a:r>
              <a:rPr sz="1100" lang="en">
                <a:solidFill>
                  <a:schemeClr val="dk1"/>
                </a:solidFill>
              </a:rPr>
              <a:t>Week 7: Frameworks: Bootstrap, Skeleton, Foundation - Talk about when and why to use one</a:t>
            </a:r>
          </a:p>
          <a:p>
            <a:pPr rtl="0" lvl="0">
              <a:lnSpc>
                <a:spcPct val="115000"/>
              </a:lnSpc>
              <a:spcBef>
                <a:spcPts val="0"/>
              </a:spcBef>
              <a:buClr>
                <a:schemeClr val="dk1"/>
              </a:buClr>
              <a:buSzPct val="100000"/>
              <a:buFont typeface="Arial"/>
              <a:buNone/>
            </a:pPr>
            <a:r>
              <a:rPr sz="1100" lang="en">
                <a:solidFill>
                  <a:schemeClr val="dk1"/>
                </a:solidFill>
              </a:rPr>
              <a:t>Week 8: Assignment #3 - Create a portfolio site, must be responsive. </a:t>
            </a:r>
          </a:p>
          <a:p>
            <a:pPr rtl="0" lvl="0">
              <a:lnSpc>
                <a:spcPct val="115000"/>
              </a:lnSpc>
              <a:spcBef>
                <a:spcPts val="0"/>
              </a:spcBef>
              <a:buClr>
                <a:schemeClr val="dk1"/>
              </a:buClr>
              <a:buSzPct val="100000"/>
              <a:buFont typeface="Arial"/>
              <a:buNone/>
            </a:pPr>
            <a:r>
              <a:rPr sz="1100" lang="en">
                <a:solidFill>
                  <a:schemeClr val="dk1"/>
                </a:solidFill>
              </a:rPr>
              <a:t>Week 9:  Work period - slight review of techniques for mostly time to finish assignment. </a:t>
            </a:r>
          </a:p>
          <a:p>
            <a:pPr rtl="0" lvl="0">
              <a:lnSpc>
                <a:spcPct val="115000"/>
              </a:lnSpc>
              <a:spcBef>
                <a:spcPts val="0"/>
              </a:spcBef>
              <a:buClr>
                <a:schemeClr val="dk1"/>
              </a:buClr>
              <a:buSzPct val="100000"/>
              <a:buFont typeface="Arial"/>
              <a:buNone/>
            </a:pPr>
            <a:r>
              <a:rPr sz="1100" lang="en">
                <a:solidFill>
                  <a:schemeClr val="dk1"/>
                </a:solidFill>
              </a:rPr>
              <a:t>Week 10: Responsive Type</a:t>
            </a:r>
          </a:p>
          <a:p>
            <a:pPr rtl="0" lvl="0">
              <a:lnSpc>
                <a:spcPct val="115000"/>
              </a:lnSpc>
              <a:spcBef>
                <a:spcPts val="0"/>
              </a:spcBef>
              <a:buClr>
                <a:schemeClr val="dk1"/>
              </a:buClr>
              <a:buSzPct val="100000"/>
              <a:buFont typeface="Arial"/>
              <a:buNone/>
            </a:pPr>
            <a:r>
              <a:rPr sz="1100" lang="en">
                <a:solidFill>
                  <a:schemeClr val="dk1"/>
                </a:solidFill>
              </a:rPr>
              <a:t>Week 11: Off Canvas Menu Assignment #4</a:t>
            </a:r>
          </a:p>
          <a:p>
            <a:pPr rtl="0" lvl="0">
              <a:lnSpc>
                <a:spcPct val="115000"/>
              </a:lnSpc>
              <a:spcBef>
                <a:spcPts val="0"/>
              </a:spcBef>
              <a:buClr>
                <a:schemeClr val="dk1"/>
              </a:buClr>
              <a:buSzPct val="100000"/>
              <a:buFont typeface="Arial"/>
              <a:buNone/>
            </a:pPr>
            <a:r>
              <a:rPr sz="1100" lang="en">
                <a:solidFill>
                  <a:schemeClr val="dk1"/>
                </a:solidFill>
              </a:rPr>
              <a:t>Week 12: Favicon, FTP/Domains: How to actually get your site online. </a:t>
            </a:r>
          </a:p>
          <a:p>
            <a:pPr rtl="0" lvl="0">
              <a:lnSpc>
                <a:spcPct val="115000"/>
              </a:lnSpc>
              <a:spcBef>
                <a:spcPts val="0"/>
              </a:spcBef>
              <a:buClr>
                <a:schemeClr val="dk1"/>
              </a:buClr>
              <a:buSzPct val="100000"/>
              <a:buFont typeface="Arial"/>
              <a:buNone/>
            </a:pPr>
            <a:r>
              <a:rPr sz="1100" lang="en">
                <a:solidFill>
                  <a:schemeClr val="dk1"/>
                </a:solidFill>
              </a:rPr>
              <a:t>Week 13: FITC* (will probably just add a few mins to each class to make up for the time)</a:t>
            </a:r>
          </a:p>
          <a:p>
            <a:pPr rtl="0" lvl="0">
              <a:lnSpc>
                <a:spcPct val="115000"/>
              </a:lnSpc>
              <a:spcBef>
                <a:spcPts val="0"/>
              </a:spcBef>
              <a:buClr>
                <a:schemeClr val="dk1"/>
              </a:buClr>
              <a:buSzPct val="100000"/>
              <a:buFont typeface="Arial"/>
              <a:buNone/>
            </a:pPr>
            <a:r>
              <a:rPr sz="1100" lang="en">
                <a:solidFill>
                  <a:schemeClr val="dk1"/>
                </a:solidFill>
              </a:rPr>
              <a:t>Week 14: Sass/Less CSS Preprocessors </a:t>
            </a:r>
          </a:p>
          <a:p>
            <a:pPr lvl="0">
              <a:lnSpc>
                <a:spcPct val="115000"/>
              </a:lnSpc>
              <a:spcBef>
                <a:spcPts val="0"/>
              </a:spcBef>
              <a:buClr>
                <a:schemeClr val="dk1"/>
              </a:buClr>
              <a:buSzPct val="100000"/>
              <a:buFont typeface="Arial"/>
              <a:buNone/>
            </a:pPr>
            <a:r>
              <a:rPr sz="1100" lang="en">
                <a:solidFill>
                  <a:schemeClr val="dk1"/>
                </a:solidFill>
              </a:rPr>
              <a:t>Week 15: Wrap up</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a:t>
            </a:r>
          </a:p>
        </p:txBody>
      </p:sp>
      <p:sp>
        <p:nvSpPr>
          <p:cNvPr id="44" name="Shape 4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Name 5 HTML elements.</a:t>
            </a:r>
          </a:p>
          <a:p>
            <a:pPr rtl="0" lvl="0">
              <a:spcBef>
                <a:spcPts val="0"/>
              </a:spcBef>
              <a:buNone/>
            </a:pPr>
            <a:r>
              <a:rPr lang="en"/>
              <a:t>What are the 4 tags needed to have a basic HTML document.</a:t>
            </a:r>
          </a:p>
          <a:p>
            <a:pPr rtl="0">
              <a:spcBef>
                <a:spcPts val="0"/>
              </a:spcBef>
              <a:buNone/>
            </a:pPr>
            <a:r>
              <a:rPr lang="en"/>
              <a:t>What is the most important tag on the page.</a:t>
            </a:r>
          </a:p>
          <a:p>
            <a:pPr rtl="0">
              <a:spcBef>
                <a:spcPts val="0"/>
              </a:spcBef>
              <a:buNone/>
            </a:pPr>
            <a:r>
              <a:rPr lang="en"/>
              <a:t>What would .</a:t>
            </a:r>
            <a:r>
              <a:rPr lang="en">
                <a:latin typeface="PT Mono"/>
                <a:ea typeface="PT Mono"/>
                <a:cs typeface="PT Mono"/>
                <a:sym typeface="PT Mono"/>
              </a:rPr>
              <a:t>head-image</a:t>
            </a:r>
            <a:r>
              <a:rPr lang="en"/>
              <a:t>, </a:t>
            </a:r>
            <a:r>
              <a:rPr lang="en">
                <a:latin typeface="PT Mono"/>
                <a:ea typeface="PT Mono"/>
                <a:cs typeface="PT Mono"/>
                <a:sym typeface="PT Mono"/>
              </a:rPr>
              <a:t>#header</a:t>
            </a:r>
            <a:r>
              <a:rPr lang="en"/>
              <a:t>, </a:t>
            </a:r>
            <a:r>
              <a:rPr lang="en">
                <a:latin typeface="PT Mono"/>
                <a:ea typeface="PT Mono"/>
                <a:cs typeface="PT Mono"/>
                <a:sym typeface="PT Mono"/>
              </a:rPr>
              <a:t>img </a:t>
            </a:r>
            <a:r>
              <a:rPr lang="en"/>
              <a:t>be when talking about CSS’</a:t>
            </a:r>
          </a:p>
          <a:p>
            <a:pPr rtl="0">
              <a:spcBef>
                <a:spcPts val="0"/>
              </a:spcBef>
              <a:buNone/>
            </a:pPr>
            <a:r>
              <a:rPr lang="en"/>
              <a:t>Name a CSS </a:t>
            </a:r>
            <a:r>
              <a:rPr lang="en">
                <a:latin typeface="PT Mono"/>
                <a:ea typeface="PT Mono"/>
                <a:cs typeface="PT Mono"/>
                <a:sym typeface="PT Mono"/>
              </a:rPr>
              <a:t>property</a:t>
            </a:r>
            <a:r>
              <a:rPr lang="en"/>
              <a:t> and a </a:t>
            </a:r>
            <a:r>
              <a:rPr lang="en">
                <a:latin typeface="PT Mono"/>
                <a:ea typeface="PT Mono"/>
                <a:cs typeface="PT Mono"/>
                <a:sym typeface="PT Mono"/>
              </a:rPr>
              <a:t>value.</a:t>
            </a:r>
          </a:p>
          <a:p>
            <a:pPr rtl="0">
              <a:spcBef>
                <a:spcPts val="0"/>
              </a:spcBef>
              <a:buNone/>
            </a:pPr>
            <a:r>
              <a:rPr lang="en"/>
              <a:t>What should you out at the end of every CSS rule.</a:t>
            </a:r>
          </a:p>
          <a:p>
            <a:pPr rtl="0">
              <a:spcBef>
                <a:spcPts val="0"/>
              </a:spcBef>
              <a:buNone/>
            </a:pPr>
            <a:r>
              <a:rPr lang="en"/>
              <a:t>Name 3 kinds of CSS measurement Units we can use. </a:t>
            </a:r>
          </a:p>
          <a:p>
            <a:pPr rtl="0">
              <a:spcBef>
                <a:spcPts val="0"/>
              </a:spcBef>
              <a:buNone/>
            </a:pPr>
            <a:r>
              <a:t/>
            </a:r>
            <a:endParaRPr>
              <a:latin typeface="PT Mono"/>
              <a:ea typeface="PT Mono"/>
              <a:cs typeface="PT Mono"/>
              <a:sym typeface="PT Mono"/>
            </a:endParaRPr>
          </a:p>
          <a:p>
            <a:pPr rtl="0">
              <a:spcBef>
                <a:spcPts val="0"/>
              </a:spcBef>
              <a:buNone/>
            </a:pPr>
            <a:r>
              <a:t/>
            </a:r>
            <a:endParaRPr/>
          </a:p>
          <a:p>
            <a:pPr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p:nvPr/>
        </p:nvSpPr>
        <p:spPr>
          <a:xfrm>
            <a:off y="1069800" x="-28350"/>
            <a:ext cy="3549299" cx="92099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0" name="Shape 5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 cont.</a:t>
            </a:r>
          </a:p>
        </p:txBody>
      </p:sp>
      <p:sp>
        <p:nvSpPr>
          <p:cNvPr id="51" name="Shape 5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latin typeface="PT Mono"/>
                <a:ea typeface="PT Mono"/>
                <a:cs typeface="PT Mono"/>
                <a:sym typeface="PT Mono"/>
              </a:rPr>
              <a:t>&lt;p&gt;Some super sweet &lt;em&gt;text here&lt;/em&gt;</a:t>
            </a:r>
          </a:p>
          <a:p>
            <a:pPr rtl="0">
              <a:spcBef>
                <a:spcPts val="0"/>
              </a:spcBef>
              <a:buNone/>
            </a:pPr>
            <a:r>
              <a:t/>
            </a:r>
            <a:endParaRPr>
              <a:latin typeface="PT Mono"/>
              <a:ea typeface="PT Mono"/>
              <a:cs typeface="PT Mono"/>
              <a:sym typeface="PT Mono"/>
            </a:endParaRPr>
          </a:p>
          <a:p>
            <a:pPr rtl="0">
              <a:spcBef>
                <a:spcPts val="0"/>
              </a:spcBef>
              <a:buNone/>
            </a:pPr>
            <a:r>
              <a:rPr lang="en">
                <a:latin typeface="PT Mono"/>
                <a:ea typeface="PT Mono"/>
                <a:cs typeface="PT Mono"/>
                <a:sym typeface="PT Mono"/>
              </a:rPr>
              <a:t>&lt;img src=”imgs/new”&gt;&lt;/img&gt;</a:t>
            </a:r>
          </a:p>
          <a:p>
            <a:pPr rtl="0">
              <a:spcBef>
                <a:spcPts val="0"/>
              </a:spcBef>
              <a:buNone/>
            </a:pPr>
            <a:r>
              <a:t/>
            </a:r>
            <a:endParaRPr>
              <a:latin typeface="PT Mono"/>
              <a:ea typeface="PT Mono"/>
              <a:cs typeface="PT Mono"/>
              <a:sym typeface="PT Mono"/>
            </a:endParaRPr>
          </a:p>
          <a:p>
            <a:pPr rtl="0">
              <a:spcBef>
                <a:spcPts val="0"/>
              </a:spcBef>
              <a:buNone/>
            </a:pPr>
            <a:r>
              <a:rPr lang="en">
                <a:latin typeface="PT Mono"/>
                <a:ea typeface="PT Mono"/>
                <a:cs typeface="PT Mono"/>
                <a:sym typeface="PT Mono"/>
              </a:rPr>
              <a:t>&lt;ul&gt;</a:t>
            </a:r>
          </a:p>
          <a:p>
            <a:pPr rtl="0">
              <a:spcBef>
                <a:spcPts val="0"/>
              </a:spcBef>
              <a:buNone/>
            </a:pPr>
            <a:r>
              <a:rPr lang="en">
                <a:latin typeface="PT Mono"/>
                <a:ea typeface="PT Mono"/>
                <a:cs typeface="PT Mono"/>
                <a:sym typeface="PT Mono"/>
              </a:rPr>
              <a:t>	List Item</a:t>
            </a:r>
          </a:p>
          <a:p>
            <a:pPr rtl="0">
              <a:spcBef>
                <a:spcPts val="0"/>
              </a:spcBef>
              <a:buNone/>
            </a:pPr>
            <a:r>
              <a:rPr lang="en">
                <a:latin typeface="PT Mono"/>
                <a:ea typeface="PT Mono"/>
                <a:cs typeface="PT Mono"/>
                <a:sym typeface="PT Mono"/>
              </a:rPr>
              <a:t>	List Item</a:t>
            </a:r>
          </a:p>
          <a:p>
            <a:pPr>
              <a:spcBef>
                <a:spcPts val="0"/>
              </a:spcBef>
              <a:buNone/>
            </a:pPr>
            <a:r>
              <a:rPr lang="en">
                <a:latin typeface="PT Mono"/>
                <a:ea typeface="PT Mono"/>
                <a:cs typeface="PT Mono"/>
                <a:sym typeface="PT Mono"/>
              </a:rPr>
              <a:t>&lt;/ul&gt;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In Class Assignment!</a:t>
            </a:r>
          </a:p>
        </p:txBody>
      </p:sp>
      <p:sp>
        <p:nvSpPr>
          <p:cNvPr id="57" name="Shape 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will be provided with a pre-written HTML and CSS project. You are tasked with finding the errors in it. You will have to look for things like missing tags or attributes, updating the correct attribute values for the corresponding elements, proofreading document for "human errors " and semantic HTML. </a:t>
            </a:r>
          </a:p>
          <a:p>
            <a:pPr rtl="0">
              <a:spcBef>
                <a:spcPts val="0"/>
              </a:spcBef>
              <a:buNone/>
            </a:pPr>
            <a:r>
              <a:t/>
            </a:r>
            <a:endParaRPr/>
          </a:p>
          <a:p>
            <a:pPr rtl="0">
              <a:spcBef>
                <a:spcPts val="0"/>
              </a:spcBef>
              <a:buNone/>
            </a:pPr>
            <a:r>
              <a:rPr u="sng" lang="en">
                <a:solidFill>
                  <a:schemeClr val="hlink"/>
                </a:solidFill>
                <a:hlinkClick r:id="rId3"/>
              </a:rPr>
              <a:t>Files</a:t>
            </a:r>
          </a:p>
          <a:p>
            <a:pPr rtl="0">
              <a:spcBef>
                <a:spcPts val="0"/>
              </a:spcBef>
              <a:buNone/>
            </a:pPr>
            <a:r>
              <a:t/>
            </a:r>
            <a:endParaRPr/>
          </a:p>
          <a:p>
            <a:pPr lvl="0">
              <a:spcBef>
                <a:spcPts val="0"/>
              </a:spcBef>
              <a:buNone/>
            </a:pPr>
            <a:r>
              <a:rPr u="sng" lang="en">
                <a:solidFill>
                  <a:schemeClr val="hlink"/>
                </a:solidFill>
                <a:hlinkClick r:id="rId4"/>
              </a:rPr>
              <a:t>Breakdown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Next Week</a:t>
            </a:r>
          </a:p>
        </p:txBody>
      </p:sp>
      <p:sp>
        <p:nvSpPr>
          <p:cNvPr id="63" name="Shape 6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Responsive Design</a:t>
            </a:r>
          </a:p>
          <a:p>
            <a:pPr rtl="0">
              <a:spcBef>
                <a:spcPts val="0"/>
              </a:spcBef>
              <a:buNone/>
            </a:pPr>
            <a:r>
              <a:t/>
            </a:r>
            <a:endParaRPr/>
          </a:p>
          <a:p>
            <a:pPr>
              <a:spcBef>
                <a:spcPts val="0"/>
              </a:spcBef>
              <a:buNone/>
            </a:pPr>
            <a:r>
              <a:rPr lang="en"/>
              <a:t>Bring in an example of a responsive website, we will look at a few!</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