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000000"/>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www.alistapart.com/articles/responsive-web-design/"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designmodo.com/qards/" Type="http://schemas.openxmlformats.org/officeDocument/2006/relationships/hyperlink" TargetMode="External" Id="rId4"/><Relationship Target="http://www.bostonglobe.com/" Type="http://schemas.openxmlformats.org/officeDocument/2006/relationships/hyperlink" TargetMode="External"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alistapart.com/article/responsive-web-design"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m.flickr.com/" Type="http://schemas.openxmlformats.org/officeDocument/2006/relationships/hyperlink" TargetMode="External" Id="rId4"/><Relationship Target="http://flickr.com/"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mediaqueri.es/"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s://drive.google.com/file/d/0B9dj1M8U8qtHUmpMVkFLT3V3X00/view?usp=sharing"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www.fastcodesign.com/3038367/9-gifs-that-explain-responsive-design-brilliantly"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434343"/>
                </a:solidFill>
              </a:rPr>
              <a:t>Ryan Christiani</a:t>
            </a:r>
          </a:p>
          <a:p>
            <a:pPr algn="l">
              <a:spcBef>
                <a:spcPts val="0"/>
              </a:spcBef>
              <a:buNone/>
            </a:pPr>
            <a:r>
              <a:rPr sz="1100" lang="en">
                <a:solidFill>
                  <a:srgbClr val="434343"/>
                </a:solidFill>
              </a:rPr>
              <a:t>Week 2</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WEBD 152 - Web Programming 2</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434343"/>
                </a:solidFill>
              </a:rPr>
              <a:t>Link to slides: http://bit.ly/humber-web-2-2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PERCENTAGES, DECIMALS</a:t>
            </a:r>
          </a:p>
        </p:txBody>
      </p:sp>
      <p:sp>
        <p:nvSpPr>
          <p:cNvPr id="80" name="Shape 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say you have 2 columns within a container that is 960px. The </a:t>
            </a:r>
            <a:r>
              <a:rPr lang="en">
                <a:latin typeface="PT Mono"/>
                <a:ea typeface="PT Mono"/>
                <a:cs typeface="PT Mono"/>
                <a:sym typeface="PT Mono"/>
              </a:rPr>
              <a:t>section</a:t>
            </a:r>
            <a:r>
              <a:rPr lang="en"/>
              <a:t> is 700px and the </a:t>
            </a:r>
            <a:r>
              <a:rPr lang="en">
                <a:latin typeface="PT Mono"/>
                <a:ea typeface="PT Mono"/>
                <a:cs typeface="PT Mono"/>
                <a:sym typeface="PT Mono"/>
              </a:rPr>
              <a:t>aside</a:t>
            </a:r>
            <a:r>
              <a:rPr lang="en"/>
              <a:t> is 260px.</a:t>
            </a:r>
          </a:p>
          <a:p>
            <a:pPr rtl="0">
              <a:spcBef>
                <a:spcPts val="0"/>
              </a:spcBef>
              <a:buNone/>
            </a:pPr>
            <a:r>
              <a:t/>
            </a:r>
            <a:endParaRPr/>
          </a:p>
          <a:p>
            <a:pPr rtl="0" lvl="0">
              <a:spcBef>
                <a:spcPts val="0"/>
              </a:spcBef>
              <a:buClr>
                <a:schemeClr val="dk1"/>
              </a:buClr>
              <a:buSzPct val="61111"/>
              <a:buFont typeface="Arial"/>
              <a:buNone/>
            </a:pPr>
            <a:r>
              <a:rPr lang="en"/>
              <a:t>(target / context) * 100 = result</a:t>
            </a:r>
          </a:p>
          <a:p>
            <a:pPr rtl="0" lvl="0">
              <a:spcBef>
                <a:spcPts val="0"/>
              </a:spcBef>
              <a:buNone/>
            </a:pPr>
            <a:r>
              <a:t/>
            </a:r>
            <a:endParaRPr>
              <a:latin typeface="PT Mono"/>
              <a:ea typeface="PT Mono"/>
              <a:cs typeface="PT Mono"/>
              <a:sym typeface="PT Mono"/>
            </a:endParaRPr>
          </a:p>
          <a:p>
            <a:pPr rtl="0" lvl="0">
              <a:spcBef>
                <a:spcPts val="0"/>
              </a:spcBef>
              <a:buClr>
                <a:schemeClr val="dk1"/>
              </a:buClr>
              <a:buSzPct val="61111"/>
              <a:buFont typeface="Arial"/>
              <a:buNone/>
            </a:pPr>
            <a:r>
              <a:rPr lang="en">
                <a:latin typeface="PT Mono"/>
                <a:ea typeface="PT Mono"/>
                <a:cs typeface="PT Mono"/>
                <a:sym typeface="PT Mono"/>
              </a:rPr>
              <a:t>section</a:t>
            </a:r>
            <a:r>
              <a:rPr lang="en"/>
              <a:t> (700px / 960px) * 100 = 72.91666667%</a:t>
            </a:r>
          </a:p>
          <a:p>
            <a:pPr rtl="0" lvl="0">
              <a:spcBef>
                <a:spcPts val="0"/>
              </a:spcBef>
              <a:buClr>
                <a:schemeClr val="dk1"/>
              </a:buClr>
              <a:buSzPct val="61111"/>
              <a:buFont typeface="Arial"/>
              <a:buNone/>
            </a:pPr>
            <a:r>
              <a:rPr lang="en">
                <a:latin typeface="PT Mono"/>
                <a:ea typeface="PT Mono"/>
                <a:cs typeface="PT Mono"/>
                <a:sym typeface="PT Mono"/>
              </a:rPr>
              <a:t>aside</a:t>
            </a:r>
            <a:r>
              <a:rPr lang="en"/>
              <a:t> (260px / 960px) * 100 = 27.08333333%</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PERCENTAGES, DECIMALS cont.</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How many decimals should you use? If you look at </a:t>
            </a:r>
            <a:r>
              <a:rPr u="sng" lang="en">
                <a:solidFill>
                  <a:schemeClr val="hlink"/>
                </a:solidFill>
                <a:hlinkClick r:id="rId3"/>
              </a:rPr>
              <a:t>Ethan Marcotte's example</a:t>
            </a:r>
            <a:r>
              <a:rPr lang="en"/>
              <a:t>, some of the width values have 18 decimal points. The CSS spec gives no guidelines, so browser are free to make their own rules.</a:t>
            </a:r>
          </a:p>
          <a:p>
            <a:pPr rtl="0" lvl="0">
              <a:spcBef>
                <a:spcPts val="0"/>
              </a:spcBef>
              <a:buClr>
                <a:schemeClr val="dk1"/>
              </a:buClr>
              <a:buFont typeface="Arial"/>
              <a:buNone/>
            </a:pPr>
            <a:r>
              <a:t/>
            </a:r>
            <a:endParaRPr/>
          </a:p>
          <a:p>
            <a:pPr rtl="0" lvl="0">
              <a:spcBef>
                <a:spcPts val="0"/>
              </a:spcBef>
              <a:buNone/>
            </a:pPr>
            <a:r>
              <a:rPr lang="en"/>
              <a:t>Webkit and Opera always round down, FireFox and Internet Explorer 8 and 9 round some numbers up, others down, and IE6 &amp; IE7 always round up.</a:t>
            </a:r>
          </a:p>
          <a:p>
            <a:pPr rtl="0" lvl="0">
              <a:spcBef>
                <a:spcPts val="0"/>
              </a:spcBef>
              <a:buNone/>
            </a:pPr>
            <a:r>
              <a:t/>
            </a:r>
            <a:endParaRPr/>
          </a:p>
          <a:p>
            <a:pPr rtl="0" lvl="0">
              <a:spcBef>
                <a:spcPts val="0"/>
              </a:spcBef>
              <a:buClr>
                <a:schemeClr val="dk1"/>
              </a:buClr>
              <a:buSzPct val="61111"/>
              <a:buFont typeface="Arial"/>
              <a:buNone/>
            </a:pPr>
            <a:r>
              <a:rPr lang="en"/>
              <a:t>I tend to try and have as few decimals as possible. Simply round to the nearest whole number. 72.916666667 becomes 73 and 27.08333333 becomes 27. together they make 100. For the most part this will always work, we will discuss some edge cases in the future.</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Media Types Vs Media Queries </a:t>
            </a:r>
          </a:p>
        </p:txBody>
      </p:sp>
      <p:sp>
        <p:nvSpPr>
          <p:cNvPr id="92" name="Shape 92"/>
          <p:cNvSpPr/>
          <p:nvPr/>
        </p:nvSpPr>
        <p:spPr>
          <a:xfrm>
            <a:off y="3386500" x="-92100"/>
            <a:ext cy="1799399" cx="9236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93" name="Shape 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Media types are used to specify how a document is presented on different media: screens, printed on paper, with a braille device, etc.</a:t>
            </a:r>
          </a:p>
          <a:p>
            <a:pPr rtl="0">
              <a:spcBef>
                <a:spcPts val="0"/>
              </a:spcBef>
              <a:buNone/>
            </a:pPr>
            <a:r>
              <a:t/>
            </a:r>
            <a:endParaRPr/>
          </a:p>
          <a:p>
            <a:pPr rtl="0">
              <a:spcBef>
                <a:spcPts val="0"/>
              </a:spcBef>
              <a:buNone/>
            </a:pPr>
            <a:r>
              <a:rPr lang="en"/>
              <a:t>On an HTML page, it is included using a media attribute in the </a:t>
            </a:r>
            <a:r>
              <a:rPr lang="en">
                <a:latin typeface="PT Mono"/>
                <a:ea typeface="PT Mono"/>
                <a:cs typeface="PT Mono"/>
                <a:sym typeface="PT Mono"/>
              </a:rPr>
              <a:t>&lt;link&gt;</a:t>
            </a:r>
            <a:r>
              <a:rPr lang="en"/>
              <a:t> element. For example, using </a:t>
            </a:r>
            <a:r>
              <a:rPr lang="en">
                <a:latin typeface="PT Mono"/>
                <a:ea typeface="PT Mono"/>
                <a:cs typeface="PT Mono"/>
                <a:sym typeface="PT Mono"/>
              </a:rPr>
              <a:t>media="screen"</a:t>
            </a:r>
            <a:r>
              <a:rPr lang="en"/>
              <a:t> loads a stylesheet for the device screen and </a:t>
            </a:r>
            <a:r>
              <a:rPr lang="en">
                <a:latin typeface="PT Mono"/>
                <a:ea typeface="PT Mono"/>
                <a:cs typeface="PT Mono"/>
                <a:sym typeface="PT Mono"/>
              </a:rPr>
              <a:t>media="print" </a:t>
            </a:r>
            <a:r>
              <a:rPr lang="en"/>
              <a:t>loads a print specific stylesheet.</a:t>
            </a:r>
          </a:p>
          <a:p>
            <a:pPr rtl="0">
              <a:spcBef>
                <a:spcPts val="0"/>
              </a:spcBef>
              <a:buNone/>
            </a:pPr>
            <a:r>
              <a:t/>
            </a:r>
            <a:endParaRPr/>
          </a:p>
          <a:p>
            <a:pPr rtl="0" lvl="0">
              <a:spcBef>
                <a:spcPts val="0"/>
              </a:spcBef>
              <a:buNone/>
            </a:pPr>
            <a:r>
              <a:t/>
            </a:r>
            <a:endParaRPr/>
          </a:p>
          <a:p>
            <a:pPr rtl="0" lvl="0">
              <a:spcBef>
                <a:spcPts val="0"/>
              </a:spcBef>
              <a:buClr>
                <a:schemeClr val="dk1"/>
              </a:buClr>
              <a:buSzPct val="61111"/>
              <a:buFont typeface="Arial"/>
              <a:buNone/>
            </a:pPr>
            <a:r>
              <a:rPr lang="en"/>
              <a:t>&lt;link rel="stylesheet" type="text/css" href="main.css" media="screen"&gt;</a:t>
            </a:r>
            <a:br>
              <a:rPr lang="en"/>
            </a:br>
            <a:r>
              <a:rPr lang="en"/>
              <a:t>&lt;link rel="stylesheet" type="text/css" href="print.css" media="print"&gt;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p:nvPr/>
        </p:nvSpPr>
        <p:spPr>
          <a:xfrm>
            <a:off y="1813675" x="-185925"/>
            <a:ext cy="1601099" cx="94934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Media Types Vs Media Queries </a:t>
            </a:r>
          </a:p>
        </p:txBody>
      </p:sp>
      <p:sp>
        <p:nvSpPr>
          <p:cNvPr id="100" name="Shape 1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can also add the media type within a stylesheet like such. </a:t>
            </a:r>
          </a:p>
          <a:p>
            <a:pPr rtl="0">
              <a:spcBef>
                <a:spcPts val="0"/>
              </a:spcBef>
              <a:buNone/>
            </a:pPr>
            <a:r>
              <a:t/>
            </a:r>
            <a:endParaRPr/>
          </a:p>
          <a:p>
            <a:pPr rtl="0">
              <a:spcBef>
                <a:spcPts val="0"/>
              </a:spcBef>
              <a:buNone/>
            </a:pPr>
            <a:r>
              <a:rPr lang="en">
                <a:latin typeface="PT Mono"/>
                <a:ea typeface="PT Mono"/>
                <a:cs typeface="PT Mono"/>
                <a:sym typeface="PT Mono"/>
              </a:rPr>
              <a:t>@media print {</a:t>
            </a:r>
          </a:p>
          <a:p>
            <a:pPr rtl="0">
              <a:spcBef>
                <a:spcPts val="0"/>
              </a:spcBef>
              <a:buNone/>
            </a:pPr>
            <a:r>
              <a:t/>
            </a:r>
            <a:endParaRPr>
              <a:latin typeface="PT Mono"/>
              <a:ea typeface="PT Mono"/>
              <a:cs typeface="PT Mono"/>
              <a:sym typeface="PT Mono"/>
            </a:endParaRPr>
          </a:p>
          <a:p>
            <a:pPr rtl="0">
              <a:spcBef>
                <a:spcPts val="0"/>
              </a:spcBef>
              <a:buNone/>
            </a:pPr>
            <a:r>
              <a:rPr lang="en">
                <a:latin typeface="PT Mono"/>
                <a:ea typeface="PT Mono"/>
                <a:cs typeface="PT Mono"/>
                <a:sym typeface="PT Mono"/>
              </a:rPr>
              <a:t>}</a:t>
            </a:r>
          </a:p>
          <a:p>
            <a:pPr rtl="0">
              <a:spcBef>
                <a:spcPts val="0"/>
              </a:spcBef>
              <a:buNone/>
            </a:pPr>
            <a:r>
              <a:t/>
            </a:r>
            <a:endParaRPr/>
          </a:p>
          <a:p>
            <a:pPr rtl="0">
              <a:spcBef>
                <a:spcPts val="0"/>
              </a:spcBef>
              <a:buNone/>
            </a:pPr>
            <a:r>
              <a:t/>
            </a:r>
            <a:endParaRPr/>
          </a:p>
          <a:p>
            <a:pPr rtl="0">
              <a:spcBef>
                <a:spcPts val="0"/>
              </a:spcBef>
              <a:buNone/>
            </a:pPr>
            <a:r>
              <a:rPr lang="en"/>
              <a:t>There are many different recognized media types (</a:t>
            </a:r>
            <a:r>
              <a:rPr lang="en">
                <a:latin typeface="PT Mono"/>
                <a:ea typeface="PT Mono"/>
                <a:cs typeface="PT Mono"/>
                <a:sym typeface="PT Mono"/>
              </a:rPr>
              <a:t>all, braille, embossed, handheld, print, projection, screen, speech, tty, tv</a:t>
            </a:r>
            <a:r>
              <a:rPr lang="en"/>
              <a:t>). If the media type is not declared, it defaults to </a:t>
            </a:r>
            <a:r>
              <a:rPr lang="en">
                <a:latin typeface="PT Mono"/>
                <a:ea typeface="PT Mono"/>
                <a:cs typeface="PT Mono"/>
                <a:sym typeface="PT Mono"/>
              </a:rPr>
              <a:t>all</a:t>
            </a:r>
            <a:r>
              <a:rPr lang="en"/>
              <a: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Media Queries </a:t>
            </a:r>
          </a:p>
        </p:txBody>
      </p:sp>
      <p:sp>
        <p:nvSpPr>
          <p:cNvPr id="106" name="Shape 1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 </a:t>
            </a:r>
            <a:r>
              <a:rPr lang="en" i="1"/>
              <a:t>media query</a:t>
            </a:r>
            <a:r>
              <a:rPr lang="en"/>
              <a:t> consists of two components: a </a:t>
            </a:r>
            <a:r>
              <a:rPr lang="en" i="1"/>
              <a:t>media type</a:t>
            </a:r>
            <a:r>
              <a:rPr lang="en"/>
              <a:t> and a </a:t>
            </a:r>
            <a:r>
              <a:rPr lang="en" i="1"/>
              <a:t>media feature</a:t>
            </a:r>
            <a:r>
              <a:rPr lang="en"/>
              <a:t>. The presentation of content can then be customized based on the conditions of the query and does not require any change to the content itself. </a:t>
            </a:r>
          </a:p>
          <a:p>
            <a:pPr rtl="0">
              <a:spcBef>
                <a:spcPts val="0"/>
              </a:spcBef>
              <a:buNone/>
            </a:pPr>
            <a:r>
              <a:t/>
            </a:r>
            <a:endParaRPr/>
          </a:p>
          <a:p>
            <a:pPr>
              <a:spcBef>
                <a:spcPts val="0"/>
              </a:spcBef>
              <a:buNone/>
            </a:pPr>
            <a:r>
              <a:rPr lang="en"/>
              <a:t>This is where a fluid layout can be further customized to become a responsive layout.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p:nvPr/>
        </p:nvSpPr>
        <p:spPr>
          <a:xfrm>
            <a:off y="2401725" x="-148775"/>
            <a:ext cy="1069799" cx="9472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12" name="Shape 11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Syntax and Usage</a:t>
            </a:r>
          </a:p>
        </p:txBody>
      </p:sp>
      <p:sp>
        <p:nvSpPr>
          <p:cNvPr id="113" name="Shape 11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 </a:t>
            </a:r>
            <a:r>
              <a:rPr lang="en">
                <a:latin typeface="PT Mono"/>
                <a:ea typeface="PT Mono"/>
                <a:cs typeface="PT Mono"/>
                <a:sym typeface="PT Mono"/>
              </a:rPr>
              <a:t>media query </a:t>
            </a:r>
            <a:r>
              <a:rPr lang="en"/>
              <a:t>consists of a </a:t>
            </a:r>
            <a:r>
              <a:rPr lang="en">
                <a:latin typeface="PT Mono"/>
                <a:ea typeface="PT Mono"/>
                <a:cs typeface="PT Mono"/>
                <a:sym typeface="PT Mono"/>
              </a:rPr>
              <a:t>media type</a:t>
            </a:r>
            <a:r>
              <a:rPr lang="en"/>
              <a:t> and at least one </a:t>
            </a:r>
            <a:r>
              <a:rPr lang="en">
                <a:latin typeface="PT Mono"/>
                <a:ea typeface="PT Mono"/>
                <a:cs typeface="PT Mono"/>
                <a:sym typeface="PT Mono"/>
              </a:rPr>
              <a:t>media feature</a:t>
            </a:r>
            <a:r>
              <a:rPr lang="en"/>
              <a:t>, such as width or height. The media feature needs to be contained in parenthesis </a:t>
            </a:r>
            <a:r>
              <a:rPr lang="en">
                <a:latin typeface="PT Mono"/>
                <a:ea typeface="PT Mono"/>
                <a:cs typeface="PT Mono"/>
                <a:sym typeface="PT Mono"/>
              </a:rPr>
              <a:t>()</a:t>
            </a:r>
            <a:r>
              <a:rPr lang="en"/>
              <a:t>.</a:t>
            </a:r>
          </a:p>
          <a:p>
            <a:pPr rtl="0">
              <a:spcBef>
                <a:spcPts val="0"/>
              </a:spcBef>
              <a:buNone/>
            </a:pPr>
            <a:r>
              <a:t/>
            </a:r>
            <a:endParaRPr/>
          </a:p>
          <a:p>
            <a:pPr rtl="0" lvl="0">
              <a:spcBef>
                <a:spcPts val="0"/>
              </a:spcBef>
              <a:buClr>
                <a:schemeClr val="dk1"/>
              </a:buClr>
              <a:buSzPct val="61111"/>
              <a:buFont typeface="Arial"/>
              <a:buNone/>
            </a:pPr>
            <a:r>
              <a:rPr lang="en"/>
              <a:t>&lt;link rel="stylesheet" type="text/css" media="screen and (max-width: 480px)" href="mobile.css"&gt;</a:t>
            </a:r>
          </a:p>
          <a:p>
            <a:pPr rtl="0">
              <a:spcBef>
                <a:spcPts val="0"/>
              </a:spcBef>
              <a:buNone/>
            </a:pPr>
            <a:r>
              <a:t/>
            </a:r>
            <a:endParaRPr/>
          </a:p>
          <a:p>
            <a:pPr>
              <a:spcBef>
                <a:spcPts val="0"/>
              </a:spcBef>
              <a:buNone/>
            </a:pPr>
            <a:r>
              <a:rPr lang="en"/>
              <a:t>The above example is checking if the device's horizontal screen resolution (media type) has a max-width (media feature) that is equal to or less than 480px. If so, the device will load mobile.css. Otherwise, the link is ignored.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p:nvPr/>
        </p:nvSpPr>
        <p:spPr>
          <a:xfrm>
            <a:off y="2125425" x="-262125"/>
            <a:ext cy="2337899" cx="94934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Syntax and Usage</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Just like</a:t>
            </a:r>
            <a:r>
              <a:rPr lang="en" i="1"/>
              <a:t> media types</a:t>
            </a:r>
            <a:r>
              <a:rPr lang="en"/>
              <a:t>, media queries can also be included as CSS using </a:t>
            </a:r>
            <a:r>
              <a:rPr lang="en">
                <a:latin typeface="PT Mono"/>
                <a:ea typeface="PT Mono"/>
                <a:cs typeface="PT Mono"/>
                <a:sym typeface="PT Mono"/>
              </a:rPr>
              <a:t>@media.</a:t>
            </a:r>
          </a:p>
          <a:p>
            <a:pPr rtl="0">
              <a:spcBef>
                <a:spcPts val="0"/>
              </a:spcBef>
              <a:buNone/>
            </a:pPr>
            <a:r>
              <a:t/>
            </a:r>
            <a:endParaRPr>
              <a:latin typeface="PT Mono"/>
              <a:ea typeface="PT Mono"/>
              <a:cs typeface="PT Mono"/>
              <a:sym typeface="PT Mono"/>
            </a:endParaRPr>
          </a:p>
          <a:p>
            <a:pPr rtl="0" lvl="0">
              <a:spcBef>
                <a:spcPts val="0"/>
              </a:spcBef>
              <a:buClr>
                <a:schemeClr val="dk1"/>
              </a:buClr>
              <a:buSzPct val="61111"/>
              <a:buFont typeface="Arial"/>
              <a:buNone/>
            </a:pPr>
            <a:r>
              <a:rPr lang="en"/>
              <a:t>@media screen and (max-width: 480px) {</a:t>
            </a:r>
            <a:br>
              <a:rPr lang="en"/>
            </a:br>
            <a:r>
              <a:rPr lang="en"/>
              <a:t>    /* all targeted styles are nested inside </a:t>
            </a:r>
            <a:br>
              <a:rPr lang="en"/>
            </a:br>
            <a:r>
              <a:rPr lang="en"/>
              <a:t>    the media query declaration block */</a:t>
            </a:r>
            <a:br>
              <a:rPr lang="en"/>
            </a:br>
            <a:r>
              <a:rPr lang="en"/>
              <a:t>    .wrapper {</a:t>
            </a:r>
            <a:br>
              <a:rPr lang="en"/>
            </a:br>
            <a:r>
              <a:rPr lang="en"/>
              <a:t>        ...</a:t>
            </a:r>
            <a:br>
              <a:rPr lang="en"/>
            </a:br>
            <a:r>
              <a:rPr lang="en"/>
              <a:t>    }</a:t>
            </a:r>
            <a:br>
              <a:rPr lang="en"/>
            </a:br>
            <a:r>
              <a:rPr lang="en"/>
              <a:t>}</a:t>
            </a:r>
          </a:p>
          <a:p>
            <a:pPr>
              <a:spcBef>
                <a:spcPts val="0"/>
              </a:spcBef>
              <a:buNone/>
            </a:pPr>
            <a:r>
              <a:t/>
            </a:r>
            <a:endParaRPr>
              <a:latin typeface="PT Mono"/>
              <a:ea typeface="PT Mono"/>
              <a:cs typeface="PT Mono"/>
              <a:sym typeface="PT Mono"/>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t/>
            </a:r>
            <a:endParaRPr/>
          </a:p>
          <a:p>
            <a:pPr rtl="0" lvl="0">
              <a:spcBef>
                <a:spcPts val="0"/>
              </a:spcBef>
              <a:buNone/>
            </a:pPr>
            <a:r>
              <a:rPr lang="en"/>
              <a:t>Media Features</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Most media features can be used with </a:t>
            </a:r>
            <a:r>
              <a:rPr lang="en">
                <a:latin typeface="PT Mono"/>
                <a:ea typeface="PT Mono"/>
                <a:cs typeface="PT Mono"/>
                <a:sym typeface="PT Mono"/>
              </a:rPr>
              <a:t>min-</a:t>
            </a:r>
            <a:r>
              <a:rPr lang="en"/>
              <a:t> or </a:t>
            </a:r>
            <a:r>
              <a:rPr lang="en">
                <a:latin typeface="PT Mono"/>
                <a:ea typeface="PT Mono"/>
                <a:cs typeface="PT Mono"/>
                <a:sym typeface="PT Mono"/>
              </a:rPr>
              <a:t>max-</a:t>
            </a:r>
            <a:r>
              <a:rPr lang="en"/>
              <a:t> prefixes to express "greater or equal to" and "smaller or equal to". The media features that accept prefixes can be used alone but are generally more flexible when used with prefixes.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Media Feature - Width</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Width refers to the width of the browser’s visible screen area or viewport including the size of a scroll bar (if applicable).</a:t>
            </a:r>
          </a:p>
          <a:p>
            <a:pPr rtl="0">
              <a:spcBef>
                <a:spcPts val="0"/>
              </a:spcBef>
              <a:buNone/>
            </a:pPr>
            <a:r>
              <a:t/>
            </a:r>
            <a:endParaRPr/>
          </a:p>
          <a:p>
            <a:pPr>
              <a:spcBef>
                <a:spcPts val="0"/>
              </a:spcBef>
              <a:buNone/>
            </a:pPr>
            <a:r>
              <a:rPr lang="en"/>
              <a:t>In the previous examples, we used the prefixes, </a:t>
            </a:r>
            <a:r>
              <a:rPr lang="en">
                <a:latin typeface="PT Mono"/>
                <a:ea typeface="PT Mono"/>
                <a:cs typeface="PT Mono"/>
                <a:sym typeface="PT Mono"/>
              </a:rPr>
              <a:t>min-</a:t>
            </a:r>
            <a:r>
              <a:rPr lang="en"/>
              <a:t> and </a:t>
            </a:r>
            <a:r>
              <a:rPr lang="en">
                <a:latin typeface="PT Mono"/>
                <a:ea typeface="PT Mono"/>
                <a:cs typeface="PT Mono"/>
                <a:sym typeface="PT Mono"/>
              </a:rPr>
              <a:t>max-</a:t>
            </a:r>
            <a:r>
              <a:rPr lang="en"/>
              <a:t> to set either a </a:t>
            </a:r>
            <a:r>
              <a:rPr lang="en">
                <a:latin typeface="PT Mono"/>
                <a:ea typeface="PT Mono"/>
                <a:cs typeface="PT Mono"/>
                <a:sym typeface="PT Mono"/>
              </a:rPr>
              <a:t>min-width</a:t>
            </a:r>
            <a:r>
              <a:rPr lang="en"/>
              <a:t> or max-width condition. These features can also be used together to specify a range. For example, you may want to create a media query for a resolution that targets tablets, netbooks and landscape or larger phone screens and small desktops. It would need to be greater than a mobile screen but smaller than a desktop screen.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Media Feature - Width cont.</a:t>
            </a:r>
          </a:p>
        </p:txBody>
      </p:sp>
      <p:sp>
        <p:nvSpPr>
          <p:cNvPr id="138" name="Shape 138"/>
          <p:cNvSpPr/>
          <p:nvPr/>
        </p:nvSpPr>
        <p:spPr>
          <a:xfrm>
            <a:off y="1048525" x="-162950"/>
            <a:ext cy="1282199" cx="94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39" name="Shape 1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@media screen and (min-width: 480px) and (max-width: 960px) { </a:t>
            </a:r>
            <a:br>
              <a:rPr lang="en"/>
            </a:br>
            <a:r>
              <a:rPr lang="en"/>
              <a:t>    ...</a:t>
            </a:r>
            <a:br>
              <a:rPr lang="en"/>
            </a:br>
            <a:r>
              <a:rPr lang="en"/>
              <a:t>}</a:t>
            </a:r>
          </a:p>
          <a:p>
            <a:pPr rtl="0" lvl="0">
              <a:spcBef>
                <a:spcPts val="0"/>
              </a:spcBef>
              <a:buNone/>
            </a:pPr>
            <a:r>
              <a:t/>
            </a:r>
            <a:endParaRPr/>
          </a:p>
          <a:p>
            <a:pPr rtl="0" lvl="0">
              <a:spcBef>
                <a:spcPts val="0"/>
              </a:spcBef>
              <a:buClr>
                <a:schemeClr val="dk1"/>
              </a:buClr>
              <a:buSzPct val="61111"/>
              <a:buFont typeface="Arial"/>
              <a:buNone/>
            </a:pPr>
            <a:r>
              <a:rPr lang="en"/>
              <a:t>In the above example, the CSS will be applied to screens that are </a:t>
            </a:r>
            <a:r>
              <a:rPr lang="en" i="1"/>
              <a:t>greater than or equal to </a:t>
            </a:r>
            <a:r>
              <a:rPr lang="en">
                <a:latin typeface="PT Mono"/>
                <a:ea typeface="PT Mono"/>
                <a:cs typeface="PT Mono"/>
                <a:sym typeface="PT Mono"/>
              </a:rPr>
              <a:t>480px</a:t>
            </a:r>
            <a:r>
              <a:rPr lang="en"/>
              <a:t> but </a:t>
            </a:r>
            <a:r>
              <a:rPr lang="en" i="1"/>
              <a:t>less than or equal to</a:t>
            </a:r>
            <a:r>
              <a:rPr lang="en"/>
              <a:t> </a:t>
            </a:r>
            <a:r>
              <a:rPr lang="en">
                <a:latin typeface="PT Mono"/>
                <a:ea typeface="PT Mono"/>
                <a:cs typeface="PT Mono"/>
                <a:sym typeface="PT Mono"/>
              </a:rPr>
              <a:t>960px</a:t>
            </a:r>
            <a:r>
              <a:rPr lang="en"/>
              <a:t>. If </a:t>
            </a:r>
            <a:r>
              <a:rPr lang="en">
                <a:latin typeface="PT Mono"/>
                <a:ea typeface="PT Mono"/>
                <a:cs typeface="PT Mono"/>
                <a:sym typeface="PT Mono"/>
              </a:rPr>
              <a:t>min-width </a:t>
            </a:r>
            <a:r>
              <a:rPr lang="en"/>
              <a:t>was changed to </a:t>
            </a:r>
            <a:r>
              <a:rPr lang="en">
                <a:latin typeface="PT Mono"/>
                <a:ea typeface="PT Mono"/>
                <a:cs typeface="PT Mono"/>
                <a:sym typeface="PT Mono"/>
              </a:rPr>
              <a:t>width</a:t>
            </a:r>
            <a:r>
              <a:rPr lang="en"/>
              <a:t>, then the styles would apply only to the screens that equal exactly to </a:t>
            </a:r>
            <a:r>
              <a:rPr lang="en">
                <a:latin typeface="PT Mono"/>
                <a:ea typeface="PT Mono"/>
                <a:cs typeface="PT Mono"/>
                <a:sym typeface="PT Mono"/>
              </a:rPr>
              <a:t>480px</a:t>
            </a:r>
            <a:r>
              <a:rPr lang="en"/>
              <a:t>.</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Responsive Examples</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Canonical example </a:t>
            </a:r>
            <a:r>
              <a:rPr u="sng" lang="en">
                <a:solidFill>
                  <a:schemeClr val="hlink"/>
                </a:solidFill>
                <a:hlinkClick r:id="rId3"/>
              </a:rPr>
              <a:t>http://www.bostonglobe.com/</a:t>
            </a:r>
            <a:r>
              <a:rPr lang="en"/>
              <a:t> </a:t>
            </a:r>
          </a:p>
          <a:p>
            <a:pPr rtl="0">
              <a:spcBef>
                <a:spcPts val="0"/>
              </a:spcBef>
              <a:buNone/>
            </a:pPr>
            <a:r>
              <a:t/>
            </a:r>
            <a:endParaRPr/>
          </a:p>
          <a:p>
            <a:pPr rtl="0">
              <a:spcBef>
                <a:spcPts val="0"/>
              </a:spcBef>
              <a:buNone/>
            </a:pPr>
            <a:r>
              <a:rPr lang="en"/>
              <a:t>What did you bring in?</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Sites doing it wrong: </a:t>
            </a:r>
            <a:r>
              <a:rPr u="sng" lang="en">
                <a:solidFill>
                  <a:schemeClr val="hlink"/>
                </a:solidFill>
                <a:hlinkClick r:id="rId4"/>
              </a:rPr>
              <a:t>http://designmodo.com/qards/</a:t>
            </a:r>
            <a:r>
              <a:rPr lang="en"/>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Media Feature - Height</a:t>
            </a:r>
          </a:p>
        </p:txBody>
      </p:sp>
      <p:sp>
        <p:nvSpPr>
          <p:cNvPr id="145" name="Shape 145"/>
          <p:cNvSpPr/>
          <p:nvPr/>
        </p:nvSpPr>
        <p:spPr>
          <a:xfrm>
            <a:off y="2182100" x="-92100"/>
            <a:ext cy="1926900" cx="9295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46" name="Shape 1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Sometimes, you may need to target the height of the device. For example, the height of a header may need to change based on the height of the device.</a:t>
            </a:r>
          </a:p>
          <a:p>
            <a:pPr rtl="0">
              <a:spcBef>
                <a:spcPts val="0"/>
              </a:spcBef>
              <a:buNone/>
            </a:pPr>
            <a:r>
              <a:t/>
            </a:r>
            <a:endParaRPr/>
          </a:p>
          <a:p>
            <a:pPr rtl="0" lvl="0">
              <a:spcBef>
                <a:spcPts val="0"/>
              </a:spcBef>
              <a:buClr>
                <a:schemeClr val="dk1"/>
              </a:buClr>
              <a:buSzPct val="61111"/>
              <a:buFont typeface="Arial"/>
              <a:buNone/>
            </a:pPr>
            <a:r>
              <a:rPr lang="en"/>
              <a:t>@media screen and (min-width: 1366px) and (min-height:768px) {</a:t>
            </a:r>
            <a:br>
              <a:rPr lang="en"/>
            </a:br>
            <a:r>
              <a:rPr lang="en"/>
              <a:t>    header {</a:t>
            </a:r>
            <a:br>
              <a:rPr lang="en"/>
            </a:br>
            <a:r>
              <a:rPr lang="en"/>
              <a:t>        height: 100px;</a:t>
            </a:r>
            <a:br>
              <a:rPr lang="en"/>
            </a:br>
            <a:r>
              <a:rPr lang="en"/>
              <a:t>    }</a:t>
            </a:r>
            <a:br>
              <a:rPr lang="en"/>
            </a:br>
            <a:r>
              <a:rPr lang="en"/>
              <a:t>}</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a:t>
            </a:r>
          </a:p>
        </p:txBody>
      </p:sp>
      <p:sp>
        <p:nvSpPr>
          <p:cNvPr id="152" name="Shape 1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Viewport.</a:t>
            </a:r>
          </a:p>
          <a:p>
            <a:pPr rtl="0">
              <a:spcBef>
                <a:spcPts val="0"/>
              </a:spcBef>
              <a:buNone/>
            </a:pPr>
            <a:r>
              <a:t/>
            </a:r>
            <a:endParaRPr/>
          </a:p>
          <a:p>
            <a:pPr rtl="0">
              <a:spcBef>
                <a:spcPts val="0"/>
              </a:spcBef>
              <a:buNone/>
            </a:pPr>
            <a:r>
              <a:rPr lang="en"/>
              <a:t>Device Width.</a:t>
            </a:r>
          </a:p>
          <a:p>
            <a:pPr rtl="0">
              <a:spcBef>
                <a:spcPts val="0"/>
              </a:spcBef>
              <a:buNone/>
            </a:pPr>
            <a:r>
              <a:t/>
            </a:r>
            <a:endParaRPr/>
          </a:p>
          <a:p>
            <a:pPr>
              <a:spcBef>
                <a:spcPts val="0"/>
              </a:spcBef>
              <a:buNone/>
            </a:pPr>
            <a:r>
              <a:rPr lang="en"/>
              <a:t>Pixel Density.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Where did it come from.</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Responsive design is not a technology so much as a methodology. It all started with </a:t>
            </a:r>
            <a:r>
              <a:rPr u="sng" lang="en">
                <a:solidFill>
                  <a:schemeClr val="hlink"/>
                </a:solidFill>
                <a:hlinkClick r:id="rId3"/>
              </a:rPr>
              <a:t>this article from Ethan Marcotte</a:t>
            </a:r>
            <a:r>
              <a:rPr lang="en"/>
              <a:t>. This just started a HUGE shift in the industry and cost companies a lot of money!</a:t>
            </a:r>
          </a:p>
          <a:p>
            <a:pPr rtl="0">
              <a:spcBef>
                <a:spcPts val="0"/>
              </a:spcBef>
              <a:buNone/>
            </a:pPr>
            <a:r>
              <a:t/>
            </a:r>
            <a:endParaRPr/>
          </a:p>
          <a:p>
            <a:pPr rtl="0">
              <a:spcBef>
                <a:spcPts val="0"/>
              </a:spcBef>
              <a:buNone/>
            </a:pPr>
            <a:r>
              <a:rPr lang="en"/>
              <a:t>Prior to responsive and mobile web designs, the rule of thumb was to optimize for the most common resolution. Either a 1024 x 768 or 1280 x 1024 pixel design was the standard. </a:t>
            </a:r>
          </a:p>
          <a:p>
            <a:pPr rtl="0">
              <a:spcBef>
                <a:spcPts val="0"/>
              </a:spcBef>
              <a:buNone/>
            </a:pPr>
            <a:r>
              <a:t/>
            </a:r>
            <a:endParaRPr/>
          </a:p>
          <a:p>
            <a:pPr>
              <a:spcBef>
                <a:spcPts val="0"/>
              </a:spcBef>
              <a:buNone/>
            </a:pPr>
            <a:r>
              <a:rPr lang="en"/>
              <a:t>If a mobile version was required, a separate website was created, often under a subdomain (ex. m.mysite.com). It would have it's own design and codebase separate from the main web site.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Where did it come from cont.</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For example, if you view Flickr's site on a desktop computer at </a:t>
            </a:r>
            <a:r>
              <a:rPr u="sng" lang="en">
                <a:solidFill>
                  <a:schemeClr val="hlink"/>
                </a:solidFill>
                <a:hlinkClick r:id="rId3"/>
              </a:rPr>
              <a:t>http://flickr.com</a:t>
            </a:r>
            <a:r>
              <a:rPr lang="en"/>
              <a:t> you will see different content and page layout than when the site is viewed on a mobile device. For mobile, users are automatically re-directed to </a:t>
            </a:r>
            <a:r>
              <a:rPr u="sng" lang="en">
                <a:solidFill>
                  <a:schemeClr val="hlink"/>
                </a:solidFill>
                <a:hlinkClick r:id="rId4"/>
              </a:rPr>
              <a:t>http://m.flickr.com</a:t>
            </a:r>
            <a:r>
              <a:rPr lang="en"/>
              <a:t> and will be shown content optimized for smaller screens.</a:t>
            </a:r>
          </a:p>
          <a:p>
            <a:pPr rtl="0">
              <a:spcBef>
                <a:spcPts val="0"/>
              </a:spcBef>
              <a:buNone/>
            </a:pPr>
            <a:r>
              <a:t/>
            </a:r>
            <a:endParaRPr/>
          </a:p>
          <a:p>
            <a:pPr>
              <a:spcBef>
                <a:spcPts val="0"/>
              </a:spcBef>
              <a:buNone/>
            </a:pPr>
            <a:r>
              <a:rPr lang="en"/>
              <a:t>While this technique is still widely used, with the introduction of larger monitors, smaller computers like netbooks,  and an increase in the usage of tablet and mobile phone browsers, optimizing for one or two "common" screen sizes becomes very tricky. Not to mention higher resolution screens!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Examples</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take another look at some examples. </a:t>
            </a:r>
            <a:r>
              <a:rPr u="sng" lang="en">
                <a:solidFill>
                  <a:schemeClr val="hlink"/>
                </a:solidFill>
                <a:hlinkClick r:id="rId3"/>
              </a:rPr>
              <a:t>http://mediaqueri.es/</a:t>
            </a:r>
            <a:r>
              <a:rPr lang="en"/>
              <a:t> </a:t>
            </a:r>
          </a:p>
          <a:p>
            <a:pPr rtl="0">
              <a:spcBef>
                <a:spcPts val="0"/>
              </a:spcBef>
              <a:buNone/>
            </a:pPr>
            <a:r>
              <a:t/>
            </a:r>
            <a:endParaRPr/>
          </a:p>
          <a:p>
            <a:pPr>
              <a:spcBef>
                <a:spcPts val="0"/>
              </a:spcBef>
              <a:buNone/>
            </a:pPr>
            <a:r>
              <a:rPr lang="en"/>
              <a:t>Think about what a nightmare these sites would be to maintain if there was a several version for each screen size?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Responsive Design Components</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are a few things that we need to look at in order to make a site responsive. </a:t>
            </a:r>
          </a:p>
          <a:p>
            <a:pPr rtl="0">
              <a:spcBef>
                <a:spcPts val="0"/>
              </a:spcBef>
              <a:buNone/>
            </a:pPr>
            <a:r>
              <a:t/>
            </a:r>
            <a:endParaRPr/>
          </a:p>
          <a:p>
            <a:pPr rtl="0">
              <a:spcBef>
                <a:spcPts val="0"/>
              </a:spcBef>
              <a:buNone/>
            </a:pPr>
            <a:r>
              <a:rPr lang="en"/>
              <a:t>Fixed VS Fluid layouts.</a:t>
            </a:r>
          </a:p>
          <a:p>
            <a:pPr rtl="0">
              <a:spcBef>
                <a:spcPts val="0"/>
              </a:spcBef>
              <a:buNone/>
            </a:pPr>
            <a:r>
              <a:rPr lang="en"/>
              <a:t>Media Queries.</a:t>
            </a:r>
          </a:p>
          <a:p>
            <a:pPr>
              <a:spcBef>
                <a:spcPts val="0"/>
              </a:spcBef>
              <a:buNone/>
            </a:pPr>
            <a:r>
              <a:rPr lang="en"/>
              <a:t>Viewport meta tag.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Fixed VS Fluid Layouts</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Before we get into responsive layouts and media queries, let's talk about the different ways to create page layouts.</a:t>
            </a:r>
          </a:p>
          <a:p>
            <a:pPr rtl="0" lvl="0">
              <a:spcBef>
                <a:spcPts val="0"/>
              </a:spcBef>
              <a:buNone/>
            </a:pPr>
            <a:r>
              <a:t/>
            </a:r>
            <a:endParaRPr/>
          </a:p>
          <a:p>
            <a:pPr rtl="0" lvl="0">
              <a:spcBef>
                <a:spcPts val="0"/>
              </a:spcBef>
              <a:buNone/>
            </a:pPr>
            <a:r>
              <a:rPr b="1" lang="en"/>
              <a:t>Fixed layouts</a:t>
            </a:r>
            <a:r>
              <a:rPr lang="en"/>
              <a:t> use e</a:t>
            </a:r>
            <a:r>
              <a:rPr lang="en" i="1"/>
              <a:t>xact pixel widths</a:t>
            </a:r>
            <a:r>
              <a:rPr lang="en"/>
              <a:t> making it easier to use and customize, especially when transferring a design from Photoshop to HTML/CSS.</a:t>
            </a:r>
          </a:p>
          <a:p>
            <a:pPr rtl="0" lvl="0">
              <a:spcBef>
                <a:spcPts val="0"/>
              </a:spcBef>
              <a:buNone/>
            </a:pPr>
            <a:r>
              <a:rPr lang="en"/>
              <a:t>The size of the page components will be the same for all resolutions.</a:t>
            </a:r>
          </a:p>
          <a:p>
            <a:pPr rtl="0" lvl="0">
              <a:spcBef>
                <a:spcPts val="0"/>
              </a:spcBef>
              <a:buNone/>
            </a:pPr>
            <a:r>
              <a:t/>
            </a:r>
            <a:endParaRPr/>
          </a:p>
          <a:p>
            <a:pPr rtl="0" lvl="0">
              <a:spcBef>
                <a:spcPts val="0"/>
              </a:spcBef>
              <a:buNone/>
            </a:pPr>
            <a:r>
              <a:rPr lang="en"/>
              <a:t>Lets walk through an example together. </a:t>
            </a:r>
            <a:r>
              <a:rPr u="sng" lang="en">
                <a:solidFill>
                  <a:schemeClr val="hlink"/>
                </a:solidFill>
                <a:hlinkClick r:id="rId3"/>
              </a:rPr>
              <a:t>Here are the files.</a:t>
            </a:r>
          </a:p>
          <a:p>
            <a:pPr rtl="0" lvl="0">
              <a:lnSpc>
                <a:spcPct val="115000"/>
              </a:lnSpc>
              <a:spcBef>
                <a:spcPts val="0"/>
              </a:spcBef>
              <a:buClr>
                <a:schemeClr val="dk1"/>
              </a:buClr>
              <a:buFont typeface="Arial"/>
              <a:buNone/>
            </a:pPr>
            <a:r>
              <a:t/>
            </a:r>
            <a:endParaRPr sz="2000">
              <a:solidFill>
                <a:schemeClr val="dk1"/>
              </a:solidFill>
              <a:latin typeface="Georgia"/>
              <a:ea typeface="Georgia"/>
              <a:cs typeface="Georgia"/>
              <a:sym typeface="Georgia"/>
            </a:endParaRP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Fixed VS Fluid Layouts cont.</a:t>
            </a: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Most of the page components in a fluid page layout adjust to the user's screen size by using </a:t>
            </a:r>
            <a:r>
              <a:rPr lang="en" i="1"/>
              <a:t>percentage widths</a:t>
            </a:r>
            <a:r>
              <a:rPr lang="en"/>
              <a:t> rather than fixed pixel widths. Fluid layouts are also sometimes referred to as a </a:t>
            </a:r>
            <a:r>
              <a:rPr lang="en" i="1"/>
              <a:t>liquid</a:t>
            </a:r>
            <a:r>
              <a:rPr lang="en"/>
              <a:t> layout. To calculate pixels to percentages, use this formula:</a:t>
            </a:r>
          </a:p>
          <a:p>
            <a:pPr rtl="0">
              <a:spcBef>
                <a:spcPts val="0"/>
              </a:spcBef>
              <a:buNone/>
            </a:pPr>
            <a:r>
              <a:t/>
            </a:r>
            <a:endParaRPr/>
          </a:p>
          <a:p>
            <a:pPr rtl="0">
              <a:spcBef>
                <a:spcPts val="0"/>
              </a:spcBef>
              <a:buNone/>
            </a:pPr>
            <a:r>
              <a:rPr lang="en" i="1"/>
              <a:t>(target / context) * 100 = result</a:t>
            </a:r>
          </a:p>
          <a:p>
            <a:pPr rtl="0">
              <a:spcBef>
                <a:spcPts val="0"/>
              </a:spcBef>
              <a:buNone/>
            </a:pPr>
            <a:r>
              <a:t/>
            </a:r>
            <a:endParaRPr i="1"/>
          </a:p>
          <a:p>
            <a:pPr rtl="0">
              <a:spcBef>
                <a:spcPts val="0"/>
              </a:spcBef>
              <a:buNone/>
            </a:pPr>
            <a:r>
              <a:rPr lang="en"/>
              <a:t>EX: (700px / 1000px) * 100 = 70%  (This is the section)</a:t>
            </a:r>
          </a:p>
          <a:p>
            <a:pPr rtl="0">
              <a:spcBef>
                <a:spcPts val="0"/>
              </a:spcBef>
              <a:buNone/>
            </a:pPr>
            <a:r>
              <a:t/>
            </a:r>
            <a:endParaRPr/>
          </a:p>
          <a:p>
            <a:pPr rtl="0">
              <a:spcBef>
                <a:spcPts val="0"/>
              </a:spcBef>
              <a:buNone/>
            </a:pPr>
            <a:r>
              <a:rPr lang="en"/>
              <a:t>Lets apply this to our design. Note we will give the wrapper a max-width, more on that later.</a:t>
            </a:r>
          </a:p>
          <a:p>
            <a:pPr rtl="0">
              <a:spcBef>
                <a:spcPts val="0"/>
              </a:spcBef>
              <a:buNone/>
            </a:pPr>
            <a:r>
              <a:t/>
            </a:r>
            <a:endParaRPr i="1"/>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Great breakdown</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u="sng" lang="en">
                <a:solidFill>
                  <a:schemeClr val="hlink"/>
                </a:solidFill>
                <a:hlinkClick r:id="rId3"/>
              </a:rPr>
              <a:t>http://www.fastcodesign.com/3038367/9-gifs-that-explain-responsive-design-brilliantly</a:t>
            </a:r>
            <a:r>
              <a:rPr lang="en"/>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