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000000"/>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s://drive.google.com/file/d/0B9dj1M8U8qtHREFMZDJoaUFBVDQ/view?usp=sharing"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http://www.w3.org/TR/css3-mediaqueries/#grid" Type="http://schemas.openxmlformats.org/officeDocument/2006/relationships/hyperlink" TargetMode="External" Id="rId10"/><Relationship Target="http://www.w3.org/TR/css3-mediaqueries/#device-aspect-ratio" Type="http://schemas.openxmlformats.org/officeDocument/2006/relationships/hyperlink" TargetMode="External" Id="rId4"/><Relationship Target="http://www.w3.org/TR/css3-mediaqueries/#aspect-ratio" Type="http://schemas.openxmlformats.org/officeDocument/2006/relationships/hyperlink" TargetMode="External" Id="rId3"/><Relationship Target="http://www.w3.org/TR/css3-mediaqueries/#scan" Type="http://schemas.openxmlformats.org/officeDocument/2006/relationships/hyperlink" TargetMode="External" Id="rId9"/><Relationship Target="http://www.w3.org/TR/css3-mediaqueries/#color-index" Type="http://schemas.openxmlformats.org/officeDocument/2006/relationships/hyperlink" TargetMode="External" Id="rId6"/><Relationship Target="http://www.w3.org/TR/css3-mediaqueries/#color" Type="http://schemas.openxmlformats.org/officeDocument/2006/relationships/hyperlink" TargetMode="External" Id="rId5"/><Relationship Target="http://www.w3.org/TR/css3-mediaqueries/#resolution" Type="http://schemas.openxmlformats.org/officeDocument/2006/relationships/hyperlink" TargetMode="External" Id="rId8"/><Relationship Target="http://www.w3.org/TR/css3-mediaqueries/#monochrome" Type="http://schemas.openxmlformats.org/officeDocument/2006/relationships/hyperlink" TargetMode="External" Id="rId7"/></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http://www.alistapart.com/articles/responsive-web-design/"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784197" x="663100"/>
            <a:ext cy="8562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Responsive Design</a:t>
            </a:r>
          </a:p>
        </p:txBody>
      </p:sp>
      <p:sp>
        <p:nvSpPr>
          <p:cNvPr id="24" name="Shape 24"/>
          <p:cNvSpPr txBox="1"/>
          <p:nvPr>
            <p:ph idx="1" type="subTitle"/>
          </p:nvPr>
        </p:nvSpPr>
        <p:spPr>
          <a:xfrm>
            <a:off y="4033478" x="663100"/>
            <a:ext cy="784799" cx="7772400"/>
          </a:xfrm>
          <a:prstGeom prst="rect">
            <a:avLst/>
          </a:prstGeom>
        </p:spPr>
        <p:txBody>
          <a:bodyPr bIns="91425" rIns="91425" lIns="91425" tIns="91425" anchor="t" anchorCtr="0">
            <a:noAutofit/>
          </a:bodyPr>
          <a:lstStyle/>
          <a:p>
            <a:pPr algn="l" rtl="0">
              <a:spcBef>
                <a:spcPts val="0"/>
              </a:spcBef>
              <a:buNone/>
            </a:pPr>
            <a:r>
              <a:rPr sz="1100" lang="en">
                <a:solidFill>
                  <a:srgbClr val="434343"/>
                </a:solidFill>
              </a:rPr>
              <a:t>Ryan Christiani</a:t>
            </a:r>
          </a:p>
          <a:p>
            <a:pPr algn="l">
              <a:spcBef>
                <a:spcPts val="0"/>
              </a:spcBef>
              <a:buNone/>
            </a:pPr>
            <a:r>
              <a:rPr sz="1100" lang="en">
                <a:solidFill>
                  <a:srgbClr val="434343"/>
                </a:solidFill>
              </a:rPr>
              <a:t>Week 3</a:t>
            </a:r>
          </a:p>
        </p:txBody>
      </p:sp>
      <p:sp>
        <p:nvSpPr>
          <p:cNvPr id="25" name="Shape 25"/>
          <p:cNvSpPr txBox="1"/>
          <p:nvPr/>
        </p:nvSpPr>
        <p:spPr>
          <a:xfrm>
            <a:off y="433950" x="663100"/>
            <a:ext cy="298500" cx="7673099"/>
          </a:xfrm>
          <a:prstGeom prst="rect">
            <a:avLst/>
          </a:prstGeom>
          <a:noFill/>
          <a:ln>
            <a:noFill/>
          </a:ln>
        </p:spPr>
        <p:txBody>
          <a:bodyPr bIns="91425" rIns="91425" lIns="91425" tIns="91425" anchor="t" anchorCtr="0">
            <a:noAutofit/>
          </a:bodyPr>
          <a:lstStyle/>
          <a:p>
            <a:pPr>
              <a:spcBef>
                <a:spcPts val="0"/>
              </a:spcBef>
              <a:buNone/>
            </a:pPr>
            <a:r>
              <a:rPr lang="en">
                <a:solidFill>
                  <a:srgbClr val="434343"/>
                </a:solidFill>
              </a:rPr>
              <a:t>WEBD 152 - Web Programming 2</a:t>
            </a:r>
          </a:p>
        </p:txBody>
      </p:sp>
      <p:sp>
        <p:nvSpPr>
          <p:cNvPr id="26" name="Shape 26"/>
          <p:cNvSpPr txBox="1"/>
          <p:nvPr/>
        </p:nvSpPr>
        <p:spPr>
          <a:xfrm>
            <a:off y="1710362" x="663100"/>
            <a:ext cy="1345199" cx="6182099"/>
          </a:xfrm>
          <a:prstGeom prst="rect">
            <a:avLst/>
          </a:prstGeom>
          <a:noFill/>
          <a:ln>
            <a:noFill/>
          </a:ln>
        </p:spPr>
        <p:txBody>
          <a:bodyPr bIns="91425" rIns="91425" lIns="91425" tIns="91425" anchor="t" anchorCtr="0">
            <a:noAutofit/>
          </a:bodyPr>
          <a:lstStyle/>
          <a:p>
            <a:pPr>
              <a:spcBef>
                <a:spcPts val="0"/>
              </a:spcBef>
              <a:buNone/>
            </a:pPr>
            <a:r>
              <a:rPr sz="1800" lang="en">
                <a:solidFill>
                  <a:srgbClr val="434343"/>
                </a:solidFill>
              </a:rPr>
              <a:t>Link to slides: http://bit.ly/humber-web-2-3</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p:nvPr/>
        </p:nvSpPr>
        <p:spPr>
          <a:xfrm>
            <a:off y="2401725" x="-148775"/>
            <a:ext cy="1069799" cx="947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82" name="Shape 8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Syntax and Usage</a:t>
            </a:r>
          </a:p>
        </p:txBody>
      </p:sp>
      <p:sp>
        <p:nvSpPr>
          <p:cNvPr id="83" name="Shape 8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 </a:t>
            </a:r>
            <a:r>
              <a:rPr lang="en">
                <a:latin typeface="PT Mono"/>
                <a:ea typeface="PT Mono"/>
                <a:cs typeface="PT Mono"/>
                <a:sym typeface="PT Mono"/>
              </a:rPr>
              <a:t>media query </a:t>
            </a:r>
            <a:r>
              <a:rPr lang="en"/>
              <a:t>consists of a </a:t>
            </a:r>
            <a:r>
              <a:rPr lang="en">
                <a:latin typeface="PT Mono"/>
                <a:ea typeface="PT Mono"/>
                <a:cs typeface="PT Mono"/>
                <a:sym typeface="PT Mono"/>
              </a:rPr>
              <a:t>media type</a:t>
            </a:r>
            <a:r>
              <a:rPr lang="en"/>
              <a:t> and at least one </a:t>
            </a:r>
            <a:r>
              <a:rPr lang="en">
                <a:latin typeface="PT Mono"/>
                <a:ea typeface="PT Mono"/>
                <a:cs typeface="PT Mono"/>
                <a:sym typeface="PT Mono"/>
              </a:rPr>
              <a:t>media feature</a:t>
            </a:r>
            <a:r>
              <a:rPr lang="en"/>
              <a:t>, such as width or height. The media feature needs to be contained in parenthesis </a:t>
            </a:r>
            <a:r>
              <a:rPr lang="en">
                <a:latin typeface="PT Mono"/>
                <a:ea typeface="PT Mono"/>
                <a:cs typeface="PT Mono"/>
                <a:sym typeface="PT Mono"/>
              </a:rPr>
              <a:t>()</a:t>
            </a:r>
            <a:r>
              <a:rPr lang="en"/>
              <a:t>.</a:t>
            </a:r>
          </a:p>
          <a:p>
            <a:pPr rtl="0" lvl="0">
              <a:spcBef>
                <a:spcPts val="0"/>
              </a:spcBef>
              <a:buNone/>
            </a:pPr>
            <a:r>
              <a:t/>
            </a:r>
            <a:endParaRPr/>
          </a:p>
          <a:p>
            <a:pPr rtl="0" lvl="0">
              <a:spcBef>
                <a:spcPts val="0"/>
              </a:spcBef>
              <a:buClr>
                <a:schemeClr val="dk1"/>
              </a:buClr>
              <a:buSzPct val="61111"/>
              <a:buFont typeface="Arial"/>
              <a:buNone/>
            </a:pPr>
            <a:r>
              <a:rPr lang="en"/>
              <a:t>&lt;link rel="stylesheet" type="text/css" media="screen and (max-width: 480px)" href="mobile.css"&gt;</a:t>
            </a:r>
          </a:p>
          <a:p>
            <a:pPr rtl="0" lvl="0">
              <a:spcBef>
                <a:spcPts val="0"/>
              </a:spcBef>
              <a:buNone/>
            </a:pPr>
            <a:r>
              <a:t/>
            </a:r>
            <a:endParaRPr/>
          </a:p>
          <a:p>
            <a:pPr rtl="0" lvl="0">
              <a:spcBef>
                <a:spcPts val="0"/>
              </a:spcBef>
              <a:buNone/>
            </a:pPr>
            <a:r>
              <a:rPr lang="en"/>
              <a:t>The above example is checking if the device's horizontal screen resolution (media type) has a max-width (media feature) that is equal to or less than 480px. If so, the device will load mobile.css. Otherwise, the link is ignored.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p:nvPr/>
        </p:nvSpPr>
        <p:spPr>
          <a:xfrm>
            <a:off y="2125425" x="-262125"/>
            <a:ext cy="2337899" cx="94934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89" name="Shape 8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solidFill>
                  <a:schemeClr val="dk1"/>
                </a:solidFill>
              </a:rPr>
              <a:t>Syntax and Usage</a:t>
            </a:r>
          </a:p>
        </p:txBody>
      </p:sp>
      <p:sp>
        <p:nvSpPr>
          <p:cNvPr id="90" name="Shape 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Just like</a:t>
            </a:r>
            <a:r>
              <a:rPr lang="en" i="1"/>
              <a:t> media types</a:t>
            </a:r>
            <a:r>
              <a:rPr lang="en"/>
              <a:t>, media queries can also be included as CSS using </a:t>
            </a:r>
            <a:r>
              <a:rPr lang="en">
                <a:latin typeface="PT Mono"/>
                <a:ea typeface="PT Mono"/>
                <a:cs typeface="PT Mono"/>
                <a:sym typeface="PT Mono"/>
              </a:rPr>
              <a:t>@media.</a:t>
            </a:r>
          </a:p>
          <a:p>
            <a:pPr rtl="0" lvl="0">
              <a:spcBef>
                <a:spcPts val="0"/>
              </a:spcBef>
              <a:buNone/>
            </a:pPr>
            <a:r>
              <a:t/>
            </a:r>
            <a:endParaRPr>
              <a:latin typeface="PT Mono"/>
              <a:ea typeface="PT Mono"/>
              <a:cs typeface="PT Mono"/>
              <a:sym typeface="PT Mono"/>
            </a:endParaRPr>
          </a:p>
          <a:p>
            <a:pPr rtl="0" lvl="0">
              <a:spcBef>
                <a:spcPts val="0"/>
              </a:spcBef>
              <a:buClr>
                <a:schemeClr val="dk1"/>
              </a:buClr>
              <a:buSzPct val="61111"/>
              <a:buFont typeface="Arial"/>
              <a:buNone/>
            </a:pPr>
            <a:r>
              <a:rPr lang="en"/>
              <a:t>@media screen and (max-width: 480px) {</a:t>
            </a:r>
            <a:br>
              <a:rPr lang="en"/>
            </a:br>
            <a:r>
              <a:rPr lang="en"/>
              <a:t>    /* all targeted styles are nested inside </a:t>
            </a:r>
            <a:br>
              <a:rPr lang="en"/>
            </a:br>
            <a:r>
              <a:rPr lang="en"/>
              <a:t>    the media query declaration block */</a:t>
            </a:r>
            <a:br>
              <a:rPr lang="en"/>
            </a:br>
            <a:r>
              <a:rPr lang="en"/>
              <a:t>    .wrapper {</a:t>
            </a:r>
            <a:br>
              <a:rPr lang="en"/>
            </a:br>
            <a:r>
              <a:rPr lang="en"/>
              <a:t>        ...</a:t>
            </a:r>
            <a:br>
              <a:rPr lang="en"/>
            </a:br>
            <a:r>
              <a:rPr lang="en"/>
              <a:t>    }</a:t>
            </a:r>
            <a:br>
              <a:rPr lang="en"/>
            </a:br>
            <a:r>
              <a:rPr lang="en"/>
              <a:t>}</a:t>
            </a:r>
          </a:p>
          <a:p>
            <a:pPr rtl="0" lvl="0">
              <a:spcBef>
                <a:spcPts val="0"/>
              </a:spcBef>
              <a:buNone/>
            </a:pPr>
            <a:r>
              <a:t/>
            </a:r>
            <a:endParaRPr>
              <a:latin typeface="PT Mono"/>
              <a:ea typeface="PT Mono"/>
              <a:cs typeface="PT Mono"/>
              <a:sym typeface="PT Mono"/>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Exercise</a:t>
            </a:r>
          </a:p>
        </p:txBody>
      </p:sp>
      <p:sp>
        <p:nvSpPr>
          <p:cNvPr id="96" name="Shape 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You are provided with a very simple design, take some time and convert it to be a responsive design. </a:t>
            </a:r>
          </a:p>
          <a:p>
            <a:pPr rtl="0">
              <a:spcBef>
                <a:spcPts val="0"/>
              </a:spcBef>
              <a:buNone/>
            </a:pPr>
            <a:r>
              <a:t/>
            </a:r>
            <a:endParaRPr/>
          </a:p>
          <a:p>
            <a:pPr rtl="0">
              <a:spcBef>
                <a:spcPts val="0"/>
              </a:spcBef>
              <a:buNone/>
            </a:pPr>
            <a:r>
              <a:rPr lang="en"/>
              <a:t>Don’t over think it. </a:t>
            </a:r>
          </a:p>
          <a:p>
            <a:pPr rtl="0">
              <a:spcBef>
                <a:spcPts val="0"/>
              </a:spcBef>
              <a:buNone/>
            </a:pPr>
            <a:r>
              <a:t/>
            </a:r>
            <a:endParaRPr/>
          </a:p>
          <a:p>
            <a:pPr rtl="0">
              <a:spcBef>
                <a:spcPts val="0"/>
              </a:spcBef>
              <a:buNone/>
            </a:pPr>
            <a:r>
              <a:rPr lang="en"/>
              <a:t>Lets take 30 mins to complete this, and then we will walk through it together.</a:t>
            </a:r>
          </a:p>
          <a:p>
            <a:pPr rtl="0">
              <a:spcBef>
                <a:spcPts val="0"/>
              </a:spcBef>
              <a:buNone/>
            </a:pPr>
            <a:r>
              <a:t/>
            </a:r>
            <a:endParaRPr/>
          </a:p>
          <a:p>
            <a:pPr rtl="0">
              <a:spcBef>
                <a:spcPts val="0"/>
              </a:spcBef>
              <a:buNone/>
            </a:pPr>
            <a:r>
              <a:rPr u="sng" lang="en">
                <a:solidFill>
                  <a:schemeClr val="hlink"/>
                </a:solidFill>
                <a:hlinkClick r:id="rId3"/>
              </a:rPr>
              <a:t>Files Here</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Device Width</a:t>
            </a:r>
          </a:p>
        </p:txBody>
      </p:sp>
      <p:sp>
        <p:nvSpPr>
          <p:cNvPr id="102" name="Shape 1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Although iPhones and Android phones are popular mobile products, it's best practice to avoid targeting specific devices. Instead, we can target device </a:t>
            </a:r>
            <a:r>
              <a:rPr lang="en" i="1"/>
              <a:t>sizes.</a:t>
            </a:r>
          </a:p>
          <a:p>
            <a:pPr rtl="0">
              <a:spcBef>
                <a:spcPts val="0"/>
              </a:spcBef>
              <a:buNone/>
            </a:pPr>
            <a:r>
              <a:t/>
            </a:r>
            <a:endParaRPr i="1"/>
          </a:p>
          <a:p>
            <a:pPr rtl="0">
              <a:spcBef>
                <a:spcPts val="0"/>
              </a:spcBef>
              <a:buNone/>
            </a:pPr>
            <a:r>
              <a:rPr lang="en"/>
              <a:t>EX: ipad width is 768, the iphone is 320.</a:t>
            </a:r>
          </a:p>
          <a:p>
            <a:pPr rtl="0">
              <a:spcBef>
                <a:spcPts val="0"/>
              </a:spcBef>
              <a:buNone/>
            </a:pPr>
            <a:r>
              <a:t/>
            </a:r>
            <a:endParaRPr i="1"/>
          </a:p>
          <a:p>
            <a:pPr rtl="0">
              <a:spcBef>
                <a:spcPts val="0"/>
              </a:spcBef>
              <a:buNone/>
            </a:pPr>
            <a:r>
              <a:rPr lang="en"/>
              <a:t>Even targeting specific device sizes can be an issue when you look at the number of devices sizes actually out there, we will discuss working on that later.</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108" name="Shape 108"/>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109" name="Shape 109"/>
          <p:cNvPicPr preferRelativeResize="0"/>
          <p:nvPr/>
        </p:nvPicPr>
        <p:blipFill>
          <a:blip r:embed="rId3">
            <a:alphaModFix/>
          </a:blip>
          <a:stretch>
            <a:fillRect/>
          </a:stretch>
        </p:blipFill>
        <p:spPr>
          <a:xfrm>
            <a:off y="253224" x="928850"/>
            <a:ext cy="4637050" cx="71339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115" name="Shape 115"/>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116" name="Shape 116"/>
          <p:cNvPicPr preferRelativeResize="0"/>
          <p:nvPr/>
        </p:nvPicPr>
        <p:blipFill>
          <a:blip r:embed="rId3">
            <a:alphaModFix/>
          </a:blip>
          <a:stretch>
            <a:fillRect/>
          </a:stretch>
        </p:blipFill>
        <p:spPr>
          <a:xfrm>
            <a:off y="205974" x="1181170"/>
            <a:ext cy="4731549" cx="678165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Device Width cont.</a:t>
            </a:r>
          </a:p>
        </p:txBody>
      </p:sp>
      <p:sp>
        <p:nvSpPr>
          <p:cNvPr id="122" name="Shape 1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latin typeface="PT Mono"/>
                <a:ea typeface="PT Mono"/>
                <a:cs typeface="PT Mono"/>
                <a:sym typeface="PT Mono"/>
              </a:rPr>
              <a:t>device-width</a:t>
            </a:r>
            <a:r>
              <a:rPr lang="en"/>
              <a:t> refers to the width of the device's screen, not the browser window. For example, if your screen's resolution is </a:t>
            </a:r>
            <a:r>
              <a:rPr lang="en">
                <a:latin typeface="PT Mono"/>
                <a:ea typeface="PT Mono"/>
                <a:cs typeface="PT Mono"/>
                <a:sym typeface="PT Mono"/>
              </a:rPr>
              <a:t>1280 x 1024</a:t>
            </a:r>
            <a:r>
              <a:rPr lang="en"/>
              <a:t>, the width is </a:t>
            </a:r>
            <a:r>
              <a:rPr lang="en">
                <a:latin typeface="PT Mono"/>
                <a:ea typeface="PT Mono"/>
                <a:cs typeface="PT Mono"/>
                <a:sym typeface="PT Mono"/>
              </a:rPr>
              <a:t>1280 </a:t>
            </a:r>
            <a:r>
              <a:rPr lang="en"/>
              <a:t>pixels wide, with a </a:t>
            </a:r>
            <a:r>
              <a:rPr lang="en">
                <a:latin typeface="PT Mono"/>
                <a:ea typeface="PT Mono"/>
                <a:cs typeface="PT Mono"/>
                <a:sym typeface="PT Mono"/>
              </a:rPr>
              <a:t>device-width</a:t>
            </a:r>
            <a:r>
              <a:rPr lang="en"/>
              <a:t> of </a:t>
            </a:r>
            <a:r>
              <a:rPr lang="en">
                <a:latin typeface="PT Mono"/>
                <a:ea typeface="PT Mono"/>
                <a:cs typeface="PT Mono"/>
                <a:sym typeface="PT Mono"/>
              </a:rPr>
              <a:t>1280px</a:t>
            </a:r>
            <a:r>
              <a:rPr sz="2000" lang="en">
                <a:solidFill>
                  <a:schemeClr val="dk1"/>
                </a:solidFill>
                <a:latin typeface="Georgia"/>
                <a:ea typeface="Georgia"/>
                <a:cs typeface="Georgia"/>
                <a:sym typeface="Georgia"/>
              </a:rPr>
              <a:t>.</a:t>
            </a:r>
          </a:p>
          <a:p>
            <a:pPr rtl="0">
              <a:spcBef>
                <a:spcPts val="0"/>
              </a:spcBef>
              <a:buNone/>
            </a:pPr>
            <a:r>
              <a:t/>
            </a:r>
            <a:endParaRPr sz="2000">
              <a:solidFill>
                <a:schemeClr val="dk1"/>
              </a:solidFill>
              <a:latin typeface="Georgia"/>
              <a:ea typeface="Georgia"/>
              <a:cs typeface="Georgia"/>
              <a:sym typeface="Georgia"/>
            </a:endParaRPr>
          </a:p>
          <a:p>
            <a:pPr rtl="0">
              <a:spcBef>
                <a:spcPts val="0"/>
              </a:spcBef>
              <a:buNone/>
            </a:pPr>
            <a:r>
              <a:rPr lang="en"/>
              <a:t>So then what is the difference? </a:t>
            </a:r>
            <a:r>
              <a:rPr lang="en">
                <a:latin typeface="PT Mono"/>
                <a:ea typeface="PT Mono"/>
                <a:cs typeface="PT Mono"/>
                <a:sym typeface="PT Mono"/>
              </a:rPr>
              <a:t>device-width</a:t>
            </a:r>
            <a:r>
              <a:rPr lang="en"/>
              <a:t> only applies to mobile devices, not desktop or laptop computers. Usually, </a:t>
            </a:r>
            <a:r>
              <a:rPr lang="en">
                <a:latin typeface="PT Mono"/>
                <a:ea typeface="PT Mono"/>
                <a:cs typeface="PT Mono"/>
                <a:sym typeface="PT Mono"/>
              </a:rPr>
              <a:t>width</a:t>
            </a:r>
            <a:r>
              <a:rPr lang="en"/>
              <a:t> is sufficient for creating responsive webpages.</a:t>
            </a:r>
          </a:p>
          <a:p>
            <a:pPr rtl="0">
              <a:spcBef>
                <a:spcPts val="0"/>
              </a:spcBef>
              <a:buNone/>
            </a:pPr>
            <a:r>
              <a:t/>
            </a:r>
            <a:endParaRPr/>
          </a:p>
          <a:p>
            <a:pPr>
              <a:spcBef>
                <a:spcPts val="0"/>
              </a:spcBef>
              <a:buNone/>
            </a:pPr>
            <a:r>
              <a:rPr lang="en"/>
              <a:t>On desktops, if the user resizes the browser, the </a:t>
            </a:r>
            <a:r>
              <a:rPr lang="en">
                <a:latin typeface="PT Mono"/>
                <a:ea typeface="PT Mono"/>
                <a:cs typeface="PT Mono"/>
                <a:sym typeface="PT Mono"/>
              </a:rPr>
              <a:t>width</a:t>
            </a:r>
            <a:r>
              <a:rPr lang="en"/>
              <a:t> changes. On mobile browsers, the window will stay constant since the browser cannot be resized.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p:nvPr/>
        </p:nvSpPr>
        <p:spPr>
          <a:xfrm>
            <a:off y="3035025" x="0"/>
            <a:ext cy="827700" cx="9180900"/>
          </a:xfrm>
          <a:prstGeom prst="rect">
            <a:avLst/>
          </a:prstGeom>
          <a:solidFill>
            <a:srgbClr val="FFFFFF"/>
          </a:solidFill>
          <a:ln w="19050" cap="flat">
            <a:solidFill>
              <a:srgbClr val="FFFFFF"/>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8" name="Shape 12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The Viewport.</a:t>
            </a:r>
          </a:p>
        </p:txBody>
      </p:sp>
      <p:sp>
        <p:nvSpPr>
          <p:cNvPr id="129" name="Shape 12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In order for all of this to work we need to understand the viewport. The simple explanation is that the viewport is the part of the page that is visible. The default with will be the width of the device is pixels. </a:t>
            </a:r>
          </a:p>
          <a:p>
            <a:pPr rtl="0">
              <a:spcBef>
                <a:spcPts val="0"/>
              </a:spcBef>
              <a:buNone/>
            </a:pPr>
            <a:r>
              <a:t/>
            </a:r>
            <a:endParaRPr/>
          </a:p>
          <a:p>
            <a:pPr rtl="0">
              <a:spcBef>
                <a:spcPts val="0"/>
              </a:spcBef>
              <a:buNone/>
            </a:pPr>
            <a:r>
              <a:rPr lang="en"/>
              <a:t>To set the viewport we use a </a:t>
            </a:r>
            <a:r>
              <a:rPr lang="en">
                <a:latin typeface="PT Mono"/>
                <a:ea typeface="PT Mono"/>
                <a:cs typeface="PT Mono"/>
                <a:sym typeface="PT Mono"/>
              </a:rPr>
              <a:t>meta</a:t>
            </a:r>
            <a:r>
              <a:rPr lang="en"/>
              <a:t> tag in the </a:t>
            </a:r>
            <a:r>
              <a:rPr lang="en">
                <a:latin typeface="PT Mono"/>
                <a:ea typeface="PT Mono"/>
                <a:cs typeface="PT Mono"/>
                <a:sym typeface="PT Mono"/>
              </a:rPr>
              <a:t>head.</a:t>
            </a:r>
          </a:p>
          <a:p>
            <a:pPr rtl="0">
              <a:spcBef>
                <a:spcPts val="0"/>
              </a:spcBef>
              <a:buNone/>
            </a:pPr>
            <a:r>
              <a:t/>
            </a:r>
            <a:endParaRPr/>
          </a:p>
          <a:p>
            <a:pPr rtl="0" lvl="0">
              <a:spcBef>
                <a:spcPts val="0"/>
              </a:spcBef>
              <a:buNone/>
            </a:pPr>
            <a:r>
              <a:rPr lang="en">
                <a:latin typeface="PT Mono"/>
                <a:ea typeface="PT Mono"/>
                <a:cs typeface="PT Mono"/>
                <a:sym typeface="PT Mono"/>
              </a:rPr>
              <a:t>&lt;meta name="viewport" content="width=device-width"&gt;</a:t>
            </a:r>
          </a:p>
          <a:p>
            <a:pPr rtl="0" lvl="0">
              <a:spcBef>
                <a:spcPts val="0"/>
              </a:spcBef>
              <a:buNone/>
            </a:pPr>
            <a:r>
              <a:t/>
            </a:r>
            <a:endParaRPr>
              <a:latin typeface="PT Mono"/>
              <a:ea typeface="PT Mono"/>
              <a:cs typeface="PT Mono"/>
              <a:sym typeface="PT Mono"/>
            </a:endParaRPr>
          </a:p>
          <a:p>
            <a:pPr rtl="0" lvl="0">
              <a:spcBef>
                <a:spcPts val="0"/>
              </a:spcBef>
              <a:buClr>
                <a:schemeClr val="dk1"/>
              </a:buClr>
              <a:buSzPct val="61111"/>
              <a:buFont typeface="Arial"/>
              <a:buNone/>
            </a:pPr>
            <a:r>
              <a:rPr lang="en"/>
              <a:t>This is necessary for allowing a site to respond on a mobile device. </a:t>
            </a: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Retina </a:t>
            </a:r>
          </a:p>
        </p:txBody>
      </p:sp>
      <p:sp>
        <p:nvSpPr>
          <p:cNvPr id="135" name="Shape 13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With the introduction of High Density Pixels (HiDPI) or Retina display (branded by Apple), these pixels no longer correspond to the device size. Two device pixels are crammed into each CSS pixel on the screen, making the content on the screen clearer and crisper. For example, the iPhone 4 resolution is </a:t>
            </a:r>
            <a:r>
              <a:rPr lang="en">
                <a:latin typeface="PT Mono"/>
                <a:ea typeface="PT Mono"/>
                <a:cs typeface="PT Mono"/>
                <a:sym typeface="PT Mono"/>
              </a:rPr>
              <a:t>640 x 960</a:t>
            </a:r>
            <a:r>
              <a:rPr lang="en"/>
              <a:t> but still has a </a:t>
            </a:r>
            <a:r>
              <a:rPr lang="en">
                <a:latin typeface="PT Mono"/>
                <a:ea typeface="PT Mono"/>
                <a:cs typeface="PT Mono"/>
                <a:sym typeface="PT Mono"/>
              </a:rPr>
              <a:t>device-width</a:t>
            </a:r>
            <a:r>
              <a:rPr lang="en"/>
              <a:t> of </a:t>
            </a:r>
            <a:r>
              <a:rPr lang="en">
                <a:latin typeface="PT Mono"/>
                <a:ea typeface="PT Mono"/>
                <a:cs typeface="PT Mono"/>
                <a:sym typeface="PT Mono"/>
              </a:rPr>
              <a:t>320px</a:t>
            </a:r>
            <a:r>
              <a:rPr lang="en"/>
              <a:t>.</a:t>
            </a:r>
          </a:p>
          <a:p>
            <a:pPr rtl="0">
              <a:spcBef>
                <a:spcPts val="0"/>
              </a:spcBef>
              <a:buNone/>
            </a:pPr>
            <a:r>
              <a:t/>
            </a:r>
            <a:endParaRPr/>
          </a:p>
          <a:p>
            <a:pPr>
              <a:spcBef>
                <a:spcPts val="0"/>
              </a:spcBef>
              <a:buNone/>
            </a:pPr>
            <a:r>
              <a:rPr lang="en"/>
              <a:t>This doesn't affect how we write our CSS but it does affect how images are rendered. Images and graphics will be stretched by 2x it's original size and results in fuzzy images.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p:nvPr/>
        </p:nvSpPr>
        <p:spPr>
          <a:xfrm>
            <a:off y="2690000" x="-96075"/>
            <a:ext cy="923700" cx="92892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Device Pixel Ratio</a:t>
            </a:r>
          </a:p>
        </p:txBody>
      </p:sp>
      <p:sp>
        <p:nvSpPr>
          <p:cNvPr id="142" name="Shape 1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a:t>
            </a:r>
            <a:r>
              <a:rPr lang="en">
                <a:latin typeface="PT Mono"/>
                <a:ea typeface="PT Mono"/>
                <a:cs typeface="PT Mono"/>
                <a:sym typeface="PT Mono"/>
              </a:rPr>
              <a:t>device-pixel-ratio</a:t>
            </a:r>
            <a:r>
              <a:rPr lang="en"/>
              <a:t> media queries can be used to swap in images that are 2x as big for HiDPI/Retina devices to avoid fuzzy images. This will be discussed in more detail in another lesson.</a:t>
            </a:r>
          </a:p>
          <a:p>
            <a:pPr rtl="0">
              <a:spcBef>
                <a:spcPts val="0"/>
              </a:spcBef>
              <a:buNone/>
            </a:pPr>
            <a:r>
              <a:t/>
            </a:r>
            <a:endParaRPr>
              <a:latin typeface="PT Mono"/>
              <a:ea typeface="PT Mono"/>
              <a:cs typeface="PT Mono"/>
              <a:sym typeface="PT Mono"/>
            </a:endParaRPr>
          </a:p>
          <a:p>
            <a:pPr rtl="0">
              <a:spcBef>
                <a:spcPts val="0"/>
              </a:spcBef>
              <a:buNone/>
            </a:pPr>
            <a:r>
              <a:t/>
            </a:r>
            <a:endParaRPr>
              <a:latin typeface="PT Mono"/>
              <a:ea typeface="PT Mono"/>
              <a:cs typeface="PT Mono"/>
              <a:sym typeface="PT Mono"/>
            </a:endParaRPr>
          </a:p>
          <a:p>
            <a:pPr>
              <a:spcBef>
                <a:spcPts val="0"/>
              </a:spcBef>
              <a:buNone/>
            </a:pPr>
            <a:r>
              <a:rPr lang="en">
                <a:latin typeface="PT Mono"/>
                <a:ea typeface="PT Mono"/>
                <a:cs typeface="PT Mono"/>
                <a:sym typeface="PT Mono"/>
              </a:rPr>
              <a:t>@media screen and (device-pixel-ratio: 2) { …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chemeClr val="dk1"/>
                </a:solidFill>
              </a:rPr>
              <a:t>Fluid Formula: (target / context) * 100 = result</a:t>
            </a:r>
          </a:p>
          <a:p>
            <a:pPr rtl="0">
              <a:spcBef>
                <a:spcPts val="0"/>
              </a:spcBef>
              <a:buNone/>
            </a:pPr>
            <a:r>
              <a:t/>
            </a:r>
            <a:endParaRPr>
              <a:solidFill>
                <a:schemeClr val="dk1"/>
              </a:solidFill>
            </a:endParaRPr>
          </a:p>
          <a:p>
            <a:pPr rtl="0">
              <a:spcBef>
                <a:spcPts val="0"/>
              </a:spcBef>
              <a:buNone/>
            </a:pPr>
            <a:r>
              <a:rPr lang="en">
                <a:solidFill>
                  <a:schemeClr val="dk1"/>
                </a:solidFill>
                <a:latin typeface="PT Mono"/>
                <a:ea typeface="PT Mono"/>
                <a:cs typeface="PT Mono"/>
                <a:sym typeface="PT Mono"/>
              </a:rPr>
              <a:t>@media type </a:t>
            </a:r>
            <a:r>
              <a:rPr lang="en">
                <a:solidFill>
                  <a:schemeClr val="dk1"/>
                </a:solidFill>
              </a:rPr>
              <a:t>vs</a:t>
            </a:r>
            <a:r>
              <a:rPr lang="en">
                <a:solidFill>
                  <a:schemeClr val="dk1"/>
                </a:solidFill>
                <a:latin typeface="PT Mono"/>
                <a:ea typeface="PT Mono"/>
                <a:cs typeface="PT Mono"/>
                <a:sym typeface="PT Mono"/>
              </a:rPr>
              <a:t> feature</a:t>
            </a:r>
          </a:p>
          <a:p>
            <a:pPr rtl="0">
              <a:spcBef>
                <a:spcPts val="0"/>
              </a:spcBef>
              <a:buNone/>
            </a:pPr>
            <a:r>
              <a:t/>
            </a:r>
            <a:endParaRPr>
              <a:solidFill>
                <a:schemeClr val="dk1"/>
              </a:solidFill>
            </a:endParaRPr>
          </a:p>
          <a:p>
            <a:pPr rtl="0">
              <a:spcBef>
                <a:spcPts val="0"/>
              </a:spcBef>
              <a:buNone/>
            </a:pPr>
            <a:r>
              <a:rPr lang="en">
                <a:solidFill>
                  <a:schemeClr val="dk1"/>
                </a:solidFill>
                <a:latin typeface="PT Mono"/>
                <a:ea typeface="PT Mono"/>
                <a:cs typeface="PT Mono"/>
                <a:sym typeface="PT Mono"/>
              </a:rPr>
              <a:t>max-width</a:t>
            </a:r>
            <a:r>
              <a:rPr lang="en">
                <a:solidFill>
                  <a:schemeClr val="dk1"/>
                </a:solidFill>
              </a:rPr>
              <a:t> vs </a:t>
            </a:r>
            <a:r>
              <a:rPr lang="en">
                <a:solidFill>
                  <a:schemeClr val="dk1"/>
                </a:solidFill>
                <a:latin typeface="PT Mono"/>
                <a:ea typeface="PT Mono"/>
                <a:cs typeface="PT Mono"/>
                <a:sym typeface="PT Mono"/>
              </a:rPr>
              <a:t>min-width</a:t>
            </a:r>
          </a:p>
          <a:p>
            <a:pPr rtl="0">
              <a:spcBef>
                <a:spcPts val="0"/>
              </a:spcBef>
              <a:buNone/>
            </a:pPr>
            <a:r>
              <a:t/>
            </a:r>
            <a:endParaRPr>
              <a:solidFill>
                <a:schemeClr val="dk1"/>
              </a:solidFill>
              <a:latin typeface="PT Mono"/>
              <a:ea typeface="PT Mono"/>
              <a:cs typeface="PT Mono"/>
              <a:sym typeface="PT Mono"/>
            </a:endParaRPr>
          </a:p>
          <a:p>
            <a:pPr>
              <a:spcBef>
                <a:spcPts val="0"/>
              </a:spcBef>
              <a:buNone/>
            </a:pPr>
            <a:r>
              <a:t/>
            </a:r>
            <a:endParaRPr>
              <a:solidFill>
                <a:schemeClr val="dk1"/>
              </a:solidFill>
              <a:latin typeface="PT Mono"/>
              <a:ea typeface="PT Mono"/>
              <a:cs typeface="PT Mono"/>
              <a:sym typeface="PT Mono"/>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Other Media Features</a:t>
            </a:r>
          </a:p>
        </p:txBody>
      </p:sp>
      <p:sp>
        <p:nvSpPr>
          <p:cNvPr id="148" name="Shape 1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For the majority of your media queries, </a:t>
            </a:r>
            <a:r>
              <a:rPr lang="en">
                <a:latin typeface="PT Mono"/>
                <a:ea typeface="PT Mono"/>
                <a:cs typeface="PT Mono"/>
                <a:sym typeface="PT Mono"/>
              </a:rPr>
              <a:t>width</a:t>
            </a:r>
            <a:r>
              <a:rPr lang="en"/>
              <a:t> is sufficient and sometimes </a:t>
            </a:r>
            <a:r>
              <a:rPr lang="en">
                <a:latin typeface="PT Mono"/>
                <a:ea typeface="PT Mono"/>
                <a:cs typeface="PT Mono"/>
                <a:sym typeface="PT Mono"/>
              </a:rPr>
              <a:t>height</a:t>
            </a:r>
            <a:r>
              <a:rPr lang="en"/>
              <a:t>. There are however many more features that can be used.</a:t>
            </a:r>
          </a:p>
          <a:p>
            <a:pPr rtl="0" lvl="0">
              <a:spcBef>
                <a:spcPts val="0"/>
              </a:spcBef>
              <a:buNone/>
            </a:pPr>
            <a:r>
              <a:rPr u="sng" lang="en">
                <a:solidFill>
                  <a:schemeClr val="hlink"/>
                </a:solidFill>
                <a:hlinkClick r:id="rId3"/>
              </a:rPr>
              <a:t>aspect-ratio</a:t>
            </a:r>
          </a:p>
          <a:p>
            <a:pPr rtl="0" lvl="0">
              <a:spcBef>
                <a:spcPts val="0"/>
              </a:spcBef>
              <a:buNone/>
            </a:pPr>
            <a:r>
              <a:rPr u="sng" lang="en">
                <a:solidFill>
                  <a:schemeClr val="hlink"/>
                </a:solidFill>
                <a:hlinkClick r:id="rId4"/>
              </a:rPr>
              <a:t>device-aspect-ratio</a:t>
            </a:r>
          </a:p>
          <a:p>
            <a:pPr rtl="0" lvl="0">
              <a:spcBef>
                <a:spcPts val="0"/>
              </a:spcBef>
              <a:buNone/>
            </a:pPr>
            <a:r>
              <a:rPr u="sng" lang="en">
                <a:solidFill>
                  <a:schemeClr val="hlink"/>
                </a:solidFill>
                <a:hlinkClick r:id="rId5"/>
              </a:rPr>
              <a:t>color</a:t>
            </a:r>
          </a:p>
          <a:p>
            <a:pPr rtl="0" lvl="0">
              <a:spcBef>
                <a:spcPts val="0"/>
              </a:spcBef>
              <a:buNone/>
            </a:pPr>
            <a:r>
              <a:rPr u="sng" lang="en">
                <a:solidFill>
                  <a:schemeClr val="hlink"/>
                </a:solidFill>
                <a:hlinkClick r:id="rId6"/>
              </a:rPr>
              <a:t>color-index</a:t>
            </a:r>
          </a:p>
          <a:p>
            <a:pPr rtl="0" lvl="0">
              <a:spcBef>
                <a:spcPts val="0"/>
              </a:spcBef>
              <a:buNone/>
            </a:pPr>
            <a:r>
              <a:rPr u="sng" lang="en">
                <a:solidFill>
                  <a:schemeClr val="hlink"/>
                </a:solidFill>
                <a:hlinkClick r:id="rId7"/>
              </a:rPr>
              <a:t>monochrome</a:t>
            </a:r>
          </a:p>
          <a:p>
            <a:pPr rtl="0" lvl="0">
              <a:spcBef>
                <a:spcPts val="0"/>
              </a:spcBef>
              <a:buNone/>
            </a:pPr>
            <a:r>
              <a:rPr u="sng" lang="en">
                <a:solidFill>
                  <a:schemeClr val="hlink"/>
                </a:solidFill>
                <a:hlinkClick r:id="rId8"/>
              </a:rPr>
              <a:t>resolution</a:t>
            </a:r>
          </a:p>
          <a:p>
            <a:pPr rtl="0" lvl="0">
              <a:spcBef>
                <a:spcPts val="0"/>
              </a:spcBef>
              <a:buNone/>
            </a:pPr>
            <a:r>
              <a:rPr u="sng" lang="en">
                <a:solidFill>
                  <a:schemeClr val="hlink"/>
                </a:solidFill>
                <a:hlinkClick r:id="rId9"/>
              </a:rPr>
              <a:t>scan</a:t>
            </a:r>
          </a:p>
          <a:p>
            <a:pPr rtl="0" lvl="0">
              <a:spcBef>
                <a:spcPts val="0"/>
              </a:spcBef>
              <a:buNone/>
            </a:pPr>
            <a:r>
              <a:rPr u="sng" lang="en">
                <a:solidFill>
                  <a:schemeClr val="hlink"/>
                </a:solidFill>
                <a:hlinkClick r:id="rId10"/>
              </a:rPr>
              <a:t>grid</a:t>
            </a: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Common Breakpoints</a:t>
            </a: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320px — Mobile portrait</a:t>
            </a:r>
          </a:p>
          <a:p>
            <a:pPr rtl="0" lvl="0">
              <a:spcBef>
                <a:spcPts val="0"/>
              </a:spcBef>
              <a:buNone/>
            </a:pPr>
            <a:r>
              <a:rPr lang="en"/>
              <a:t>480px — Mobile landscape</a:t>
            </a:r>
          </a:p>
          <a:p>
            <a:pPr rtl="0" lvl="0">
              <a:spcBef>
                <a:spcPts val="0"/>
              </a:spcBef>
              <a:buNone/>
            </a:pPr>
            <a:r>
              <a:rPr lang="en"/>
              <a:t>600px — Small tablet</a:t>
            </a:r>
          </a:p>
          <a:p>
            <a:pPr rtl="0" lvl="0">
              <a:spcBef>
                <a:spcPts val="0"/>
              </a:spcBef>
              <a:buNone/>
            </a:pPr>
            <a:r>
              <a:rPr lang="en"/>
              <a:t>768px — Tablet portrait</a:t>
            </a:r>
          </a:p>
          <a:p>
            <a:pPr rtl="0" lvl="0">
              <a:spcBef>
                <a:spcPts val="0"/>
              </a:spcBef>
              <a:buNone/>
            </a:pPr>
            <a:r>
              <a:rPr lang="en"/>
              <a:t>940px - 1024px — Tablet landscape, netbook, small desktop</a:t>
            </a:r>
          </a:p>
          <a:p>
            <a:pPr rtl="0">
              <a:spcBef>
                <a:spcPts val="0"/>
              </a:spcBef>
              <a:buNone/>
            </a:pPr>
            <a:r>
              <a:rPr lang="en"/>
              <a:t>&gt; 1280px  — Desktop</a:t>
            </a:r>
          </a:p>
          <a:p>
            <a:pPr rtl="0">
              <a:spcBef>
                <a:spcPts val="0"/>
              </a:spcBef>
              <a:buNone/>
            </a:pPr>
            <a:r>
              <a:rPr lang="en"/>
              <a:t>These are just general guidelines. Depending on the design and the scope of the project, you may need to target different resolutions and add media queries at different breakpoints. A responsive design should however, have at least have 3 breakpoints to optimize for mobile phones, tablets and desktops/laptops.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Next Week</a:t>
            </a:r>
          </a:p>
        </p:txBody>
      </p:sp>
      <p:sp>
        <p:nvSpPr>
          <p:cNvPr id="160" name="Shape 1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Cross Browser testing</a:t>
            </a:r>
          </a:p>
          <a:p>
            <a:pPr rtl="0">
              <a:spcBef>
                <a:spcPts val="0"/>
              </a:spcBef>
              <a:buNone/>
            </a:pPr>
            <a:r>
              <a:t/>
            </a:r>
            <a:endParaRPr/>
          </a:p>
          <a:p>
            <a:pPr>
              <a:spcBef>
                <a:spcPts val="0"/>
              </a:spcBef>
              <a:buNone/>
            </a:pPr>
            <a:r>
              <a:rPr lang="en"/>
              <a:t>Assignment #2 introduction.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solidFill>
                  <a:schemeClr val="dk1"/>
                </a:solidFill>
              </a:rPr>
              <a:t>Fixed VS Fluid Layouts cont.</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Most of the page components in a fluid page layout adjust to the user's screen size by using </a:t>
            </a:r>
            <a:r>
              <a:rPr lang="en" i="1"/>
              <a:t>percentage widths</a:t>
            </a:r>
            <a:r>
              <a:rPr lang="en"/>
              <a:t> rather than fixed pixel widths. Fluid layouts are also sometimes referred to as a </a:t>
            </a:r>
            <a:r>
              <a:rPr lang="en" i="1"/>
              <a:t>liquid</a:t>
            </a:r>
            <a:r>
              <a:rPr lang="en"/>
              <a:t> layout. To calculate pixels to percentages, use this formula:</a:t>
            </a:r>
          </a:p>
          <a:p>
            <a:pPr rtl="0" lvl="0">
              <a:spcBef>
                <a:spcPts val="0"/>
              </a:spcBef>
              <a:buNone/>
            </a:pPr>
            <a:r>
              <a:t/>
            </a:r>
            <a:endParaRPr/>
          </a:p>
          <a:p>
            <a:pPr rtl="0" lvl="0">
              <a:spcBef>
                <a:spcPts val="0"/>
              </a:spcBef>
              <a:buNone/>
            </a:pPr>
            <a:r>
              <a:rPr lang="en" i="1"/>
              <a:t>(target / context) * 100 = result</a:t>
            </a:r>
          </a:p>
          <a:p>
            <a:pPr rtl="0" lvl="0">
              <a:spcBef>
                <a:spcPts val="0"/>
              </a:spcBef>
              <a:buNone/>
            </a:pPr>
            <a:r>
              <a:t/>
            </a:r>
            <a:endParaRPr i="1"/>
          </a:p>
          <a:p>
            <a:pPr rtl="0" lvl="0">
              <a:spcBef>
                <a:spcPts val="0"/>
              </a:spcBef>
              <a:buNone/>
            </a:pPr>
            <a:r>
              <a:rPr lang="en"/>
              <a:t>EX: (700px / 1000px) * 100 = 70%  (This is the section)</a:t>
            </a:r>
          </a:p>
          <a:p>
            <a:pPr rtl="0" lvl="0">
              <a:spcBef>
                <a:spcPts val="0"/>
              </a:spcBef>
              <a:buNone/>
            </a:pPr>
            <a:r>
              <a:t/>
            </a:r>
            <a:endParaRPr/>
          </a:p>
          <a:p>
            <a:pPr rtl="0" lvl="0">
              <a:spcBef>
                <a:spcPts val="0"/>
              </a:spcBef>
              <a:buNone/>
            </a:pPr>
            <a:r>
              <a:rPr lang="en"/>
              <a:t>Lets apply this to our design. Note we will give the wrapper a max-width, more on that later.</a:t>
            </a:r>
          </a:p>
          <a:p>
            <a:pPr rtl="0" lvl="0">
              <a:spcBef>
                <a:spcPts val="0"/>
              </a:spcBef>
              <a:buNone/>
            </a:pPr>
            <a:r>
              <a:t/>
            </a:r>
            <a:endParaRPr i="1"/>
          </a:p>
          <a:p>
            <a:pPr rtl="0"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PERCENTAGES, DECIMALS</a:t>
            </a:r>
          </a:p>
        </p:txBody>
      </p:sp>
      <p:sp>
        <p:nvSpPr>
          <p:cNvPr id="44" name="Shape 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Let's say you have 2 columns within a container that is 960px. The </a:t>
            </a:r>
            <a:r>
              <a:rPr lang="en">
                <a:latin typeface="PT Mono"/>
                <a:ea typeface="PT Mono"/>
                <a:cs typeface="PT Mono"/>
                <a:sym typeface="PT Mono"/>
              </a:rPr>
              <a:t>section</a:t>
            </a:r>
            <a:r>
              <a:rPr lang="en"/>
              <a:t> is 700px and the </a:t>
            </a:r>
            <a:r>
              <a:rPr lang="en">
                <a:latin typeface="PT Mono"/>
                <a:ea typeface="PT Mono"/>
                <a:cs typeface="PT Mono"/>
                <a:sym typeface="PT Mono"/>
              </a:rPr>
              <a:t>aside</a:t>
            </a:r>
            <a:r>
              <a:rPr lang="en"/>
              <a:t> is 260px.</a:t>
            </a:r>
          </a:p>
          <a:p>
            <a:pPr rtl="0" lvl="0">
              <a:spcBef>
                <a:spcPts val="0"/>
              </a:spcBef>
              <a:buNone/>
            </a:pPr>
            <a:r>
              <a:t/>
            </a:r>
            <a:endParaRPr/>
          </a:p>
          <a:p>
            <a:pPr rtl="0" lvl="0">
              <a:spcBef>
                <a:spcPts val="0"/>
              </a:spcBef>
              <a:buClr>
                <a:schemeClr val="dk1"/>
              </a:buClr>
              <a:buSzPct val="61111"/>
              <a:buFont typeface="Arial"/>
              <a:buNone/>
            </a:pPr>
            <a:r>
              <a:rPr lang="en"/>
              <a:t>(target / context) * 100 = result</a:t>
            </a:r>
          </a:p>
          <a:p>
            <a:pPr rtl="0" lvl="0">
              <a:spcBef>
                <a:spcPts val="0"/>
              </a:spcBef>
              <a:buNone/>
            </a:pPr>
            <a:r>
              <a:t/>
            </a:r>
            <a:endParaRPr>
              <a:latin typeface="PT Mono"/>
              <a:ea typeface="PT Mono"/>
              <a:cs typeface="PT Mono"/>
              <a:sym typeface="PT Mono"/>
            </a:endParaRPr>
          </a:p>
          <a:p>
            <a:pPr rtl="0" lvl="0">
              <a:spcBef>
                <a:spcPts val="0"/>
              </a:spcBef>
              <a:buClr>
                <a:schemeClr val="dk1"/>
              </a:buClr>
              <a:buSzPct val="61111"/>
              <a:buFont typeface="Arial"/>
              <a:buNone/>
            </a:pPr>
            <a:r>
              <a:rPr lang="en">
                <a:latin typeface="PT Mono"/>
                <a:ea typeface="PT Mono"/>
                <a:cs typeface="PT Mono"/>
                <a:sym typeface="PT Mono"/>
              </a:rPr>
              <a:t>section</a:t>
            </a:r>
            <a:r>
              <a:rPr lang="en"/>
              <a:t> (700px / 960px) * 100 = 72.91666667%</a:t>
            </a:r>
          </a:p>
          <a:p>
            <a:pPr rtl="0" lvl="0">
              <a:spcBef>
                <a:spcPts val="0"/>
              </a:spcBef>
              <a:buClr>
                <a:schemeClr val="dk1"/>
              </a:buClr>
              <a:buSzPct val="61111"/>
              <a:buFont typeface="Arial"/>
              <a:buNone/>
            </a:pPr>
            <a:r>
              <a:rPr lang="en">
                <a:latin typeface="PT Mono"/>
                <a:ea typeface="PT Mono"/>
                <a:cs typeface="PT Mono"/>
                <a:sym typeface="PT Mono"/>
              </a:rPr>
              <a:t>aside</a:t>
            </a:r>
            <a:r>
              <a:rPr lang="en"/>
              <a:t> (260px / 960px) * 100 = 27.08333333%</a:t>
            </a:r>
          </a:p>
          <a:p>
            <a:pPr rtl="0"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solidFill>
                  <a:schemeClr val="dk1"/>
                </a:solidFill>
              </a:rPr>
              <a:t>PERCENTAGES, DECIMALS cont.</a:t>
            </a:r>
          </a:p>
        </p:txBody>
      </p:sp>
      <p:sp>
        <p:nvSpPr>
          <p:cNvPr id="50" name="Shape 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How many decimals should you use? If you look at </a:t>
            </a:r>
            <a:r>
              <a:rPr u="sng" lang="en">
                <a:solidFill>
                  <a:schemeClr val="hlink"/>
                </a:solidFill>
                <a:hlinkClick r:id="rId3"/>
              </a:rPr>
              <a:t>Ethan Marcotte's example</a:t>
            </a:r>
            <a:r>
              <a:rPr lang="en"/>
              <a:t>, some of the width values have 18 decimal points. The CSS spec gives no guidelines, so browser are free to make their own rules.</a:t>
            </a:r>
          </a:p>
          <a:p>
            <a:pPr rtl="0" lvl="0">
              <a:spcBef>
                <a:spcPts val="0"/>
              </a:spcBef>
              <a:buClr>
                <a:schemeClr val="dk1"/>
              </a:buClr>
              <a:buFont typeface="Arial"/>
              <a:buNone/>
            </a:pPr>
            <a:r>
              <a:t/>
            </a:r>
            <a:endParaRPr/>
          </a:p>
          <a:p>
            <a:pPr rtl="0" lvl="0">
              <a:spcBef>
                <a:spcPts val="0"/>
              </a:spcBef>
              <a:buNone/>
            </a:pPr>
            <a:r>
              <a:rPr lang="en"/>
              <a:t>Webkit and Opera always round down, FireFox and Internet Explorer 8 and 9 round some numbers up, others down, and IE6 &amp; IE7 always round up.</a:t>
            </a:r>
          </a:p>
          <a:p>
            <a:pPr rtl="0" lvl="0">
              <a:spcBef>
                <a:spcPts val="0"/>
              </a:spcBef>
              <a:buNone/>
            </a:pPr>
            <a:r>
              <a:t/>
            </a:r>
            <a:endParaRPr/>
          </a:p>
          <a:p>
            <a:pPr rtl="0" lvl="0">
              <a:spcBef>
                <a:spcPts val="0"/>
              </a:spcBef>
              <a:buClr>
                <a:schemeClr val="dk1"/>
              </a:buClr>
              <a:buSzPct val="61111"/>
              <a:buFont typeface="Arial"/>
              <a:buNone/>
            </a:pPr>
            <a:r>
              <a:rPr lang="en"/>
              <a:t>I tend to try and have as few decimals as possible. Simply round to the nearest whole number. 72.916666667 becomes 73 and 27.08333333 becomes 27. together they make 100. For the most part this will always work, we will discuss some edge cases in the future.</a:t>
            </a:r>
          </a:p>
          <a:p>
            <a:pPr rtl="0"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Media Types Vs Media Queries </a:t>
            </a:r>
          </a:p>
        </p:txBody>
      </p:sp>
      <p:sp>
        <p:nvSpPr>
          <p:cNvPr id="56" name="Shape 56"/>
          <p:cNvSpPr/>
          <p:nvPr/>
        </p:nvSpPr>
        <p:spPr>
          <a:xfrm>
            <a:off y="3386500" x="-92100"/>
            <a:ext cy="1799399" cx="92361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57" name="Shape 5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Media types are used to specify how a document is presented on different media: screens, printed on paper, with a braille device, etc.</a:t>
            </a:r>
          </a:p>
          <a:p>
            <a:pPr rtl="0" lvl="0">
              <a:spcBef>
                <a:spcPts val="0"/>
              </a:spcBef>
              <a:buNone/>
            </a:pPr>
            <a:r>
              <a:t/>
            </a:r>
            <a:endParaRPr/>
          </a:p>
          <a:p>
            <a:pPr rtl="0" lvl="0">
              <a:spcBef>
                <a:spcPts val="0"/>
              </a:spcBef>
              <a:buNone/>
            </a:pPr>
            <a:r>
              <a:rPr lang="en"/>
              <a:t>On an HTML page, it is included using a media attribute in the </a:t>
            </a:r>
            <a:r>
              <a:rPr lang="en">
                <a:latin typeface="PT Mono"/>
                <a:ea typeface="PT Mono"/>
                <a:cs typeface="PT Mono"/>
                <a:sym typeface="PT Mono"/>
              </a:rPr>
              <a:t>&lt;link&gt;</a:t>
            </a:r>
            <a:r>
              <a:rPr lang="en"/>
              <a:t> element. For example, using </a:t>
            </a:r>
            <a:r>
              <a:rPr lang="en">
                <a:latin typeface="PT Mono"/>
                <a:ea typeface="PT Mono"/>
                <a:cs typeface="PT Mono"/>
                <a:sym typeface="PT Mono"/>
              </a:rPr>
              <a:t>media="screen"</a:t>
            </a:r>
            <a:r>
              <a:rPr lang="en"/>
              <a:t> loads a stylesheet for the device screen and </a:t>
            </a:r>
            <a:r>
              <a:rPr lang="en">
                <a:latin typeface="PT Mono"/>
                <a:ea typeface="PT Mono"/>
                <a:cs typeface="PT Mono"/>
                <a:sym typeface="PT Mono"/>
              </a:rPr>
              <a:t>media="print" </a:t>
            </a:r>
            <a:r>
              <a:rPr lang="en"/>
              <a:t>loads a print specific stylesheet.</a:t>
            </a:r>
          </a:p>
          <a:p>
            <a:pPr rtl="0" lvl="0">
              <a:spcBef>
                <a:spcPts val="0"/>
              </a:spcBef>
              <a:buNone/>
            </a:pPr>
            <a:r>
              <a:t/>
            </a:r>
            <a:endParaRPr/>
          </a:p>
          <a:p>
            <a:pPr rtl="0" lvl="0">
              <a:spcBef>
                <a:spcPts val="0"/>
              </a:spcBef>
              <a:buNone/>
            </a:pPr>
            <a:r>
              <a:t/>
            </a:r>
            <a:endParaRPr/>
          </a:p>
          <a:p>
            <a:pPr rtl="0" lvl="0">
              <a:spcBef>
                <a:spcPts val="0"/>
              </a:spcBef>
              <a:buClr>
                <a:schemeClr val="dk1"/>
              </a:buClr>
              <a:buSzPct val="61111"/>
              <a:buFont typeface="Arial"/>
              <a:buNone/>
            </a:pPr>
            <a:r>
              <a:rPr lang="en"/>
              <a:t>&lt;link rel="stylesheet" type="text/css" href="main.css" media="screen"&gt;</a:t>
            </a:r>
            <a:br>
              <a:rPr lang="en"/>
            </a:br>
            <a:r>
              <a:rPr lang="en"/>
              <a:t>&lt;link rel="stylesheet" type="text/css" href="print.css" media="print"&gt;</a:t>
            </a:r>
          </a:p>
          <a:p>
            <a:pPr rtl="0"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p:nvPr/>
        </p:nvSpPr>
        <p:spPr>
          <a:xfrm>
            <a:off y="1813675" x="-185925"/>
            <a:ext cy="1601099" cx="94934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63" name="Shape 6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solidFill>
                  <a:schemeClr val="dk1"/>
                </a:solidFill>
              </a:rPr>
              <a:t>Media Types Vs Media Queries </a:t>
            </a:r>
          </a:p>
        </p:txBody>
      </p:sp>
      <p:sp>
        <p:nvSpPr>
          <p:cNvPr id="64" name="Shape 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You can also add the media type within a stylesheet like such. </a:t>
            </a:r>
          </a:p>
          <a:p>
            <a:pPr rtl="0" lvl="0">
              <a:spcBef>
                <a:spcPts val="0"/>
              </a:spcBef>
              <a:buNone/>
            </a:pPr>
            <a:r>
              <a:t/>
            </a:r>
            <a:endParaRPr/>
          </a:p>
          <a:p>
            <a:pPr rtl="0" lvl="0">
              <a:spcBef>
                <a:spcPts val="0"/>
              </a:spcBef>
              <a:buNone/>
            </a:pPr>
            <a:r>
              <a:rPr lang="en">
                <a:latin typeface="PT Mono"/>
                <a:ea typeface="PT Mono"/>
                <a:cs typeface="PT Mono"/>
                <a:sym typeface="PT Mono"/>
              </a:rPr>
              <a:t>@media print {</a:t>
            </a:r>
          </a:p>
          <a:p>
            <a:pPr rtl="0" lvl="0">
              <a:spcBef>
                <a:spcPts val="0"/>
              </a:spcBef>
              <a:buNone/>
            </a:pPr>
            <a:r>
              <a:t/>
            </a:r>
            <a:endParaRPr>
              <a:latin typeface="PT Mono"/>
              <a:ea typeface="PT Mono"/>
              <a:cs typeface="PT Mono"/>
              <a:sym typeface="PT Mono"/>
            </a:endParaRPr>
          </a:p>
          <a:p>
            <a:pPr rtl="0" lvl="0">
              <a:spcBef>
                <a:spcPts val="0"/>
              </a:spcBef>
              <a:buNone/>
            </a:pPr>
            <a:r>
              <a:rPr lang="en">
                <a:latin typeface="PT Mono"/>
                <a:ea typeface="PT Mono"/>
                <a:cs typeface="PT Mono"/>
                <a:sym typeface="PT Mono"/>
              </a:rPr>
              <a:t>}</a:t>
            </a:r>
          </a:p>
          <a:p>
            <a:pPr rtl="0" lvl="0">
              <a:spcBef>
                <a:spcPts val="0"/>
              </a:spcBef>
              <a:buNone/>
            </a:pPr>
            <a:r>
              <a:t/>
            </a:r>
            <a:endParaRPr/>
          </a:p>
          <a:p>
            <a:pPr rtl="0" lvl="0">
              <a:spcBef>
                <a:spcPts val="0"/>
              </a:spcBef>
              <a:buNone/>
            </a:pPr>
            <a:r>
              <a:t/>
            </a:r>
            <a:endParaRPr/>
          </a:p>
          <a:p>
            <a:pPr rtl="0" lvl="0">
              <a:spcBef>
                <a:spcPts val="0"/>
              </a:spcBef>
              <a:buNone/>
            </a:pPr>
            <a:r>
              <a:rPr lang="en"/>
              <a:t>There are many different recognized media types (</a:t>
            </a:r>
            <a:r>
              <a:rPr lang="en">
                <a:latin typeface="PT Mono"/>
                <a:ea typeface="PT Mono"/>
                <a:cs typeface="PT Mono"/>
                <a:sym typeface="PT Mono"/>
              </a:rPr>
              <a:t>all, braille, embossed, handheld, print, projection, screen, speech, tty, tv</a:t>
            </a:r>
            <a:r>
              <a:rPr lang="en"/>
              <a:t>). If the media type is not declared, it defaults to </a:t>
            </a:r>
            <a:r>
              <a:rPr lang="en">
                <a:latin typeface="PT Mono"/>
                <a:ea typeface="PT Mono"/>
                <a:cs typeface="PT Mono"/>
                <a:sym typeface="PT Mono"/>
              </a:rPr>
              <a:t>all</a:t>
            </a:r>
            <a:r>
              <a:rPr lang="en"/>
              <a:t>.</a:t>
            </a:r>
          </a:p>
          <a:p>
            <a:pPr rtl="0"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t/>
            </a:r>
            <a:endParaRPr/>
          </a:p>
          <a:p>
            <a:pPr rtl="0" lvl="0">
              <a:spcBef>
                <a:spcPts val="0"/>
              </a:spcBef>
              <a:buNone/>
            </a:pPr>
            <a:r>
              <a:rPr lang="en"/>
              <a:t>Media Features</a:t>
            </a:r>
          </a:p>
        </p:txBody>
      </p:sp>
      <p:sp>
        <p:nvSpPr>
          <p:cNvPr id="70" name="Shape 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Most media features can be used with </a:t>
            </a:r>
            <a:r>
              <a:rPr lang="en">
                <a:latin typeface="PT Mono"/>
                <a:ea typeface="PT Mono"/>
                <a:cs typeface="PT Mono"/>
                <a:sym typeface="PT Mono"/>
              </a:rPr>
              <a:t>min-</a:t>
            </a:r>
            <a:r>
              <a:rPr lang="en"/>
              <a:t> or </a:t>
            </a:r>
            <a:r>
              <a:rPr lang="en">
                <a:latin typeface="PT Mono"/>
                <a:ea typeface="PT Mono"/>
                <a:cs typeface="PT Mono"/>
                <a:sym typeface="PT Mono"/>
              </a:rPr>
              <a:t>max-</a:t>
            </a:r>
            <a:r>
              <a:rPr lang="en"/>
              <a:t> prefixes to express "greater or equal to" and "smaller or equal to". The media features that accept prefixes can be used alone but are generally more flexible when used with prefixes.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Media Feature - Width</a:t>
            </a:r>
          </a:p>
        </p:txBody>
      </p:sp>
      <p:sp>
        <p:nvSpPr>
          <p:cNvPr id="76" name="Shape 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Width refers to the width of the browser’s visible screen area or viewport including the size of a scroll bar (if applicable).</a:t>
            </a:r>
          </a:p>
          <a:p>
            <a:pPr rtl="0" lvl="0">
              <a:spcBef>
                <a:spcPts val="0"/>
              </a:spcBef>
              <a:buNone/>
            </a:pPr>
            <a:r>
              <a:t/>
            </a:r>
            <a:endParaRPr/>
          </a:p>
          <a:p>
            <a:pPr rtl="0" lvl="0">
              <a:spcBef>
                <a:spcPts val="0"/>
              </a:spcBef>
              <a:buNone/>
            </a:pPr>
            <a:r>
              <a:rPr lang="en"/>
              <a:t>In the previous examples, we used the prefixes, </a:t>
            </a:r>
            <a:r>
              <a:rPr lang="en">
                <a:latin typeface="PT Mono"/>
                <a:ea typeface="PT Mono"/>
                <a:cs typeface="PT Mono"/>
                <a:sym typeface="PT Mono"/>
              </a:rPr>
              <a:t>min-</a:t>
            </a:r>
            <a:r>
              <a:rPr lang="en"/>
              <a:t> and </a:t>
            </a:r>
            <a:r>
              <a:rPr lang="en">
                <a:latin typeface="PT Mono"/>
                <a:ea typeface="PT Mono"/>
                <a:cs typeface="PT Mono"/>
                <a:sym typeface="PT Mono"/>
              </a:rPr>
              <a:t>max-</a:t>
            </a:r>
            <a:r>
              <a:rPr lang="en"/>
              <a:t> to set either a </a:t>
            </a:r>
            <a:r>
              <a:rPr lang="en">
                <a:latin typeface="PT Mono"/>
                <a:ea typeface="PT Mono"/>
                <a:cs typeface="PT Mono"/>
                <a:sym typeface="PT Mono"/>
              </a:rPr>
              <a:t>min-width</a:t>
            </a:r>
            <a:r>
              <a:rPr lang="en"/>
              <a:t> or max-width condition. These features can also be used together to specify a range. For example, you may want to create a media query for a resolution that targets tablets, netbooks and landscape or larger phone screens and small desktops. It would need to be greater than a mobile screen but smaller than a desktop screen.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