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 name="Shape 27"/>
        <p:cNvGrpSpPr/>
        <p:nvPr/>
      </p:nvGrpSpPr>
      <p:grpSpPr>
        <a:xfrm>
          <a:off y="0" x="0"/>
          <a:ext cy="0" cx="0"/>
          <a:chOff y="0" x="0"/>
          <a:chExt cy="0" cx="0"/>
        </a:xfrm>
      </p:grpSpPr>
      <p:sp>
        <p:nvSpPr>
          <p:cNvPr id="28" name="Shape 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 name="Shape 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2" name="Shape 82"/>
        <p:cNvGrpSpPr/>
        <p:nvPr/>
      </p:nvGrpSpPr>
      <p:grpSpPr>
        <a:xfrm>
          <a:off y="0" x="0"/>
          <a:ext cy="0" cx="0"/>
          <a:chOff y="0" x="0"/>
          <a:chExt cy="0" cx="0"/>
        </a:xfrm>
      </p:grpSpPr>
      <p:sp>
        <p:nvSpPr>
          <p:cNvPr id="83" name="Shape 8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4" name="Shape 8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8" name="Shape 88"/>
        <p:cNvGrpSpPr/>
        <p:nvPr/>
      </p:nvGrpSpPr>
      <p:grpSpPr>
        <a:xfrm>
          <a:off y="0" x="0"/>
          <a:ext cy="0" cx="0"/>
          <a:chOff y="0" x="0"/>
          <a:chExt cy="0" cx="0"/>
        </a:xfrm>
      </p:grpSpPr>
      <p:sp>
        <p:nvSpPr>
          <p:cNvPr id="89" name="Shape 8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0" name="Shape 9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6" name="Shape 9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2" name="Shape 10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6" name="Shape 106"/>
        <p:cNvGrpSpPr/>
        <p:nvPr/>
      </p:nvGrpSpPr>
      <p:grpSpPr>
        <a:xfrm>
          <a:off y="0" x="0"/>
          <a:ext cy="0" cx="0"/>
          <a:chOff y="0" x="0"/>
          <a:chExt cy="0" cx="0"/>
        </a:xfrm>
      </p:grpSpPr>
      <p:sp>
        <p:nvSpPr>
          <p:cNvPr id="107" name="Shape 10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8" name="Shape 10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2" name="Shape 112"/>
        <p:cNvGrpSpPr/>
        <p:nvPr/>
      </p:nvGrpSpPr>
      <p:grpSpPr>
        <a:xfrm>
          <a:off y="0" x="0"/>
          <a:ext cy="0" cx="0"/>
          <a:chOff y="0" x="0"/>
          <a:chExt cy="0" cx="0"/>
        </a:xfrm>
      </p:grpSpPr>
      <p:sp>
        <p:nvSpPr>
          <p:cNvPr id="113" name="Shape 11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4" name="Shape 11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8" name="Shape 118"/>
        <p:cNvGrpSpPr/>
        <p:nvPr/>
      </p:nvGrpSpPr>
      <p:grpSpPr>
        <a:xfrm>
          <a:off y="0" x="0"/>
          <a:ext cy="0" cx="0"/>
          <a:chOff y="0" x="0"/>
          <a:chExt cy="0" cx="0"/>
        </a:xfrm>
      </p:grpSpPr>
      <p:sp>
        <p:nvSpPr>
          <p:cNvPr id="119" name="Shape 11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0" name="Shape 12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 name="Shape 39"/>
        <p:cNvGrpSpPr/>
        <p:nvPr/>
      </p:nvGrpSpPr>
      <p:grpSpPr>
        <a:xfrm>
          <a:off y="0" x="0"/>
          <a:ext cy="0" cx="0"/>
          <a:chOff y="0" x="0"/>
          <a:chExt cy="0" cx="0"/>
        </a:xfrm>
      </p:grpSpPr>
      <p:sp>
        <p:nvSpPr>
          <p:cNvPr id="40" name="Shape 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 name="Shape 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 name="Shape 45"/>
        <p:cNvGrpSpPr/>
        <p:nvPr/>
      </p:nvGrpSpPr>
      <p:grpSpPr>
        <a:xfrm>
          <a:off y="0" x="0"/>
          <a:ext cy="0" cx="0"/>
          <a:chOff y="0" x="0"/>
          <a:chExt cy="0" cx="0"/>
        </a:xfrm>
      </p:grpSpPr>
      <p:sp>
        <p:nvSpPr>
          <p:cNvPr id="46" name="Shape 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7" name="Shape 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 name="Shape 51"/>
        <p:cNvGrpSpPr/>
        <p:nvPr/>
      </p:nvGrpSpPr>
      <p:grpSpPr>
        <a:xfrm>
          <a:off y="0" x="0"/>
          <a:ext cy="0" cx="0"/>
          <a:chOff y="0" x="0"/>
          <a:chExt cy="0" cx="0"/>
        </a:xfrm>
      </p:grpSpPr>
      <p:sp>
        <p:nvSpPr>
          <p:cNvPr id="52" name="Shape 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3" name="Shape 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 name="Shape 58"/>
        <p:cNvGrpSpPr/>
        <p:nvPr/>
      </p:nvGrpSpPr>
      <p:grpSpPr>
        <a:xfrm>
          <a:off y="0" x="0"/>
          <a:ext cy="0" cx="0"/>
          <a:chOff y="0" x="0"/>
          <a:chExt cy="0" cx="0"/>
        </a:xfrm>
      </p:grpSpPr>
      <p:sp>
        <p:nvSpPr>
          <p:cNvPr id="59" name="Shape 5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0" name="Shape 6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 name="Shape 64"/>
        <p:cNvGrpSpPr/>
        <p:nvPr/>
      </p:nvGrpSpPr>
      <p:grpSpPr>
        <a:xfrm>
          <a:off y="0" x="0"/>
          <a:ext cy="0" cx="0"/>
          <a:chOff y="0" x="0"/>
          <a:chExt cy="0" cx="0"/>
        </a:xfrm>
      </p:grpSpPr>
      <p:sp>
        <p:nvSpPr>
          <p:cNvPr id="65" name="Shape 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6" name="Shape 6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 name="Shape 70"/>
        <p:cNvGrpSpPr/>
        <p:nvPr/>
      </p:nvGrpSpPr>
      <p:grpSpPr>
        <a:xfrm>
          <a:off y="0" x="0"/>
          <a:ext cy="0" cx="0"/>
          <a:chOff y="0" x="0"/>
          <a:chExt cy="0" cx="0"/>
        </a:xfrm>
      </p:grpSpPr>
      <p:sp>
        <p:nvSpPr>
          <p:cNvPr id="71" name="Shape 7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2" name="Shape 7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 name="Shape 76"/>
        <p:cNvGrpSpPr/>
        <p:nvPr/>
      </p:nvGrpSpPr>
      <p:grpSpPr>
        <a:xfrm>
          <a:off y="0" x="0"/>
          <a:ext cy="0" cx="0"/>
          <a:chOff y="0" x="0"/>
          <a:chExt cy="0" cx="0"/>
        </a:xfrm>
      </p:grpSpPr>
      <p:sp>
        <p:nvSpPr>
          <p:cNvPr id="77" name="Shape 7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8" name="Shape 7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000000"/>
                </a:solidFill>
                <a:latin typeface="Oswald"/>
                <a:ea typeface="Oswald"/>
                <a:cs typeface="Oswald"/>
                <a:sym typeface="Oswald"/>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sz="18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http://www.browserstack.com/" Type="http://schemas.openxmlformats.org/officeDocument/2006/relationships/hyperlink" TargetMode="External" Id="rId4"/><Relationship Target="https://www.modern.ie/en-us/tools" Type="http://schemas.openxmlformats.org/officeDocument/2006/relationships/hyperlink" TargetMode="External"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http://modernizr.com/" Type="http://schemas.openxmlformats.org/officeDocument/2006/relationships/hyperlink" TargetMode="External" Id="rId4"/><Relationship Target="http://code.google.com/p/html5shiv/" Type="http://schemas.openxmlformats.org/officeDocument/2006/relationships/hyperlink" TargetMode="External"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http://www.html5rocks.com/en/tutorials/google-chrome-frame/" Type="http://schemas.openxmlformats.org/officeDocument/2006/relationships/hyperlink" TargetMode="External"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784197" x="663100"/>
            <a:ext cy="856200" cx="7772400"/>
          </a:xfrm>
          <a:prstGeom prst="rect">
            <a:avLst/>
          </a:prstGeom>
        </p:spPr>
        <p:txBody>
          <a:bodyPr bIns="91425" rIns="91425" lIns="91425" tIns="91425" anchor="b" anchorCtr="0">
            <a:noAutofit/>
          </a:bodyPr>
          <a:lstStyle/>
          <a:p>
            <a:pPr algn="l">
              <a:spcBef>
                <a:spcPts val="0"/>
              </a:spcBef>
              <a:buNone/>
            </a:pPr>
            <a:r>
              <a:rPr lang="en">
                <a:latin typeface="Oswald"/>
                <a:ea typeface="Oswald"/>
                <a:cs typeface="Oswald"/>
                <a:sym typeface="Oswald"/>
              </a:rPr>
              <a:t>Responsive Design</a:t>
            </a:r>
          </a:p>
        </p:txBody>
      </p:sp>
      <p:sp>
        <p:nvSpPr>
          <p:cNvPr id="24" name="Shape 24"/>
          <p:cNvSpPr txBox="1"/>
          <p:nvPr>
            <p:ph idx="1" type="subTitle"/>
          </p:nvPr>
        </p:nvSpPr>
        <p:spPr>
          <a:xfrm>
            <a:off y="4033478" x="663100"/>
            <a:ext cy="784799" cx="7772400"/>
          </a:xfrm>
          <a:prstGeom prst="rect">
            <a:avLst/>
          </a:prstGeom>
        </p:spPr>
        <p:txBody>
          <a:bodyPr bIns="91425" rIns="91425" lIns="91425" tIns="91425" anchor="t" anchorCtr="0">
            <a:noAutofit/>
          </a:bodyPr>
          <a:lstStyle/>
          <a:p>
            <a:pPr algn="l" rtl="0">
              <a:spcBef>
                <a:spcPts val="0"/>
              </a:spcBef>
              <a:buNone/>
            </a:pPr>
            <a:r>
              <a:rPr sz="1100" lang="en">
                <a:solidFill>
                  <a:srgbClr val="434343"/>
                </a:solidFill>
              </a:rPr>
              <a:t>Ryan Christiani</a:t>
            </a:r>
          </a:p>
          <a:p>
            <a:pPr algn="l" rtl="0">
              <a:spcBef>
                <a:spcPts val="0"/>
              </a:spcBef>
              <a:buNone/>
            </a:pPr>
            <a:r>
              <a:rPr sz="1100" lang="en">
                <a:solidFill>
                  <a:srgbClr val="434343"/>
                </a:solidFill>
              </a:rPr>
              <a:t>Week 5</a:t>
            </a:r>
          </a:p>
          <a:p>
            <a:pPr algn="l">
              <a:spcBef>
                <a:spcPts val="0"/>
              </a:spcBef>
              <a:buNone/>
            </a:pPr>
            <a:r>
              <a:t/>
            </a:r>
            <a:endParaRPr sz="1100">
              <a:solidFill>
                <a:srgbClr val="434343"/>
              </a:solidFill>
            </a:endParaRPr>
          </a:p>
        </p:txBody>
      </p:sp>
      <p:sp>
        <p:nvSpPr>
          <p:cNvPr id="25" name="Shape 25"/>
          <p:cNvSpPr txBox="1"/>
          <p:nvPr/>
        </p:nvSpPr>
        <p:spPr>
          <a:xfrm>
            <a:off y="433950" x="663100"/>
            <a:ext cy="298500" cx="7673099"/>
          </a:xfrm>
          <a:prstGeom prst="rect">
            <a:avLst/>
          </a:prstGeom>
          <a:noFill/>
          <a:ln>
            <a:noFill/>
          </a:ln>
        </p:spPr>
        <p:txBody>
          <a:bodyPr bIns="91425" rIns="91425" lIns="91425" tIns="91425" anchor="t" anchorCtr="0">
            <a:noAutofit/>
          </a:bodyPr>
          <a:lstStyle/>
          <a:p>
            <a:pPr>
              <a:spcBef>
                <a:spcPts val="0"/>
              </a:spcBef>
              <a:buNone/>
            </a:pPr>
            <a:r>
              <a:rPr lang="en">
                <a:solidFill>
                  <a:srgbClr val="434343"/>
                </a:solidFill>
              </a:rPr>
              <a:t>WEBD 152 - Web Programming 2</a:t>
            </a:r>
          </a:p>
        </p:txBody>
      </p:sp>
      <p:sp>
        <p:nvSpPr>
          <p:cNvPr id="26" name="Shape 26"/>
          <p:cNvSpPr txBox="1"/>
          <p:nvPr/>
        </p:nvSpPr>
        <p:spPr>
          <a:xfrm>
            <a:off y="1710362" x="663100"/>
            <a:ext cy="1345199" cx="6182099"/>
          </a:xfrm>
          <a:prstGeom prst="rect">
            <a:avLst/>
          </a:prstGeom>
          <a:noFill/>
          <a:ln>
            <a:noFill/>
          </a:ln>
        </p:spPr>
        <p:txBody>
          <a:bodyPr bIns="91425" rIns="91425" lIns="91425" tIns="91425" anchor="t" anchorCtr="0">
            <a:noAutofit/>
          </a:bodyPr>
          <a:lstStyle/>
          <a:p>
            <a:pPr>
              <a:spcBef>
                <a:spcPts val="0"/>
              </a:spcBef>
              <a:buNone/>
            </a:pPr>
            <a:r>
              <a:rPr sz="1800" lang="en">
                <a:solidFill>
                  <a:srgbClr val="434343"/>
                </a:solidFill>
              </a:rPr>
              <a:t>Link to slides: http://bit.ly/humber-web-2-4</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y="0" x="0"/>
          <a:ext cy="0" cx="0"/>
          <a:chOff y="0" x="0"/>
          <a:chExt cy="0" cx="0"/>
        </a:xfrm>
      </p:grpSpPr>
      <p:sp>
        <p:nvSpPr>
          <p:cNvPr id="80" name="Shape 80"/>
          <p:cNvSpPr txBox="1"/>
          <p:nvPr>
            <p:ph type="title"/>
          </p:nvPr>
        </p:nvSpPr>
        <p:spPr>
          <a:xfrm>
            <a:off y="205978" x="457200"/>
            <a:ext cy="857400" cx="8229600"/>
          </a:xfrm>
          <a:prstGeom prst="rect">
            <a:avLst/>
          </a:prstGeom>
        </p:spPr>
        <p:txBody>
          <a:bodyPr bIns="91425" rIns="91425" lIns="91425" tIns="91425" anchor="b" anchorCtr="0">
            <a:noAutofit/>
          </a:bodyPr>
          <a:lstStyle/>
          <a:p>
            <a:pPr lvl="0">
              <a:spcBef>
                <a:spcPts val="0"/>
              </a:spcBef>
              <a:buNone/>
            </a:pPr>
            <a:r>
              <a:rPr lang="en">
                <a:solidFill>
                  <a:schemeClr val="dk1"/>
                </a:solidFill>
              </a:rPr>
              <a:t>Graded Browser Support	</a:t>
            </a:r>
          </a:p>
        </p:txBody>
      </p:sp>
      <p:sp>
        <p:nvSpPr>
          <p:cNvPr id="81" name="Shape 81"/>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For example, if rounded corners are used for aesthetic purposes, does it need to show in all browsers? If no, then use CSS3. For the browsers that support that feature, it will display rounded corners. For browsers that don't support CSS3, it will display a square box. If that feature is necessary for older browsers, then an alternative fallback would be required, such as using background images.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y="0" x="0"/>
          <a:ext cy="0" cx="0"/>
          <a:chOff y="0" x="0"/>
          <a:chExt cy="0" cx="0"/>
        </a:xfrm>
      </p:grpSpPr>
      <p:sp>
        <p:nvSpPr>
          <p:cNvPr id="86" name="Shape 8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Enhancement and Degradation</a:t>
            </a:r>
          </a:p>
        </p:txBody>
      </p:sp>
      <p:sp>
        <p:nvSpPr>
          <p:cNvPr id="87" name="Shape 8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61111"/>
              <a:buFont typeface="Arial"/>
              <a:buNone/>
            </a:pPr>
            <a:r>
              <a:rPr lang="en"/>
              <a:t>There are two concepts called Progressive Enhancement and Graceful Degradation. These two concepts are similar but the approach and focus is different.</a:t>
            </a:r>
          </a:p>
          <a:p>
            <a:pPr rtl="0" lvl="0">
              <a:lnSpc>
                <a:spcPct val="115000"/>
              </a:lnSpc>
              <a:spcBef>
                <a:spcPts val="0"/>
              </a:spcBef>
              <a:buNone/>
            </a:pPr>
            <a:r>
              <a:t/>
            </a:r>
            <a:endParaRPr/>
          </a:p>
          <a:p>
            <a:pPr rtl="0" lvl="0">
              <a:spcBef>
                <a:spcPts val="0"/>
              </a:spcBef>
              <a:buClr>
                <a:schemeClr val="dk1"/>
              </a:buClr>
              <a:buSzPct val="61111"/>
              <a:buFont typeface="Arial"/>
              <a:buNone/>
            </a:pPr>
            <a:r>
              <a:rPr lang="en"/>
              <a:t>Graceful degradation prioritizes presentation and is more browser-oriented. You design and develop the best experience for the A grade browsers and provide fallbacks for the older browsers and basic functionality.</a:t>
            </a:r>
          </a:p>
          <a:p>
            <a:pPr rtl="0">
              <a:spcBef>
                <a:spcPts val="0"/>
              </a:spcBef>
              <a:buNone/>
            </a:pPr>
            <a:r>
              <a:t/>
            </a:r>
            <a:endParaRPr/>
          </a:p>
          <a:p>
            <a:pPr>
              <a:spcBef>
                <a:spcPts val="0"/>
              </a:spcBef>
              <a:buNone/>
            </a:pPr>
            <a:r>
              <a:rPr lang="en"/>
              <a:t>Progressive enhancement is similar in it's approach but in reverse. The focus is on content and accessibility. Design and development is created based on a base-level experience and more advanced features and functionality is added for the browsers that can support it.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y="0" x="0"/>
          <a:ext cy="0" cx="0"/>
          <a:chOff y="0" x="0"/>
          <a:chExt cy="0" cx="0"/>
        </a:xfrm>
      </p:grpSpPr>
      <p:sp>
        <p:nvSpPr>
          <p:cNvPr id="92" name="Shape 9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Browser Testing</a:t>
            </a:r>
          </a:p>
        </p:txBody>
      </p:sp>
      <p:sp>
        <p:nvSpPr>
          <p:cNvPr id="93" name="Shape 9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It is always best to test on the actual device or operating system to ensure that the output is correct. However, it's not always possible to get access to all the different types of devices, computers and versions of software. To help with testing, there are many options available ranging from emulators, online tools and virtual machines. For the most part you can test everything on your own machines, Chrome, Firefox, Opera, etc. Safari and Internet Explorer are more difficult.</a:t>
            </a:r>
          </a:p>
          <a:p>
            <a:pPr rtl="0">
              <a:spcBef>
                <a:spcPts val="0"/>
              </a:spcBef>
              <a:buNone/>
            </a:pPr>
            <a:r>
              <a:t/>
            </a:r>
            <a:endParaRPr/>
          </a:p>
          <a:p>
            <a:pPr rtl="0">
              <a:spcBef>
                <a:spcPts val="0"/>
              </a:spcBef>
              <a:buNone/>
            </a:pPr>
            <a:r>
              <a:rPr lang="en"/>
              <a:t>IE:</a:t>
            </a:r>
          </a:p>
          <a:p>
            <a:pPr rtl="0">
              <a:spcBef>
                <a:spcPts val="0"/>
              </a:spcBef>
              <a:buNone/>
            </a:pPr>
            <a:r>
              <a:rPr u="sng" lang="en">
                <a:solidFill>
                  <a:schemeClr val="hlink"/>
                </a:solidFill>
                <a:hlinkClick r:id="rId3"/>
              </a:rPr>
              <a:t>https://www.modern.ie/en-us/tools</a:t>
            </a:r>
            <a:r>
              <a:rPr lang="en"/>
              <a:t> (lots of resources)</a:t>
            </a:r>
          </a:p>
          <a:p>
            <a:pPr rtl="0">
              <a:spcBef>
                <a:spcPts val="0"/>
              </a:spcBef>
              <a:buNone/>
            </a:pPr>
            <a:r>
              <a:rPr lang="en"/>
              <a:t>Safari:</a:t>
            </a:r>
          </a:p>
          <a:p>
            <a:pPr>
              <a:spcBef>
                <a:spcPts val="0"/>
              </a:spcBef>
              <a:buNone/>
            </a:pPr>
            <a:r>
              <a:rPr u="sng" lang="en">
                <a:solidFill>
                  <a:schemeClr val="hlink"/>
                </a:solidFill>
                <a:hlinkClick r:id="rId4"/>
              </a:rPr>
              <a:t>http://www.browserstack.com/</a:t>
            </a:r>
            <a:r>
              <a:rPr lang="en"/>
              <a:t>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y="0" x="0"/>
          <a:ext cy="0" cx="0"/>
          <a:chOff y="0" x="0"/>
          <a:chExt cy="0" cx="0"/>
        </a:xfrm>
      </p:grpSpPr>
      <p:sp>
        <p:nvSpPr>
          <p:cNvPr id="98" name="Shape 9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Restarting our Basic Markup</a:t>
            </a:r>
          </a:p>
        </p:txBody>
      </p:sp>
      <p:sp>
        <p:nvSpPr>
          <p:cNvPr id="99" name="Shape 9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1400" lang="en">
                <a:latin typeface="PT Mono"/>
                <a:ea typeface="PT Mono"/>
                <a:cs typeface="PT Mono"/>
                <a:sym typeface="PT Mono"/>
              </a:rPr>
              <a:t>&lt;!DOCTYPE html&gt;</a:t>
            </a:r>
            <a:br>
              <a:rPr sz="1400" lang="en">
                <a:latin typeface="PT Mono"/>
                <a:ea typeface="PT Mono"/>
                <a:cs typeface="PT Mono"/>
                <a:sym typeface="PT Mono"/>
              </a:rPr>
            </a:br>
            <a:r>
              <a:rPr sz="1400" lang="en">
                <a:latin typeface="PT Mono"/>
                <a:ea typeface="PT Mono"/>
                <a:cs typeface="PT Mono"/>
                <a:sym typeface="PT Mono"/>
              </a:rPr>
              <a:t>    &lt;!--[if IE 8 ]&gt;    &lt;html class="ie8"&gt; &lt;![endif]--&gt;</a:t>
            </a:r>
            <a:br>
              <a:rPr sz="1400" lang="en">
                <a:latin typeface="PT Mono"/>
                <a:ea typeface="PT Mono"/>
                <a:cs typeface="PT Mono"/>
                <a:sym typeface="PT Mono"/>
              </a:rPr>
            </a:br>
            <a:r>
              <a:rPr sz="1400" lang="en">
                <a:latin typeface="PT Mono"/>
                <a:ea typeface="PT Mono"/>
                <a:cs typeface="PT Mono"/>
                <a:sym typeface="PT Mono"/>
              </a:rPr>
              <a:t>    &lt;!--[if IE 9 ]&gt;    &lt;html class="ie9"&gt; &lt;![endif]--&gt;</a:t>
            </a:r>
            <a:br>
              <a:rPr sz="1400" lang="en">
                <a:latin typeface="PT Mono"/>
                <a:ea typeface="PT Mono"/>
                <a:cs typeface="PT Mono"/>
                <a:sym typeface="PT Mono"/>
              </a:rPr>
            </a:br>
            <a:r>
              <a:rPr sz="1400" lang="en">
                <a:latin typeface="PT Mono"/>
                <a:ea typeface="PT Mono"/>
                <a:cs typeface="PT Mono"/>
                <a:sym typeface="PT Mono"/>
              </a:rPr>
              <a:t>    &lt;!--[if (gt IE 9)|!(IE)]&gt;&lt;!--&gt;&lt;html class="no-js"&gt;&lt;!--&lt;![endif]--&gt;</a:t>
            </a:r>
            <a:br>
              <a:rPr sz="1400" lang="en">
                <a:latin typeface="PT Mono"/>
                <a:ea typeface="PT Mono"/>
                <a:cs typeface="PT Mono"/>
                <a:sym typeface="PT Mono"/>
              </a:rPr>
            </a:br>
            <a:r>
              <a:rPr sz="1400" lang="en">
                <a:latin typeface="PT Mono"/>
                <a:ea typeface="PT Mono"/>
                <a:cs typeface="PT Mono"/>
                <a:sym typeface="PT Mono"/>
              </a:rPr>
              <a:t>    &lt;head&gt;</a:t>
            </a:r>
            <a:br>
              <a:rPr sz="1400" lang="en">
                <a:latin typeface="PT Mono"/>
                <a:ea typeface="PT Mono"/>
                <a:cs typeface="PT Mono"/>
                <a:sym typeface="PT Mono"/>
              </a:rPr>
            </a:br>
            <a:r>
              <a:rPr sz="1400" lang="en">
                <a:latin typeface="PT Mono"/>
                <a:ea typeface="PT Mono"/>
                <a:cs typeface="PT Mono"/>
                <a:sym typeface="PT Mono"/>
              </a:rPr>
              <a:t>        &lt;title&gt;Basic Web Page&lt;/title&gt;</a:t>
            </a:r>
            <a:br>
              <a:rPr sz="1400" lang="en">
                <a:latin typeface="PT Mono"/>
                <a:ea typeface="PT Mono"/>
                <a:cs typeface="PT Mono"/>
                <a:sym typeface="PT Mono"/>
              </a:rPr>
            </a:br>
            <a:r>
              <a:rPr sz="1400" lang="en">
                <a:latin typeface="PT Mono"/>
                <a:ea typeface="PT Mono"/>
                <a:cs typeface="PT Mono"/>
                <a:sym typeface="PT Mono"/>
              </a:rPr>
              <a:t>        &lt;meta charset="utf-8"&gt;</a:t>
            </a:r>
            <a:br>
              <a:rPr sz="1400" lang="en">
                <a:latin typeface="PT Mono"/>
                <a:ea typeface="PT Mono"/>
                <a:cs typeface="PT Mono"/>
                <a:sym typeface="PT Mono"/>
              </a:rPr>
            </a:br>
            <a:r>
              <a:rPr sz="1400" lang="en">
                <a:latin typeface="PT Mono"/>
                <a:ea typeface="PT Mono"/>
                <a:cs typeface="PT Mono"/>
                <a:sym typeface="PT Mono"/>
              </a:rPr>
              <a:t>        &lt;!--[if lt IE 9]&gt;</a:t>
            </a:r>
            <a:br>
              <a:rPr sz="1400" lang="en">
                <a:latin typeface="PT Mono"/>
                <a:ea typeface="PT Mono"/>
                <a:cs typeface="PT Mono"/>
                <a:sym typeface="PT Mono"/>
              </a:rPr>
            </a:br>
            <a:r>
              <a:rPr sz="1400" lang="en">
                <a:latin typeface="PT Mono"/>
                <a:ea typeface="PT Mono"/>
                <a:cs typeface="PT Mono"/>
                <a:sym typeface="PT Mono"/>
              </a:rPr>
              <a:t>            &lt;script src="js/html5shiv.js"&gt;&lt;/script&gt;</a:t>
            </a:r>
            <a:br>
              <a:rPr sz="1400" lang="en">
                <a:latin typeface="PT Mono"/>
                <a:ea typeface="PT Mono"/>
                <a:cs typeface="PT Mono"/>
                <a:sym typeface="PT Mono"/>
              </a:rPr>
            </a:br>
            <a:r>
              <a:rPr sz="1400" lang="en">
                <a:latin typeface="PT Mono"/>
                <a:ea typeface="PT Mono"/>
                <a:cs typeface="PT Mono"/>
                <a:sym typeface="PT Mono"/>
              </a:rPr>
              <a:t>        &lt;![endif]--&gt;</a:t>
            </a:r>
            <a:br>
              <a:rPr sz="1400" lang="en">
                <a:latin typeface="PT Mono"/>
                <a:ea typeface="PT Mono"/>
                <a:cs typeface="PT Mono"/>
                <a:sym typeface="PT Mono"/>
              </a:rPr>
            </a:br>
            <a:r>
              <a:rPr sz="1400" lang="en">
                <a:latin typeface="PT Mono"/>
                <a:ea typeface="PT Mono"/>
                <a:cs typeface="PT Mono"/>
                <a:sym typeface="PT Mono"/>
              </a:rPr>
              <a:t>        &lt;!-- OR --&gt;</a:t>
            </a:r>
            <a:br>
              <a:rPr sz="1400" lang="en">
                <a:latin typeface="PT Mono"/>
                <a:ea typeface="PT Mono"/>
                <a:cs typeface="PT Mono"/>
                <a:sym typeface="PT Mono"/>
              </a:rPr>
            </a:br>
            <a:r>
              <a:rPr sz="1400" lang="en">
                <a:latin typeface="PT Mono"/>
                <a:ea typeface="PT Mono"/>
                <a:cs typeface="PT Mono"/>
                <a:sym typeface="PT Mono"/>
              </a:rPr>
              <a:t>        &lt;script src="js/modernizr.js"&gt;&lt;/script&gt;</a:t>
            </a:r>
            <a:br>
              <a:rPr sz="1400" lang="en">
                <a:latin typeface="PT Mono"/>
                <a:ea typeface="PT Mono"/>
                <a:cs typeface="PT Mono"/>
                <a:sym typeface="PT Mono"/>
              </a:rPr>
            </a:br>
            <a:r>
              <a:rPr sz="1400" lang="en">
                <a:latin typeface="PT Mono"/>
                <a:ea typeface="PT Mono"/>
                <a:cs typeface="PT Mono"/>
                <a:sym typeface="PT Mono"/>
              </a:rPr>
              <a:t>    &lt;/head&gt;</a:t>
            </a:r>
            <a:br>
              <a:rPr sz="1400" lang="en">
                <a:latin typeface="PT Mono"/>
                <a:ea typeface="PT Mono"/>
                <a:cs typeface="PT Mono"/>
                <a:sym typeface="PT Mono"/>
              </a:rPr>
            </a:br>
            <a:r>
              <a:rPr sz="1400" lang="en">
                <a:latin typeface="PT Mono"/>
                <a:ea typeface="PT Mono"/>
                <a:cs typeface="PT Mono"/>
                <a:sym typeface="PT Mono"/>
              </a:rPr>
              <a:t>    &lt;body&gt;</a:t>
            </a:r>
            <a:br>
              <a:rPr sz="1400" lang="en">
                <a:latin typeface="PT Mono"/>
                <a:ea typeface="PT Mono"/>
                <a:cs typeface="PT Mono"/>
                <a:sym typeface="PT Mono"/>
              </a:rPr>
            </a:br>
            <a:r>
              <a:rPr sz="1400" lang="en">
                <a:latin typeface="PT Mono"/>
                <a:ea typeface="PT Mono"/>
                <a:cs typeface="PT Mono"/>
                <a:sym typeface="PT Mono"/>
              </a:rPr>
              <a:t>        &lt;p&gt;Now HTML5 and techniques for cross-browser support.&lt;/p&gt;</a:t>
            </a:r>
            <a:br>
              <a:rPr sz="1400" lang="en">
                <a:latin typeface="PT Mono"/>
                <a:ea typeface="PT Mono"/>
                <a:cs typeface="PT Mono"/>
                <a:sym typeface="PT Mono"/>
              </a:rPr>
            </a:br>
            <a:r>
              <a:rPr sz="1400" lang="en">
                <a:latin typeface="PT Mono"/>
                <a:ea typeface="PT Mono"/>
                <a:cs typeface="PT Mono"/>
                <a:sym typeface="PT Mono"/>
              </a:rPr>
              <a:t>    &lt;/body&gt;</a:t>
            </a:r>
            <a:br>
              <a:rPr sz="1400" lang="en">
                <a:latin typeface="PT Mono"/>
                <a:ea typeface="PT Mono"/>
                <a:cs typeface="PT Mono"/>
                <a:sym typeface="PT Mono"/>
              </a:rPr>
            </a:br>
            <a:r>
              <a:rPr sz="1400" lang="en">
                <a:latin typeface="PT Mono"/>
                <a:ea typeface="PT Mono"/>
                <a:cs typeface="PT Mono"/>
                <a:sym typeface="PT Mono"/>
              </a:rPr>
              <a:t>&lt;/html&gt;</a:t>
            </a:r>
          </a:p>
          <a:p>
            <a:pPr rtl="0" lvl="0">
              <a:spcBef>
                <a:spcPts val="0"/>
              </a:spcBef>
              <a:buNone/>
            </a:pPr>
            <a:r>
              <a:t/>
            </a:r>
            <a:endParaRPr sz="1400"/>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HTML Shiv &amp; Conditional tags. </a:t>
            </a:r>
          </a:p>
        </p:txBody>
      </p:sp>
      <p:sp>
        <p:nvSpPr>
          <p:cNvPr id="105" name="Shape 10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There are also a few techniques for dealing with browsers that don't display the elements at all. Two popular techniques are either John Resig's </a:t>
            </a:r>
            <a:r>
              <a:rPr u="sng" lang="en">
                <a:solidFill>
                  <a:schemeClr val="hlink"/>
                </a:solidFill>
                <a:hlinkClick r:id="rId3"/>
              </a:rPr>
              <a:t>HTML Shiv</a:t>
            </a:r>
            <a:r>
              <a:rPr lang="en"/>
              <a:t> using a conditional comment to add IE specific instructions or the </a:t>
            </a:r>
            <a:r>
              <a:rPr u="sng" lang="en">
                <a:solidFill>
                  <a:schemeClr val="hlink"/>
                </a:solidFill>
                <a:hlinkClick r:id="rId4"/>
              </a:rPr>
              <a:t>Modernizr</a:t>
            </a:r>
            <a:r>
              <a:rPr lang="en"/>
              <a:t> JavaScript library.</a:t>
            </a:r>
          </a:p>
          <a:p>
            <a:pPr rtl="0">
              <a:spcBef>
                <a:spcPts val="0"/>
              </a:spcBef>
              <a:buNone/>
            </a:pPr>
            <a:r>
              <a:t/>
            </a:r>
            <a:endParaRPr/>
          </a:p>
          <a:p>
            <a:pPr rtl="0">
              <a:spcBef>
                <a:spcPts val="0"/>
              </a:spcBef>
              <a:buNone/>
            </a:pPr>
            <a:r>
              <a:rPr lang="en"/>
              <a:t>Conditional comments only work for Internet Explorer, which comes in handy for targeting IE specific bugs or instructions. Conditional comments can be used to show or hide code.</a:t>
            </a:r>
          </a:p>
          <a:p>
            <a:pPr rtl="0">
              <a:spcBef>
                <a:spcPts val="0"/>
              </a:spcBef>
              <a:buNone/>
            </a:pPr>
            <a:r>
              <a:t/>
            </a:r>
            <a:endParaRPr/>
          </a:p>
          <a:p>
            <a:pPr rtl="0" lvl="0">
              <a:spcBef>
                <a:spcPts val="0"/>
              </a:spcBef>
              <a:buClr>
                <a:schemeClr val="dk1"/>
              </a:buClr>
              <a:buSzPct val="61111"/>
              <a:buFont typeface="Arial"/>
              <a:buNone/>
            </a:pPr>
            <a:r>
              <a:rPr lang="en"/>
              <a:t>Support has been discontinued in Internet Explorer 10.</a:t>
            </a:r>
          </a:p>
          <a:p>
            <a:pPr rtl="0" lv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y="0" x="0"/>
          <a:ext cy="0" cx="0"/>
          <a:chOff y="0" x="0"/>
          <a:chExt cy="0" cx="0"/>
        </a:xfrm>
      </p:grpSpPr>
      <p:sp>
        <p:nvSpPr>
          <p:cNvPr id="110" name="Shape 11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Chrome Frame</a:t>
            </a:r>
          </a:p>
        </p:txBody>
      </p:sp>
      <p:sp>
        <p:nvSpPr>
          <p:cNvPr id="111" name="Shape 11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You might see something like this in a site if you are working on some more legacy code.</a:t>
            </a:r>
          </a:p>
          <a:p>
            <a:pPr rtl="0">
              <a:spcBef>
                <a:spcPts val="0"/>
              </a:spcBef>
              <a:buNone/>
            </a:pPr>
            <a:r>
              <a:t/>
            </a:r>
            <a:endParaRPr/>
          </a:p>
          <a:p>
            <a:pPr rtl="0" lvl="0">
              <a:spcBef>
                <a:spcPts val="0"/>
              </a:spcBef>
              <a:buClr>
                <a:schemeClr val="dk1"/>
              </a:buClr>
              <a:buSzPct val="61111"/>
              <a:buFont typeface="Arial"/>
              <a:buNone/>
            </a:pPr>
            <a:r>
              <a:rPr lang="en">
                <a:latin typeface="PT Mono"/>
                <a:ea typeface="PT Mono"/>
                <a:cs typeface="PT Mono"/>
                <a:sym typeface="PT Mono"/>
              </a:rPr>
              <a:t>&lt;meta http-equiv="X-UA-Compatible" content="IE=edge"&gt;</a:t>
            </a:r>
          </a:p>
          <a:p>
            <a:pPr rtl="0">
              <a:spcBef>
                <a:spcPts val="0"/>
              </a:spcBef>
              <a:buNone/>
            </a:pPr>
            <a:r>
              <a:t/>
            </a:r>
            <a:endParaRPr/>
          </a:p>
          <a:p>
            <a:pPr rtl="0">
              <a:spcBef>
                <a:spcPts val="0"/>
              </a:spcBef>
              <a:buNone/>
            </a:pPr>
            <a:r>
              <a:rPr lang="en"/>
              <a:t>This is called the Chrome Frame, it is no longer being maintained, but what it let you do was force a page to render in a certain mode. The link provided here will give you more info, but I just wanted to point it out and not go into much detail.</a:t>
            </a:r>
          </a:p>
          <a:p>
            <a:pPr rtl="0">
              <a:spcBef>
                <a:spcPts val="0"/>
              </a:spcBef>
              <a:buNone/>
            </a:pPr>
            <a:r>
              <a:t/>
            </a:r>
            <a:endParaRPr/>
          </a:p>
          <a:p>
            <a:pPr rtl="0">
              <a:spcBef>
                <a:spcPts val="0"/>
              </a:spcBef>
              <a:buNone/>
            </a:pPr>
            <a:r>
              <a:rPr lang="en"/>
              <a:t>Resource:</a:t>
            </a:r>
          </a:p>
          <a:p>
            <a:pPr>
              <a:spcBef>
                <a:spcPts val="0"/>
              </a:spcBef>
              <a:buNone/>
            </a:pPr>
            <a:r>
              <a:rPr u="sng" lang="en">
                <a:solidFill>
                  <a:schemeClr val="hlink"/>
                </a:solidFill>
                <a:hlinkClick r:id="rId3"/>
              </a:rPr>
              <a:t>http://www.html5rocks.com/en/tutorials/google-chrome-frame/</a:t>
            </a:r>
            <a:r>
              <a:rPr lang="en"/>
              <a:t>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y="0" x="0"/>
          <a:ext cy="0" cx="0"/>
          <a:chOff y="0" x="0"/>
          <a:chExt cy="0" cx="0"/>
        </a:xfrm>
      </p:grpSpPr>
      <p:sp>
        <p:nvSpPr>
          <p:cNvPr id="116" name="Shape 11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Assignment #2</a:t>
            </a:r>
          </a:p>
        </p:txBody>
      </p:sp>
      <p:sp>
        <p:nvSpPr>
          <p:cNvPr id="117" name="Shape 11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You will be provided with some markup, it will be more complex than last week's example.</a:t>
            </a:r>
          </a:p>
          <a:p>
            <a:pPr rtl="0">
              <a:spcBef>
                <a:spcPts val="0"/>
              </a:spcBef>
              <a:buNone/>
            </a:pPr>
            <a:r>
              <a:t/>
            </a:r>
            <a:endParaRPr/>
          </a:p>
          <a:p>
            <a:pPr rtl="0">
              <a:spcBef>
                <a:spcPts val="0"/>
              </a:spcBef>
              <a:buNone/>
            </a:pPr>
            <a:r>
              <a:rPr lang="en"/>
              <a:t>You are tasked with making it fluid and responsive. There will be 2 layouts to it. A large layout, a mid layout and a small layout. </a:t>
            </a:r>
          </a:p>
          <a:p>
            <a:pPr rtl="0">
              <a:spcBef>
                <a:spcPts val="0"/>
              </a:spcBef>
              <a:buNone/>
            </a:pPr>
            <a:r>
              <a:t/>
            </a:r>
            <a:endParaRPr/>
          </a:p>
          <a:p>
            <a:pPr>
              <a:spcBef>
                <a:spcPts val="0"/>
              </a:spcBef>
              <a:buNone/>
            </a:pPr>
            <a:r>
              <a:rPr lang="en"/>
              <a:t>You will have the rest of this class and next class to work on it. It will be due at the beginning of class in week 6.</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Review</a:t>
            </a:r>
          </a:p>
        </p:txBody>
      </p:sp>
      <p:sp>
        <p:nvSpPr>
          <p:cNvPr id="32" name="Shape 3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Retina</a:t>
            </a:r>
          </a:p>
          <a:p>
            <a:pPr rtl="0" lvl="0">
              <a:spcBef>
                <a:spcPts val="0"/>
              </a:spcBef>
              <a:buNone/>
            </a:pPr>
            <a:r>
              <a:t/>
            </a:r>
            <a:endParaRPr/>
          </a:p>
          <a:p>
            <a:pPr rtl="0" lvl="0">
              <a:spcBef>
                <a:spcPts val="0"/>
              </a:spcBef>
              <a:buNone/>
            </a:pPr>
            <a:r>
              <a:rPr lang="en">
                <a:latin typeface="PT Mono"/>
                <a:ea typeface="PT Mono"/>
                <a:cs typeface="PT Mono"/>
                <a:sym typeface="PT Mono"/>
              </a:rPr>
              <a:t>Viewport</a:t>
            </a:r>
          </a:p>
          <a:p>
            <a:pPr rtl="0" lvl="0">
              <a:spcBef>
                <a:spcPts val="0"/>
              </a:spcBef>
              <a:buNone/>
            </a:pPr>
            <a:r>
              <a:t/>
            </a:r>
            <a:endParaRPr/>
          </a:p>
          <a:p>
            <a:pPr rtl="0" lvl="0">
              <a:spcBef>
                <a:spcPts val="0"/>
              </a:spcBef>
              <a:buNone/>
            </a:pPr>
            <a:r>
              <a:t/>
            </a:r>
            <a:endParaRPr>
              <a:latin typeface="PT Mono"/>
              <a:ea typeface="PT Mono"/>
              <a:cs typeface="PT Mono"/>
              <a:sym typeface="PT Mono"/>
            </a:endParaRPr>
          </a:p>
          <a:p>
            <a:pPr rtl="0" lvl="0">
              <a:spcBef>
                <a:spcPts val="0"/>
              </a:spcBef>
              <a:buNone/>
            </a:pPr>
            <a:r>
              <a:t/>
            </a:r>
            <a:endParaRPr>
              <a:latin typeface="PT Mono"/>
              <a:ea typeface="PT Mono"/>
              <a:cs typeface="PT Mono"/>
              <a:sym typeface="PT Mono"/>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:before and :after elements</a:t>
            </a:r>
          </a:p>
        </p:txBody>
      </p:sp>
      <p:sp>
        <p:nvSpPr>
          <p:cNvPr id="38" name="Shape 3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61111"/>
              <a:buFont typeface="Arial"/>
              <a:buNone/>
            </a:pPr>
            <a:r>
              <a:rPr lang="en"/>
              <a:t>We have already learned that we have pseudo selectors: </a:t>
            </a:r>
            <a:r>
              <a:rPr lang="en">
                <a:latin typeface="PT Mono"/>
                <a:ea typeface="PT Mono"/>
                <a:cs typeface="PT Mono"/>
                <a:sym typeface="PT Mono"/>
              </a:rPr>
              <a:t>:hover</a:t>
            </a:r>
            <a:r>
              <a:rPr lang="en"/>
              <a:t>, </a:t>
            </a:r>
            <a:r>
              <a:rPr lang="en">
                <a:latin typeface="PT Mono"/>
                <a:ea typeface="PT Mono"/>
                <a:cs typeface="PT Mono"/>
                <a:sym typeface="PT Mono"/>
              </a:rPr>
              <a:t>:focus</a:t>
            </a:r>
            <a:r>
              <a:rPr lang="en"/>
              <a:t> etc..</a:t>
            </a:r>
          </a:p>
          <a:p>
            <a:pPr rtl="0" lvl="0">
              <a:spcBef>
                <a:spcPts val="0"/>
              </a:spcBef>
              <a:buClr>
                <a:schemeClr val="dk1"/>
              </a:buClr>
              <a:buFont typeface="Arial"/>
              <a:buNone/>
            </a:pPr>
            <a:r>
              <a:t/>
            </a:r>
            <a:endParaRPr/>
          </a:p>
          <a:p>
            <a:pPr rtl="0">
              <a:spcBef>
                <a:spcPts val="0"/>
              </a:spcBef>
              <a:buNone/>
            </a:pPr>
            <a:r>
              <a:rPr lang="en"/>
              <a:t>We also have </a:t>
            </a:r>
            <a:r>
              <a:rPr lang="en">
                <a:latin typeface="PT Mono"/>
                <a:ea typeface="PT Mono"/>
                <a:cs typeface="PT Mono"/>
                <a:sym typeface="PT Mono"/>
              </a:rPr>
              <a:t>::before</a:t>
            </a:r>
            <a:r>
              <a:rPr lang="en"/>
              <a:t> and </a:t>
            </a:r>
            <a:r>
              <a:rPr lang="en">
                <a:latin typeface="PT Mono"/>
                <a:ea typeface="PT Mono"/>
                <a:cs typeface="PT Mono"/>
                <a:sym typeface="PT Mono"/>
              </a:rPr>
              <a:t>::after</a:t>
            </a:r>
            <a:r>
              <a:rPr lang="en"/>
              <a:t> - they are what we call pesudo elements. These are added in CSS and create elements before or after that can be used to add stylistic/cosmetic touches.</a:t>
            </a:r>
          </a:p>
          <a:p>
            <a:pPr rtl="0">
              <a:spcBef>
                <a:spcPts val="0"/>
              </a:spcBef>
              <a:buNone/>
            </a:pPr>
            <a:r>
              <a:t/>
            </a:r>
            <a:endParaRPr>
              <a:latin typeface="PT Mono"/>
              <a:ea typeface="PT Mono"/>
              <a:cs typeface="PT Mono"/>
              <a:sym typeface="PT Mono"/>
            </a:endParaRPr>
          </a:p>
          <a:p>
            <a:pPr>
              <a:spcBef>
                <a:spcPts val="0"/>
              </a:spcBef>
              <a:buNone/>
            </a:pPr>
            <a:r>
              <a:rPr lang="en">
                <a:latin typeface="PT Mono"/>
                <a:ea typeface="PT Mono"/>
                <a:cs typeface="PT Mono"/>
                <a:sym typeface="PT Mono"/>
              </a:rPr>
              <a:t>&lt;span class="name"&gt;Ryan Christiani&lt;/span&gt;</a:t>
            </a:r>
            <a:br>
              <a:rPr lang="en">
                <a:latin typeface="PT Mono"/>
                <a:ea typeface="PT Mono"/>
                <a:cs typeface="PT Mono"/>
                <a:sym typeface="PT Mono"/>
              </a:rPr>
            </a:br>
            <a:r>
              <a:rPr lang="en">
                <a:latin typeface="PT Mono"/>
                <a:ea typeface="PT Mono"/>
                <a:cs typeface="PT Mono"/>
                <a:sym typeface="PT Mono"/>
              </a:rPr>
              <a:t>&lt;style&gt;</a:t>
            </a:r>
            <a:br>
              <a:rPr lang="en">
                <a:latin typeface="PT Mono"/>
                <a:ea typeface="PT Mono"/>
                <a:cs typeface="PT Mono"/>
                <a:sym typeface="PT Mono"/>
              </a:rPr>
            </a:br>
            <a:r>
              <a:rPr lang="en">
                <a:latin typeface="PT Mono"/>
                <a:ea typeface="PT Mono"/>
                <a:cs typeface="PT Mono"/>
                <a:sym typeface="PT Mono"/>
              </a:rPr>
              <a:t>	.name::before {</a:t>
            </a:r>
            <a:br>
              <a:rPr lang="en">
                <a:latin typeface="PT Mono"/>
                <a:ea typeface="PT Mono"/>
                <a:cs typeface="PT Mono"/>
                <a:sym typeface="PT Mono"/>
              </a:rPr>
            </a:br>
            <a:r>
              <a:rPr lang="en">
                <a:latin typeface="PT Mono"/>
                <a:ea typeface="PT Mono"/>
                <a:cs typeface="PT Mono"/>
                <a:sym typeface="PT Mono"/>
              </a:rPr>
              <a:t>		content : '☃';	</a:t>
            </a:r>
            <a:br>
              <a:rPr lang="en">
                <a:latin typeface="PT Mono"/>
                <a:ea typeface="PT Mono"/>
                <a:cs typeface="PT Mono"/>
                <a:sym typeface="PT Mono"/>
              </a:rPr>
            </a:br>
            <a:r>
              <a:rPr lang="en">
                <a:latin typeface="PT Mono"/>
                <a:ea typeface="PT Mono"/>
                <a:cs typeface="PT Mono"/>
                <a:sym typeface="PT Mono"/>
              </a:rPr>
              <a:t>	}</a:t>
            </a:r>
            <a:br>
              <a:rPr lang="en">
                <a:latin typeface="PT Mono"/>
                <a:ea typeface="PT Mono"/>
                <a:cs typeface="PT Mono"/>
                <a:sym typeface="PT Mono"/>
              </a:rPr>
            </a:br>
            <a:r>
              <a:rPr lang="en">
                <a:latin typeface="PT Mono"/>
                <a:ea typeface="PT Mono"/>
                <a:cs typeface="PT Mono"/>
                <a:sym typeface="PT Mono"/>
              </a:rPr>
              <a:t>&lt;/style&gt;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y="0" x="0"/>
          <a:ext cy="0" cx="0"/>
          <a:chOff y="0" x="0"/>
          <a:chExt cy="0" cx="0"/>
        </a:xfrm>
      </p:grpSpPr>
      <p:sp>
        <p:nvSpPr>
          <p:cNvPr id="43" name="Shape 4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::before vs :before</a:t>
            </a:r>
          </a:p>
        </p:txBody>
      </p:sp>
      <p:sp>
        <p:nvSpPr>
          <p:cNvPr id="44" name="Shape 4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Sometimes you will see double colons (::) instead of just one (:). This is part of CSS3 and an attempt to distinguish between pseudo-classes and pseudo-elements. Most browsers support both values.</a:t>
            </a:r>
          </a:p>
          <a:p>
            <a:pPr rtl="0">
              <a:spcBef>
                <a:spcPts val="0"/>
              </a:spcBef>
              <a:buNone/>
            </a:pPr>
            <a:r>
              <a:t/>
            </a:r>
            <a:endParaRPr/>
          </a:p>
          <a:p>
            <a:pPr rtl="0">
              <a:spcBef>
                <a:spcPts val="0"/>
              </a:spcBef>
              <a:buNone/>
            </a:pPr>
            <a:r>
              <a:rPr lang="en">
                <a:latin typeface="PT Mono"/>
                <a:ea typeface="PT Mono"/>
                <a:cs typeface="PT Mono"/>
                <a:sym typeface="PT Mono"/>
              </a:rPr>
              <a:t>::</a:t>
            </a:r>
            <a:r>
              <a:rPr lang="en"/>
              <a:t> is meant for the pseudo-element while </a:t>
            </a:r>
            <a:r>
              <a:rPr lang="en">
                <a:latin typeface="PT Mono"/>
                <a:ea typeface="PT Mono"/>
                <a:cs typeface="PT Mono"/>
                <a:sym typeface="PT Mono"/>
              </a:rPr>
              <a:t>:</a:t>
            </a:r>
            <a:r>
              <a:rPr lang="en"/>
              <a:t> is meant for the pseudo-class.</a:t>
            </a:r>
          </a:p>
          <a:p>
            <a:pPr rtl="0">
              <a:spcBef>
                <a:spcPts val="0"/>
              </a:spcBef>
              <a:buNone/>
            </a:pPr>
            <a:r>
              <a:t/>
            </a:r>
            <a:endParaRPr/>
          </a:p>
          <a:p>
            <a:pPr rtl="0">
              <a:spcBef>
                <a:spcPts val="0"/>
              </a:spcBef>
              <a:buNone/>
            </a:pPr>
            <a:r>
              <a:rPr lang="en"/>
              <a:t>Lets do a code along for a few examples or using pseudo-elements.</a:t>
            </a:r>
          </a:p>
          <a:p>
            <a:pPr rtl="0">
              <a:spcBef>
                <a:spcPts val="0"/>
              </a:spcBef>
              <a:buNone/>
            </a:pPr>
            <a:r>
              <a:t/>
            </a:r>
            <a:endParaRPr/>
          </a:p>
          <a:p>
            <a:pPr rtl="0">
              <a:spcBef>
                <a:spcPts val="0"/>
              </a:spcBef>
              <a:buNone/>
            </a:pPr>
            <a:r>
              <a:rPr lang="en"/>
              <a:t>Menu arrow</a:t>
            </a:r>
          </a:p>
          <a:p>
            <a:pPr>
              <a:spcBef>
                <a:spcPts val="0"/>
              </a:spcBef>
              <a:buNone/>
            </a:pPr>
            <a:r>
              <a:rPr lang="en"/>
              <a:t>Form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y="0" x="0"/>
          <a:ext cy="0" cx="0"/>
          <a:chOff y="0" x="0"/>
          <a:chExt cy="0" cx="0"/>
        </a:xfrm>
      </p:grpSpPr>
      <p:sp>
        <p:nvSpPr>
          <p:cNvPr id="49" name="Shape 4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Drop Down Menu</a:t>
            </a:r>
          </a:p>
        </p:txBody>
      </p:sp>
      <p:sp>
        <p:nvSpPr>
          <p:cNvPr id="50" name="Shape 5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Now lets do a code along to get a dropdown menu working, and we will involve out ::before and ::after elements. </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p:nvPr/>
        </p:nvSpPr>
        <p:spPr>
          <a:xfrm>
            <a:off y="2556975" x="-162575"/>
            <a:ext cy="2586600" cx="93557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56" name="Shape 5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Cross Browser</a:t>
            </a:r>
          </a:p>
        </p:txBody>
      </p:sp>
      <p:sp>
        <p:nvSpPr>
          <p:cNvPr id="57" name="Shape 5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In the first semester, our basic HTML document already incorporated some HTML5, such as the doctype and new syntax rules. These were small and easy changes that could be used right away and still work in all modern and older browsers.</a:t>
            </a:r>
          </a:p>
          <a:p>
            <a:pPr rtl="0">
              <a:spcBef>
                <a:spcPts val="0"/>
              </a:spcBef>
              <a:buNone/>
            </a:pPr>
            <a:r>
              <a:t/>
            </a:r>
            <a:endParaRPr/>
          </a:p>
          <a:p>
            <a:pPr rtl="0" lvl="0">
              <a:spcBef>
                <a:spcPts val="0"/>
              </a:spcBef>
              <a:buClr>
                <a:schemeClr val="dk1"/>
              </a:buClr>
              <a:buSzPct val="78571"/>
              <a:buFont typeface="Arial"/>
              <a:buNone/>
            </a:pPr>
            <a:r>
              <a:rPr sz="1400" lang="en">
                <a:latin typeface="PT Mono"/>
                <a:ea typeface="PT Mono"/>
                <a:cs typeface="PT Mono"/>
                <a:sym typeface="PT Mono"/>
              </a:rPr>
              <a:t>&lt;!DOCTYPE html&gt;</a:t>
            </a:r>
            <a:br>
              <a:rPr sz="1400" lang="en">
                <a:latin typeface="PT Mono"/>
                <a:ea typeface="PT Mono"/>
                <a:cs typeface="PT Mono"/>
                <a:sym typeface="PT Mono"/>
              </a:rPr>
            </a:br>
            <a:r>
              <a:rPr sz="1400" lang="en">
                <a:latin typeface="PT Mono"/>
                <a:ea typeface="PT Mono"/>
                <a:cs typeface="PT Mono"/>
                <a:sym typeface="PT Mono"/>
              </a:rPr>
              <a:t>&lt;html lang="en"&gt;</a:t>
            </a:r>
            <a:br>
              <a:rPr sz="1400" lang="en">
                <a:latin typeface="PT Mono"/>
                <a:ea typeface="PT Mono"/>
                <a:cs typeface="PT Mono"/>
                <a:sym typeface="PT Mono"/>
              </a:rPr>
            </a:br>
            <a:r>
              <a:rPr sz="1400" lang="en">
                <a:latin typeface="PT Mono"/>
                <a:ea typeface="PT Mono"/>
                <a:cs typeface="PT Mono"/>
                <a:sym typeface="PT Mono"/>
              </a:rPr>
              <a:t>    &lt;head&gt;</a:t>
            </a:r>
            <a:br>
              <a:rPr sz="1400" lang="en">
                <a:latin typeface="PT Mono"/>
                <a:ea typeface="PT Mono"/>
                <a:cs typeface="PT Mono"/>
                <a:sym typeface="PT Mono"/>
              </a:rPr>
            </a:br>
            <a:r>
              <a:rPr sz="1400" lang="en">
                <a:latin typeface="PT Mono"/>
                <a:ea typeface="PT Mono"/>
                <a:cs typeface="PT Mono"/>
                <a:sym typeface="PT Mono"/>
              </a:rPr>
              <a:t>        &lt;title&gt;Basic web page&lt;/title&gt;</a:t>
            </a:r>
            <a:br>
              <a:rPr sz="1400" lang="en">
                <a:latin typeface="PT Mono"/>
                <a:ea typeface="PT Mono"/>
                <a:cs typeface="PT Mono"/>
                <a:sym typeface="PT Mono"/>
              </a:rPr>
            </a:br>
            <a:r>
              <a:rPr sz="1400" lang="en">
                <a:latin typeface="PT Mono"/>
                <a:ea typeface="PT Mono"/>
                <a:cs typeface="PT Mono"/>
                <a:sym typeface="PT Mono"/>
              </a:rPr>
              <a:t>        &lt;meta charset="utf-8"&gt;</a:t>
            </a:r>
            <a:br>
              <a:rPr sz="1400" lang="en">
                <a:latin typeface="PT Mono"/>
                <a:ea typeface="PT Mono"/>
                <a:cs typeface="PT Mono"/>
                <a:sym typeface="PT Mono"/>
              </a:rPr>
            </a:br>
            <a:r>
              <a:rPr sz="1400" lang="en">
                <a:latin typeface="PT Mono"/>
                <a:ea typeface="PT Mono"/>
                <a:cs typeface="PT Mono"/>
                <a:sym typeface="PT Mono"/>
              </a:rPr>
              <a:t>    &lt;/head&gt;</a:t>
            </a:r>
            <a:br>
              <a:rPr sz="1400" lang="en">
                <a:latin typeface="PT Mono"/>
                <a:ea typeface="PT Mono"/>
                <a:cs typeface="PT Mono"/>
                <a:sym typeface="PT Mono"/>
              </a:rPr>
            </a:br>
            <a:r>
              <a:rPr sz="1400" lang="en">
                <a:latin typeface="PT Mono"/>
                <a:ea typeface="PT Mono"/>
                <a:cs typeface="PT Mono"/>
                <a:sym typeface="PT Mono"/>
              </a:rPr>
              <a:t>    &lt;body&gt;</a:t>
            </a:r>
            <a:br>
              <a:rPr sz="1400" lang="en">
                <a:latin typeface="PT Mono"/>
                <a:ea typeface="PT Mono"/>
                <a:cs typeface="PT Mono"/>
                <a:sym typeface="PT Mono"/>
              </a:rPr>
            </a:br>
            <a:r>
              <a:rPr sz="1400" lang="en">
                <a:latin typeface="PT Mono"/>
                <a:ea typeface="PT Mono"/>
                <a:cs typeface="PT Mono"/>
                <a:sym typeface="PT Mono"/>
              </a:rPr>
              <a:t>        &lt;p&gt;This is a paragraph.&lt;/p&gt;</a:t>
            </a:r>
            <a:br>
              <a:rPr sz="1400" lang="en">
                <a:latin typeface="PT Mono"/>
                <a:ea typeface="PT Mono"/>
                <a:cs typeface="PT Mono"/>
                <a:sym typeface="PT Mono"/>
              </a:rPr>
            </a:br>
            <a:r>
              <a:rPr sz="1400" lang="en">
                <a:latin typeface="PT Mono"/>
                <a:ea typeface="PT Mono"/>
                <a:cs typeface="PT Mono"/>
                <a:sym typeface="PT Mono"/>
              </a:rPr>
              <a:t>    &lt;/body&gt;</a:t>
            </a:r>
            <a:br>
              <a:rPr sz="1400" lang="en">
                <a:latin typeface="PT Mono"/>
                <a:ea typeface="PT Mono"/>
                <a:cs typeface="PT Mono"/>
                <a:sym typeface="PT Mono"/>
              </a:rPr>
            </a:br>
            <a:r>
              <a:rPr sz="1400" lang="en">
                <a:latin typeface="PT Mono"/>
                <a:ea typeface="PT Mono"/>
                <a:cs typeface="PT Mono"/>
                <a:sym typeface="PT Mono"/>
              </a:rPr>
              <a:t>&lt;/html&gt;</a:t>
            </a: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y="0" x="0"/>
          <a:ext cy="0" cx="0"/>
          <a:chOff y="0" x="0"/>
          <a:chExt cy="0" cx="0"/>
        </a:xfrm>
      </p:grpSpPr>
      <p:sp>
        <p:nvSpPr>
          <p:cNvPr id="62" name="Shape 62"/>
          <p:cNvSpPr txBox="1"/>
          <p:nvPr>
            <p:ph type="title"/>
          </p:nvPr>
        </p:nvSpPr>
        <p:spPr>
          <a:xfrm>
            <a:off y="205978" x="457200"/>
            <a:ext cy="857400" cx="8229600"/>
          </a:xfrm>
          <a:prstGeom prst="rect">
            <a:avLst/>
          </a:prstGeom>
        </p:spPr>
        <p:txBody>
          <a:bodyPr bIns="91425" rIns="91425" lIns="91425" tIns="91425" anchor="b" anchorCtr="0">
            <a:noAutofit/>
          </a:bodyPr>
          <a:lstStyle/>
          <a:p>
            <a:pPr lvl="0">
              <a:spcBef>
                <a:spcPts val="0"/>
              </a:spcBef>
              <a:buNone/>
            </a:pPr>
            <a:r>
              <a:rPr lang="en">
                <a:solidFill>
                  <a:schemeClr val="dk1"/>
                </a:solidFill>
              </a:rPr>
              <a:t>Cross Browser</a:t>
            </a:r>
          </a:p>
        </p:txBody>
      </p:sp>
      <p:sp>
        <p:nvSpPr>
          <p:cNvPr id="63" name="Shape 6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However, to start using new HTML5 elements, this basic HTML markup will need to be updated to ensure that our web pages will degrade gracefully.</a:t>
            </a:r>
          </a:p>
          <a:p>
            <a:pPr rtl="0">
              <a:spcBef>
                <a:spcPts val="0"/>
              </a:spcBef>
              <a:buNone/>
            </a:pPr>
            <a:r>
              <a:t/>
            </a:r>
            <a:endParaRPr/>
          </a:p>
          <a:p>
            <a:pPr rtl="0" lvl="0">
              <a:spcBef>
                <a:spcPts val="0"/>
              </a:spcBef>
              <a:buNone/>
            </a:pPr>
            <a:r>
              <a:rPr b="1" lang="en"/>
              <a:t>WHY SUPPORT OLDER BROWSERS?</a:t>
            </a:r>
          </a:p>
          <a:p>
            <a:pPr rtl="0" lvl="0">
              <a:spcBef>
                <a:spcPts val="0"/>
              </a:spcBef>
              <a:buNone/>
            </a:pPr>
            <a:r>
              <a:t/>
            </a:r>
            <a:endParaRPr b="1"/>
          </a:p>
          <a:p>
            <a:pPr>
              <a:spcBef>
                <a:spcPts val="0"/>
              </a:spcBef>
              <a:buNone/>
            </a:pPr>
            <a:r>
              <a:rPr lang="en"/>
              <a:t>They are many arguments for and against the support of older browsers. But choosing to exclude a group of people that may be accessing your site might not be the best choice. Does that mean that we need or will be able to support all browsers? No. But we should try to approach each project with the audience in mind.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y="0" x="0"/>
          <a:ext cy="0" cx="0"/>
          <a:chOff y="0" x="0"/>
          <a:chExt cy="0" cx="0"/>
        </a:xfrm>
      </p:grpSpPr>
      <p:sp>
        <p:nvSpPr>
          <p:cNvPr id="68" name="Shape 6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Cross Browser</a:t>
            </a:r>
          </a:p>
        </p:txBody>
      </p:sp>
      <p:sp>
        <p:nvSpPr>
          <p:cNvPr id="69" name="Shape 69"/>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Support does not mean that every browser will see the same thing. Different browsers have different capabilities so it's not always possible to provide the exact same experience. However, availability and accessibility of content should be a key focus.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y="0" x="0"/>
          <a:ext cy="0" cx="0"/>
          <a:chOff y="0" x="0"/>
          <a:chExt cy="0" cx="0"/>
        </a:xfrm>
      </p:grpSpPr>
      <p:sp>
        <p:nvSpPr>
          <p:cNvPr id="74" name="Shape 7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Graded Browser Support	</a:t>
            </a:r>
          </a:p>
        </p:txBody>
      </p:sp>
      <p:sp>
        <p:nvSpPr>
          <p:cNvPr id="75" name="Shape 7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Decide what technology your site needs and which elements or features are must-haves. Does every browser have to display every single transparent image? Does it need audio or video? Do you have to display rounded corners?</a:t>
            </a:r>
          </a:p>
          <a:p>
            <a:pPr rtl="0">
              <a:spcBef>
                <a:spcPts val="0"/>
              </a:spcBef>
              <a:buNone/>
            </a:pPr>
            <a:r>
              <a:t/>
            </a:r>
            <a:endParaRPr/>
          </a:p>
          <a:p>
            <a:pPr rtl="0">
              <a:spcBef>
                <a:spcPts val="0"/>
              </a:spcBef>
              <a:buNone/>
            </a:pPr>
            <a:r>
              <a:rPr lang="en"/>
              <a:t>Graded support looks at what features different browsers can handle and assigns them a grade. Generally, browsers that can handle all the features needed, get an A grade. Browsers that support most of the crucial elements get a B grade and so on.</a:t>
            </a:r>
          </a:p>
          <a:p>
            <a:pPr rtl="0">
              <a:spcBef>
                <a:spcPts val="0"/>
              </a:spcBef>
              <a:buNone/>
            </a:pPr>
            <a:r>
              <a:t/>
            </a:r>
            <a:endParaRPr/>
          </a:p>
          <a:p>
            <a:pPr>
              <a:spcBef>
                <a:spcPts val="0"/>
              </a:spcBef>
              <a:buNone/>
            </a:pPr>
            <a:r>
              <a:rPr lang="en"/>
              <a:t>Prioritize what elements are crucial or just nice-to-haves and provide fallbacks as necessary</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