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shop.smacss.com/" Type="http://schemas.openxmlformats.org/officeDocument/2006/relationships/hyperlink" TargetMode="External" Id="rId4"/><Relationship Target="https://smacss.com/" Type="http://schemas.openxmlformats.org/officeDocument/2006/relationships/hyperlink" TargetMode="External" Id="rId3"/><Relationship Target="https://frontendmasters.com/courses/smacss/" Type="http://schemas.openxmlformats.org/officeDocument/2006/relationships/hyperlink" TargetMode="External"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http://csswizardry.com/2013/01/mindbemding-getting-your-head-round-bem-syntax/" Type="http://schemas.openxmlformats.org/officeDocument/2006/relationships/hyperlink" TargetMode="External" Id="rId4"/><Relationship Target="https://en.bem.info/" Type="http://schemas.openxmlformats.org/officeDocument/2006/relationships/hyperlink" TargetMode="External" Id="rId3"/><Relationship Target="http://oocss.org/" Type="http://schemas.openxmlformats.org/officeDocument/2006/relationships/hyperlink" TargetMode="External" Id="rId5"/></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https://docs.google.com/document/d/1g7Gg6AjTgXTpBG717rFlHx-Mwoy1nUm1vmcPzuRLzFM/edit?usp=sharing"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434343"/>
                </a:solidFill>
              </a:rPr>
              <a:t>Ryan Christiani</a:t>
            </a:r>
          </a:p>
          <a:p>
            <a:pPr algn="l">
              <a:spcBef>
                <a:spcPts val="0"/>
              </a:spcBef>
              <a:buNone/>
            </a:pPr>
            <a:r>
              <a:rPr sz="1100" lang="en">
                <a:solidFill>
                  <a:srgbClr val="434343"/>
                </a:solidFill>
              </a:rPr>
              <a:t>Week 7</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WEBD 152 - Web Programming 2</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434343"/>
                </a:solidFill>
              </a:rPr>
              <a:t>Link to slides: http://bit.ly/humber-web-2-7</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Module Cont.</a:t>
            </a:r>
          </a:p>
        </p:txBody>
      </p:sp>
      <p:sp>
        <p:nvSpPr>
          <p:cNvPr id="80" name="Shape 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Our CSS for this might look like this. </a:t>
            </a:r>
          </a:p>
          <a:p>
            <a:pPr rtl="0">
              <a:spcBef>
                <a:spcPts val="0"/>
              </a:spcBef>
              <a:buNone/>
            </a:pPr>
            <a:r>
              <a:t/>
            </a:r>
            <a:endParaRPr/>
          </a:p>
          <a:p>
            <a:pPr rtl="0">
              <a:spcBef>
                <a:spcPts val="0"/>
              </a:spcBef>
              <a:buNone/>
            </a:pPr>
            <a:r>
              <a:rPr lang="en"/>
              <a:t>.side-bar-widget {</a:t>
            </a:r>
          </a:p>
          <a:p>
            <a:pPr rtl="0">
              <a:spcBef>
                <a:spcPts val="0"/>
              </a:spcBef>
              <a:buNone/>
            </a:pPr>
            <a:r>
              <a:rPr lang="en"/>
              <a:t>	width: 80%;</a:t>
            </a:r>
          </a:p>
          <a:p>
            <a:pPr rtl="0">
              <a:spcBef>
                <a:spcPts val="0"/>
              </a:spcBef>
              <a:buNone/>
            </a:pPr>
            <a:r>
              <a:rPr lang="en"/>
              <a:t>}</a:t>
            </a:r>
          </a:p>
          <a:p>
            <a:pPr rtl="0">
              <a:spcBef>
                <a:spcPts val="0"/>
              </a:spcBef>
              <a:buNone/>
            </a:pPr>
            <a:r>
              <a:t/>
            </a:r>
            <a:endParaRPr/>
          </a:p>
          <a:p>
            <a:pPr rtl="0">
              <a:spcBef>
                <a:spcPts val="0"/>
              </a:spcBef>
              <a:buNone/>
            </a:pPr>
            <a:r>
              <a:rPr lang="en"/>
              <a:t>.side-bar-widget .widget-items {</a:t>
            </a:r>
          </a:p>
          <a:p>
            <a:pPr rtl="0">
              <a:spcBef>
                <a:spcPts val="0"/>
              </a:spcBef>
              <a:buNone/>
            </a:pPr>
            <a:r>
              <a:rPr lang="en"/>
              <a:t>	width: 100%;</a:t>
            </a:r>
          </a:p>
          <a:p>
            <a:pPr rtl="0" indent="457200">
              <a:spcBef>
                <a:spcPts val="0"/>
              </a:spcBef>
              <a:buNone/>
            </a:pPr>
            <a:r>
              <a:rPr lang="en"/>
              <a:t>list-style-type: none;</a:t>
            </a:r>
          </a:p>
          <a:p>
            <a:pPr rtl="0">
              <a:spcBef>
                <a:spcPts val="0"/>
              </a:spcBef>
              <a:buNone/>
            </a:pPr>
            <a:r>
              <a:rPr lang="en"/>
              <a:t>}</a:t>
            </a:r>
          </a:p>
          <a:p>
            <a:pPr rtl="0">
              <a:spcBef>
                <a:spcPts val="0"/>
              </a:spcBef>
              <a:buNone/>
            </a:pPr>
            <a:r>
              <a:t/>
            </a:r>
            <a:endParaRPr/>
          </a:p>
          <a:p>
            <a:pPr>
              <a:spcBef>
                <a:spcPts val="0"/>
              </a:spcBef>
              <a:buNone/>
            </a:pPr>
            <a:r>
              <a:rPr lang="en"/>
              <a:t>The key here is that we are not over qualifying the module with the parent element. We keep it namespaced specifically to what module we are on.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State Rules</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State rules are what they sounds like. They are used to represent the state of an element. Example taken from Smacss site:</a:t>
            </a:r>
          </a:p>
          <a:p>
            <a:pPr rtl="0">
              <a:spcBef>
                <a:spcPts val="0"/>
              </a:spcBef>
              <a:buNone/>
            </a:pPr>
            <a:r>
              <a:t/>
            </a:r>
            <a:endParaRPr>
              <a:latin typeface="PT Mono"/>
              <a:ea typeface="PT Mono"/>
              <a:cs typeface="PT Mono"/>
              <a:sym typeface="PT Mono"/>
            </a:endParaRPr>
          </a:p>
          <a:p>
            <a:pPr rtl="0">
              <a:spcBef>
                <a:spcPts val="0"/>
              </a:spcBef>
              <a:buNone/>
            </a:pPr>
            <a:r>
              <a:t/>
            </a:r>
            <a:endParaRPr>
              <a:latin typeface="PT Mono"/>
              <a:ea typeface="PT Mono"/>
              <a:cs typeface="PT Mono"/>
              <a:sym typeface="PT Mono"/>
            </a:endParaRPr>
          </a:p>
          <a:p>
            <a:pPr rtl="0">
              <a:spcBef>
                <a:spcPts val="0"/>
              </a:spcBef>
              <a:buNone/>
            </a:pPr>
            <a:r>
              <a:rPr sz="1400" lang="en">
                <a:latin typeface="PT Mono"/>
                <a:ea typeface="PT Mono"/>
                <a:cs typeface="PT Mono"/>
                <a:sym typeface="PT Mono"/>
              </a:rPr>
              <a:t>&lt;div id="header" class="is-collapsed"&gt;</a:t>
            </a:r>
            <a:br>
              <a:rPr sz="1400" lang="en">
                <a:latin typeface="PT Mono"/>
                <a:ea typeface="PT Mono"/>
                <a:cs typeface="PT Mono"/>
                <a:sym typeface="PT Mono"/>
              </a:rPr>
            </a:br>
            <a:r>
              <a:rPr sz="1400" lang="en">
                <a:latin typeface="PT Mono"/>
                <a:ea typeface="PT Mono"/>
                <a:cs typeface="PT Mono"/>
                <a:sym typeface="PT Mono"/>
              </a:rPr>
              <a:t>    &lt;form&gt;</a:t>
            </a:r>
            <a:br>
              <a:rPr sz="1400" lang="en">
                <a:latin typeface="PT Mono"/>
                <a:ea typeface="PT Mono"/>
                <a:cs typeface="PT Mono"/>
                <a:sym typeface="PT Mono"/>
              </a:rPr>
            </a:br>
            <a:r>
              <a:rPr sz="1400" lang="en">
                <a:latin typeface="PT Mono"/>
                <a:ea typeface="PT Mono"/>
                <a:cs typeface="PT Mono"/>
                <a:sym typeface="PT Mono"/>
              </a:rPr>
              <a:t>        &lt;div class="msg is-error"&gt;</a:t>
            </a:r>
            <a:br>
              <a:rPr sz="1400" lang="en">
                <a:latin typeface="PT Mono"/>
                <a:ea typeface="PT Mono"/>
                <a:cs typeface="PT Mono"/>
                <a:sym typeface="PT Mono"/>
              </a:rPr>
            </a:br>
            <a:r>
              <a:rPr sz="1400" lang="en">
                <a:latin typeface="PT Mono"/>
                <a:ea typeface="PT Mono"/>
                <a:cs typeface="PT Mono"/>
                <a:sym typeface="PT Mono"/>
              </a:rPr>
              <a:t>            There is an error!</a:t>
            </a:r>
            <a:br>
              <a:rPr sz="1400" lang="en">
                <a:latin typeface="PT Mono"/>
                <a:ea typeface="PT Mono"/>
                <a:cs typeface="PT Mono"/>
                <a:sym typeface="PT Mono"/>
              </a:rPr>
            </a:br>
            <a:r>
              <a:rPr sz="1400" lang="en">
                <a:latin typeface="PT Mono"/>
                <a:ea typeface="PT Mono"/>
                <a:cs typeface="PT Mono"/>
                <a:sym typeface="PT Mono"/>
              </a:rPr>
              <a:t>        &lt;/div&gt;</a:t>
            </a:r>
            <a:br>
              <a:rPr sz="1400" lang="en">
                <a:latin typeface="PT Mono"/>
                <a:ea typeface="PT Mono"/>
                <a:cs typeface="PT Mono"/>
                <a:sym typeface="PT Mono"/>
              </a:rPr>
            </a:br>
            <a:r>
              <a:rPr sz="1400" lang="en">
                <a:latin typeface="PT Mono"/>
                <a:ea typeface="PT Mono"/>
                <a:cs typeface="PT Mono"/>
                <a:sym typeface="PT Mono"/>
              </a:rPr>
              <a:t>        &lt;label for="searchbox" class="is-hidden"&gt;Search&lt;/label&gt;</a:t>
            </a:r>
            <a:br>
              <a:rPr sz="1400" lang="en">
                <a:latin typeface="PT Mono"/>
                <a:ea typeface="PT Mono"/>
                <a:cs typeface="PT Mono"/>
                <a:sym typeface="PT Mono"/>
              </a:rPr>
            </a:br>
            <a:r>
              <a:rPr sz="1400" lang="en">
                <a:latin typeface="PT Mono"/>
                <a:ea typeface="PT Mono"/>
                <a:cs typeface="PT Mono"/>
                <a:sym typeface="PT Mono"/>
              </a:rPr>
              <a:t>        &lt;input type="search" id="searchbox"&gt;</a:t>
            </a:r>
            <a:br>
              <a:rPr sz="1400" lang="en">
                <a:latin typeface="PT Mono"/>
                <a:ea typeface="PT Mono"/>
                <a:cs typeface="PT Mono"/>
                <a:sym typeface="PT Mono"/>
              </a:rPr>
            </a:br>
            <a:r>
              <a:rPr sz="1400" lang="en">
                <a:latin typeface="PT Mono"/>
                <a:ea typeface="PT Mono"/>
                <a:cs typeface="PT Mono"/>
                <a:sym typeface="PT Mono"/>
              </a:rPr>
              <a:t>    &lt;/form&gt;</a:t>
            </a:r>
            <a:br>
              <a:rPr sz="1400" lang="en">
                <a:latin typeface="PT Mono"/>
                <a:ea typeface="PT Mono"/>
                <a:cs typeface="PT Mono"/>
                <a:sym typeface="PT Mono"/>
              </a:rPr>
            </a:br>
            <a:r>
              <a:rPr sz="1400" lang="en">
                <a:latin typeface="PT Mono"/>
                <a:ea typeface="PT Mono"/>
                <a:cs typeface="PT Mono"/>
                <a:sym typeface="PT Mono"/>
              </a:rPr>
              <a:t>&lt;/div&gt;</a:t>
            </a:r>
          </a:p>
          <a:p>
            <a:pPr>
              <a:spcBef>
                <a:spcPts val="0"/>
              </a:spcBef>
              <a:buNone/>
            </a:pPr>
            <a:r>
              <a:t/>
            </a:r>
            <a:endParaRPr sz="1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State Rules</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We can make a few assumptions about the </a:t>
            </a:r>
            <a:r>
              <a:rPr lang="en">
                <a:latin typeface="PT Mono"/>
                <a:ea typeface="PT Mono"/>
                <a:cs typeface="PT Mono"/>
                <a:sym typeface="PT Mono"/>
              </a:rPr>
              <a:t>#header</a:t>
            </a:r>
            <a:r>
              <a:rPr lang="en"/>
              <a:t> here. We can assume that the since it has a class of </a:t>
            </a:r>
            <a:r>
              <a:rPr lang="en">
                <a:latin typeface="PT Mono"/>
                <a:ea typeface="PT Mono"/>
                <a:cs typeface="PT Mono"/>
                <a:sym typeface="PT Mono"/>
              </a:rPr>
              <a:t>.is-collapsed</a:t>
            </a:r>
            <a:r>
              <a:rPr lang="en"/>
              <a:t>, it’s initial state is collapsed. </a:t>
            </a:r>
          </a:p>
          <a:p>
            <a:pPr rtl="0">
              <a:spcBef>
                <a:spcPts val="0"/>
              </a:spcBef>
              <a:buNone/>
            </a:pPr>
            <a:r>
              <a:t/>
            </a:r>
            <a:endParaRPr/>
          </a:p>
          <a:p>
            <a:pPr rtl="0">
              <a:spcBef>
                <a:spcPts val="0"/>
              </a:spcBef>
              <a:buNone/>
            </a:pPr>
            <a:r>
              <a:rPr lang="en"/>
              <a:t>Some of the State Rules used here are </a:t>
            </a:r>
            <a:r>
              <a:rPr lang="en">
                <a:latin typeface="PT Mono"/>
                <a:ea typeface="PT Mono"/>
                <a:cs typeface="PT Mono"/>
                <a:sym typeface="PT Mono"/>
              </a:rPr>
              <a:t>.is-error</a:t>
            </a:r>
            <a:r>
              <a:rPr lang="en"/>
              <a:t> and </a:t>
            </a:r>
            <a:r>
              <a:rPr lang="en">
                <a:latin typeface="PT Mono"/>
                <a:ea typeface="PT Mono"/>
                <a:cs typeface="PT Mono"/>
                <a:sym typeface="PT Mono"/>
              </a:rPr>
              <a:t>.is-hidden</a:t>
            </a:r>
          </a:p>
          <a:p>
            <a:pPr rtl="0">
              <a:spcBef>
                <a:spcPts val="0"/>
              </a:spcBef>
              <a:buNone/>
            </a:pPr>
            <a:r>
              <a:t/>
            </a:r>
            <a:endParaRPr>
              <a:latin typeface="PT Mono"/>
              <a:ea typeface="PT Mono"/>
              <a:cs typeface="PT Mono"/>
              <a:sym typeface="PT Mono"/>
            </a:endParaRPr>
          </a:p>
          <a:p>
            <a:pPr rtl="0">
              <a:spcBef>
                <a:spcPts val="0"/>
              </a:spcBef>
              <a:buNone/>
            </a:pPr>
            <a:r>
              <a:rPr lang="en" i="1"/>
              <a:t>A state is something that augments and overrides all other styles. For example, an accordion section may be in a collapsed or expanded state. A message may be in a success or error state.</a:t>
            </a:r>
          </a:p>
          <a:p>
            <a:pPr>
              <a:spcBef>
                <a:spcPts val="0"/>
              </a:spcBef>
              <a:buNone/>
            </a:pPr>
            <a:r>
              <a:rPr lang="en" i="1"/>
              <a:t>-From the site.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Theme Rules	</a:t>
            </a:r>
          </a:p>
        </p:txBody>
      </p:sp>
      <p:sp>
        <p:nvSpPr>
          <p:cNvPr id="98" name="Shape 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Theme Rules are used to define theme specific colours and icons, etc.</a:t>
            </a:r>
          </a:p>
          <a:p>
            <a:pPr rtl="0">
              <a:spcBef>
                <a:spcPts val="0"/>
              </a:spcBef>
              <a:buNone/>
            </a:pPr>
            <a:r>
              <a:t/>
            </a:r>
            <a:endParaRPr i="1"/>
          </a:p>
          <a:p>
            <a:pPr rtl="0">
              <a:spcBef>
                <a:spcPts val="0"/>
              </a:spcBef>
              <a:buNone/>
            </a:pPr>
            <a:r>
              <a:rPr lang="en" i="1"/>
              <a:t>Themes can affect any of the primary types. It could override base styles like default link colours. It could change module elements such as chrome colours and borders. It could affect layout with different arrangements. It could also alter how states look.</a:t>
            </a:r>
          </a:p>
          <a:p>
            <a:pPr>
              <a:spcBef>
                <a:spcPts val="0"/>
              </a:spcBef>
              <a:buNone/>
            </a:pPr>
            <a:r>
              <a:rPr lang="en" i="1"/>
              <a:t>-From the site.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Website: </a:t>
            </a:r>
            <a:r>
              <a:rPr u="sng" lang="en">
                <a:solidFill>
                  <a:schemeClr val="hlink"/>
                </a:solidFill>
                <a:hlinkClick r:id="rId3"/>
              </a:rPr>
              <a:t>https://smacss.com/</a:t>
            </a:r>
          </a:p>
          <a:p>
            <a:pPr rtl="0">
              <a:spcBef>
                <a:spcPts val="0"/>
              </a:spcBef>
              <a:buNone/>
            </a:pPr>
            <a:r>
              <a:rPr lang="en"/>
              <a:t>The Book: </a:t>
            </a:r>
            <a:r>
              <a:rPr u="sng" lang="en">
                <a:solidFill>
                  <a:schemeClr val="hlink"/>
                </a:solidFill>
                <a:hlinkClick r:id="rId4"/>
              </a:rPr>
              <a:t>http://shop.smacss.com/</a:t>
            </a:r>
            <a:r>
              <a:rPr lang="en"/>
              <a:t> </a:t>
            </a:r>
          </a:p>
          <a:p>
            <a:pPr rtl="0">
              <a:spcBef>
                <a:spcPts val="0"/>
              </a:spcBef>
              <a:buNone/>
            </a:pPr>
            <a:r>
              <a:rPr lang="en"/>
              <a:t>Video Series: </a:t>
            </a:r>
            <a:r>
              <a:rPr u="sng" lang="en">
                <a:solidFill>
                  <a:schemeClr val="hlink"/>
                </a:solidFill>
                <a:hlinkClick r:id="rId5"/>
              </a:rPr>
              <a:t>https://frontendmasters.com/courses/smacss/</a:t>
            </a:r>
            <a:r>
              <a:rPr lang="en"/>
              <a:t> </a:t>
            </a:r>
          </a:p>
          <a:p>
            <a:pPr rtl="0">
              <a:spcBef>
                <a:spcPts val="0"/>
              </a:spcBef>
              <a:buNone/>
            </a:pPr>
            <a:r>
              <a:t/>
            </a:r>
            <a:endParaRPr/>
          </a:p>
          <a:p>
            <a:pPr>
              <a:spcBef>
                <a:spcPts val="0"/>
              </a:spcBef>
              <a:buNone/>
            </a:pPr>
            <a:r>
              <a:rPr lang="en"/>
              <a:t>This video Series was just release.</a:t>
            </a:r>
          </a:p>
        </p:txBody>
      </p:sp>
      <p:sp>
        <p:nvSpPr>
          <p:cNvPr id="104" name="Shape 1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Smacss Resources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a:t>
            </a:r>
          </a:p>
        </p:txBody>
      </p:sp>
      <p:sp>
        <p:nvSpPr>
          <p:cNvPr id="110" name="Shape 1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BEM stands for Block Element Modifier. This is both a methodology as well as a downloadable resource. </a:t>
            </a:r>
          </a:p>
          <a:p>
            <a:pPr rtl="0">
              <a:spcBef>
                <a:spcPts val="0"/>
              </a:spcBef>
              <a:buNone/>
            </a:pPr>
            <a:r>
              <a:t/>
            </a:r>
            <a:endParaRPr/>
          </a:p>
          <a:p>
            <a:pPr rtl="0">
              <a:spcBef>
                <a:spcPts val="0"/>
              </a:spcBef>
              <a:buNone/>
            </a:pPr>
            <a:r>
              <a:rPr lang="en"/>
              <a:t>There are JS libraries you can install with NPM. But lets just touch on the methodology of it.</a:t>
            </a:r>
          </a:p>
          <a:p>
            <a:pPr rtl="0">
              <a:spcBef>
                <a:spcPts val="0"/>
              </a:spcBef>
              <a:buNone/>
            </a:pPr>
            <a:r>
              <a:t/>
            </a:r>
            <a:endParaRPr/>
          </a:p>
          <a:p>
            <a:pPr rtl="0" lvl="0">
              <a:spcBef>
                <a:spcPts val="0"/>
              </a:spcBef>
              <a:buNone/>
            </a:pPr>
            <a:r>
              <a:rPr lang="en"/>
              <a:t>BLOCKS: A block is an independent entity with its own meaning that represents a piece of interface on a page.</a:t>
            </a:r>
          </a:p>
          <a:p>
            <a:pPr rtl="0" lvl="0">
              <a:spcBef>
                <a:spcPts val="0"/>
              </a:spcBef>
              <a:buNone/>
            </a:pPr>
            <a:r>
              <a:t/>
            </a:r>
            <a:endParaRPr/>
          </a:p>
          <a:p>
            <a:pPr rtl="0" lvl="0">
              <a:spcBef>
                <a:spcPts val="0"/>
              </a:spcBef>
              <a:buClr>
                <a:schemeClr val="dk1"/>
              </a:buClr>
              <a:buSzPct val="61111"/>
              <a:buFont typeface="Arial"/>
              <a:buNone/>
            </a:pPr>
            <a:r>
              <a:rPr lang="en"/>
              <a:t>Stuff like a button, a navigation, or a header would be considered a block.</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 cont.	</a:t>
            </a:r>
          </a:p>
        </p:txBody>
      </p:sp>
      <p:sp>
        <p:nvSpPr>
          <p:cNvPr id="116" name="Shape 1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Elements: An element is a part of a block, tied to it semantically and functionally. It has no meaning outside of the block it belongs to. Not all blocks have elements.</a:t>
            </a:r>
          </a:p>
          <a:p>
            <a:pPr rtl="0">
              <a:spcBef>
                <a:spcPts val="0"/>
              </a:spcBef>
              <a:buNone/>
            </a:pPr>
            <a:r>
              <a:t/>
            </a:r>
            <a:endParaRPr/>
          </a:p>
          <a:p>
            <a:pPr rtl="0">
              <a:spcBef>
                <a:spcPts val="0"/>
              </a:spcBef>
              <a:buNone/>
            </a:pPr>
            <a:r>
              <a:rPr lang="en"/>
              <a:t>Elements would be the items inside our Blocks. So if we had menu items inside our navigation(block) these would be elements.</a:t>
            </a:r>
          </a:p>
          <a:p>
            <a:pPr>
              <a:spcBef>
                <a:spcPts val="0"/>
              </a:spcBef>
              <a:buNone/>
            </a:pPr>
            <a:r>
              <a:rPr lang="en"/>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 cont.</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Modifiers: Modifiers are flags set on blocks or elements; they define properties or states. Think our State Rules from Smacss.</a:t>
            </a:r>
          </a:p>
          <a:p>
            <a:pPr rtl="0">
              <a:spcBef>
                <a:spcPts val="0"/>
              </a:spcBef>
              <a:buNone/>
            </a:pPr>
            <a:r>
              <a:t/>
            </a:r>
            <a:endParaRPr/>
          </a:p>
          <a:p>
            <a:pPr rtl="0">
              <a:spcBef>
                <a:spcPts val="0"/>
              </a:spcBef>
              <a:buNone/>
            </a:pPr>
            <a:r>
              <a:rPr lang="en"/>
              <a:t>Is a menu item visible, is there an error, etc.</a:t>
            </a:r>
          </a:p>
          <a:p>
            <a:pPr rtl="0">
              <a:spcBef>
                <a:spcPts val="0"/>
              </a:spcBef>
              <a:buNone/>
            </a:pPr>
            <a:r>
              <a:t/>
            </a:r>
            <a:endParaRPr/>
          </a:p>
          <a:p>
            <a:pPr>
              <a:spcBef>
                <a:spcPts val="0"/>
              </a:spcBef>
              <a:buNone/>
            </a:pPr>
            <a:r>
              <a:rPr lang="en"/>
              <a:t>How do we represent these in our CSS though? BEM has a set way to show these Blocks, Elements and Modifiers.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 CSS</a:t>
            </a: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When using CSS we represent our BEM styles using a special format.</a:t>
            </a:r>
          </a:p>
          <a:p>
            <a:pPr rtl="0">
              <a:spcBef>
                <a:spcPts val="0"/>
              </a:spcBef>
              <a:buNone/>
            </a:pPr>
            <a:r>
              <a:t/>
            </a:r>
            <a:endParaRPr/>
          </a:p>
          <a:p>
            <a:pPr rtl="0" lvl="0">
              <a:spcBef>
                <a:spcPts val="0"/>
              </a:spcBef>
              <a:buNone/>
            </a:pPr>
            <a:r>
              <a:rPr lang="en"/>
              <a:t>We start with our Blocks as a class or ID on an element</a:t>
            </a:r>
          </a:p>
          <a:p>
            <a:pPr rtl="0" lvl="0">
              <a:spcBef>
                <a:spcPts val="0"/>
              </a:spcBef>
              <a:buNone/>
            </a:pPr>
            <a:r>
              <a:rPr lang="en">
                <a:latin typeface="PT Mono"/>
                <a:ea typeface="PT Mono"/>
                <a:cs typeface="PT Mono"/>
                <a:sym typeface="PT Mono"/>
              </a:rPr>
              <a:t>.block {}</a:t>
            </a:r>
          </a:p>
          <a:p>
            <a:pPr rtl="0" lvl="0">
              <a:spcBef>
                <a:spcPts val="0"/>
              </a:spcBef>
              <a:buNone/>
            </a:pPr>
            <a:r>
              <a:t/>
            </a:r>
            <a:endParaRPr>
              <a:latin typeface="PT Mono"/>
              <a:ea typeface="PT Mono"/>
              <a:cs typeface="PT Mono"/>
              <a:sym typeface="PT Mono"/>
            </a:endParaRPr>
          </a:p>
          <a:p>
            <a:pPr rtl="0" lvl="0">
              <a:spcBef>
                <a:spcPts val="0"/>
              </a:spcBef>
              <a:buNone/>
            </a:pPr>
            <a:r>
              <a:rPr lang="en"/>
              <a:t>We use the </a:t>
            </a:r>
            <a:r>
              <a:rPr lang="en">
                <a:latin typeface="PT Mono"/>
                <a:ea typeface="PT Mono"/>
                <a:cs typeface="PT Mono"/>
                <a:sym typeface="PT Mono"/>
              </a:rPr>
              <a:t>__</a:t>
            </a:r>
            <a:r>
              <a:rPr lang="en"/>
              <a:t> to represent the element we are going to use.</a:t>
            </a:r>
            <a:br>
              <a:rPr lang="en">
                <a:latin typeface="PT Mono"/>
                <a:ea typeface="PT Mono"/>
                <a:cs typeface="PT Mono"/>
                <a:sym typeface="PT Mono"/>
              </a:rPr>
            </a:br>
            <a:r>
              <a:rPr lang="en">
                <a:latin typeface="PT Mono"/>
                <a:ea typeface="PT Mono"/>
                <a:cs typeface="PT Mono"/>
                <a:sym typeface="PT Mono"/>
              </a:rPr>
              <a:t>.block__element {}</a:t>
            </a:r>
            <a:br>
              <a:rPr lang="en">
                <a:latin typeface="PT Mono"/>
                <a:ea typeface="PT Mono"/>
                <a:cs typeface="PT Mono"/>
                <a:sym typeface="PT Mono"/>
              </a:rPr>
            </a:br>
          </a:p>
          <a:p>
            <a:pPr rtl="0" lvl="0">
              <a:spcBef>
                <a:spcPts val="0"/>
              </a:spcBef>
              <a:buNone/>
            </a:pPr>
            <a:r>
              <a:rPr lang="en"/>
              <a:t>And we use -- to show our modifier.</a:t>
            </a:r>
          </a:p>
          <a:p>
            <a:pPr rtl="0" lvl="0">
              <a:spcBef>
                <a:spcPts val="0"/>
              </a:spcBef>
              <a:buClr>
                <a:schemeClr val="dk1"/>
              </a:buClr>
              <a:buSzPct val="61111"/>
              <a:buFont typeface="Arial"/>
              <a:buNone/>
            </a:pPr>
            <a:r>
              <a:rPr lang="en">
                <a:latin typeface="PT Mono"/>
                <a:ea typeface="PT Mono"/>
                <a:cs typeface="PT Mono"/>
                <a:sym typeface="PT Mono"/>
              </a:rPr>
              <a:t>.block--modifier {}</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 CSS Cont.</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Some people complain that this is an ugly syntax to work with and they shy away from it. But take a good hard look. </a:t>
            </a:r>
          </a:p>
          <a:p>
            <a:pPr rtl="0">
              <a:spcBef>
                <a:spcPts val="0"/>
              </a:spcBef>
              <a:buNone/>
            </a:pPr>
            <a:r>
              <a:t/>
            </a:r>
            <a:endParaRPr/>
          </a:p>
          <a:p>
            <a:pPr>
              <a:spcBef>
                <a:spcPts val="0"/>
              </a:spcBef>
              <a:buNone/>
            </a:pPr>
            <a:r>
              <a:rPr lang="en"/>
              <a:t>It might look ugly, but this might be something that works well for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Organizing your CSS</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Last semester we talked about a few easy ways to get started organizing your CSS. We talked about:</a:t>
            </a:r>
          </a:p>
          <a:p>
            <a:pPr rtl="0">
              <a:spcBef>
                <a:spcPts val="0"/>
              </a:spcBef>
              <a:buNone/>
            </a:pPr>
            <a:r>
              <a:t/>
            </a:r>
            <a:endParaRPr/>
          </a:p>
          <a:p>
            <a:pPr rtl="0">
              <a:spcBef>
                <a:spcPts val="0"/>
              </a:spcBef>
              <a:buNone/>
            </a:pPr>
            <a:r>
              <a:rPr lang="en"/>
              <a:t>-Namespacing </a:t>
            </a:r>
          </a:p>
          <a:p>
            <a:pPr rtl="0">
              <a:spcBef>
                <a:spcPts val="0"/>
              </a:spcBef>
              <a:buNone/>
            </a:pPr>
            <a:r>
              <a:rPr lang="en"/>
              <a:t>- Keeping things consistent</a:t>
            </a:r>
          </a:p>
          <a:p>
            <a:pPr rtl="0">
              <a:spcBef>
                <a:spcPts val="0"/>
              </a:spcBef>
              <a:buNone/>
            </a:pPr>
            <a:r>
              <a:rPr lang="en"/>
              <a:t>- Using comments to keep things organized</a:t>
            </a:r>
          </a:p>
          <a:p>
            <a:pPr>
              <a:spcBef>
                <a:spcPts val="0"/>
              </a:spcBef>
              <a:buNone/>
            </a:pPr>
            <a:r>
              <a:rPr lang="en"/>
              <a:t>- And keeping it DRY</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BEM Resources</a:t>
            </a:r>
          </a:p>
        </p:txBody>
      </p:sp>
      <p:sp>
        <p:nvSpPr>
          <p:cNvPr id="140" name="Shape 1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BEM Site: </a:t>
            </a:r>
            <a:r>
              <a:rPr u="sng" lang="en">
                <a:solidFill>
                  <a:schemeClr val="hlink"/>
                </a:solidFill>
                <a:hlinkClick r:id="rId3"/>
              </a:rPr>
              <a:t>https://en.bem.info/</a:t>
            </a:r>
            <a:r>
              <a:rPr lang="en"/>
              <a:t> </a:t>
            </a:r>
          </a:p>
          <a:p>
            <a:pPr rtl="0">
              <a:spcBef>
                <a:spcPts val="0"/>
              </a:spcBef>
              <a:buNone/>
            </a:pPr>
            <a:r>
              <a:t/>
            </a:r>
            <a:endParaRPr/>
          </a:p>
          <a:p>
            <a:pPr rtl="0">
              <a:spcBef>
                <a:spcPts val="0"/>
              </a:spcBef>
              <a:buNone/>
            </a:pPr>
            <a:r>
              <a:rPr lang="en"/>
              <a:t>CSS Wizardry Post: </a:t>
            </a:r>
            <a:r>
              <a:rPr u="sng" lang="en">
                <a:solidFill>
                  <a:schemeClr val="hlink"/>
                </a:solidFill>
                <a:hlinkClick r:id="rId4"/>
              </a:rPr>
              <a:t>http://csswizardry.com/2013/01/mindbemding-getting-your-head-round-bem-syntax/</a:t>
            </a:r>
            <a:r>
              <a:rPr lang="en"/>
              <a:t> </a:t>
            </a:r>
          </a:p>
          <a:p>
            <a:pPr rtl="0">
              <a:spcBef>
                <a:spcPts val="0"/>
              </a:spcBef>
              <a:buNone/>
            </a:pPr>
            <a:r>
              <a:t/>
            </a:r>
            <a:endParaRPr/>
          </a:p>
          <a:p>
            <a:pPr>
              <a:spcBef>
                <a:spcPts val="0"/>
              </a:spcBef>
              <a:buNone/>
            </a:pPr>
            <a:r>
              <a:rPr lang="en"/>
              <a:t>ALSO OOCSS: </a:t>
            </a:r>
            <a:r>
              <a:rPr u="sng" lang="en">
                <a:solidFill>
                  <a:schemeClr val="hlink"/>
                </a:solidFill>
                <a:hlinkClick r:id="rId5"/>
              </a:rPr>
              <a:t>http://oocss.org/</a:t>
            </a:r>
            <a:r>
              <a:rPr lang="en"/>
              <a: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Do what works for you.</a:t>
            </a:r>
          </a:p>
        </p:txBody>
      </p:sp>
      <p:sp>
        <p:nvSpPr>
          <p:cNvPr id="146" name="Shape 1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In the end these are just concepts and ideas put out there for help you write better more structured CSS.</a:t>
            </a:r>
          </a:p>
          <a:p>
            <a:pPr rtl="0">
              <a:spcBef>
                <a:spcPts val="0"/>
              </a:spcBef>
              <a:buNone/>
            </a:pPr>
            <a:r>
              <a:t/>
            </a:r>
            <a:endParaRPr/>
          </a:p>
          <a:p>
            <a:pPr>
              <a:spcBef>
                <a:spcPts val="0"/>
              </a:spcBef>
              <a:buNone/>
            </a:pPr>
            <a:r>
              <a:rPr lang="en"/>
              <a:t>If you don’t like any of them, create a pattern that works for you. It might involve a few concepts from both. I might be your own concepts.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Project 3</a:t>
            </a:r>
          </a:p>
        </p:txBody>
      </p:sp>
      <p:sp>
        <p:nvSpPr>
          <p:cNvPr id="152" name="Shape 1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Build your own responsive portfolio site. </a:t>
            </a:r>
          </a:p>
          <a:p>
            <a:pPr rtl="0">
              <a:spcBef>
                <a:spcPts val="0"/>
              </a:spcBef>
              <a:buNone/>
            </a:pPr>
            <a:r>
              <a:t/>
            </a:r>
            <a:endParaRPr/>
          </a:p>
          <a:p>
            <a:pPr rtl="0">
              <a:spcBef>
                <a:spcPts val="0"/>
              </a:spcBef>
              <a:buNone/>
            </a:pPr>
            <a:r>
              <a:rPr lang="en"/>
              <a:t>Breakdown: </a:t>
            </a:r>
            <a:r>
              <a:rPr u="sng" lang="en">
                <a:solidFill>
                  <a:schemeClr val="hlink"/>
                </a:solidFill>
                <a:hlinkClick r:id="rId3"/>
              </a:rPr>
              <a:t>Here</a:t>
            </a:r>
          </a:p>
          <a:p>
            <a:pPr rtl="0">
              <a:spcBef>
                <a:spcPts val="0"/>
              </a:spcBef>
              <a:buNone/>
            </a:pPr>
            <a:r>
              <a:t/>
            </a:r>
            <a:endParaRPr/>
          </a:p>
          <a:p>
            <a:pPr>
              <a:spcBef>
                <a:spcPts val="0"/>
              </a:spcBef>
              <a:buNone/>
            </a:pPr>
            <a:r>
              <a:rPr lang="en"/>
              <a:t>Due March 9th</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Methodology</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We will look at a few different methodologies to organize and structure our CSS.</a:t>
            </a:r>
          </a:p>
          <a:p>
            <a:pPr rtl="0">
              <a:spcBef>
                <a:spcPts val="0"/>
              </a:spcBef>
              <a:buNone/>
            </a:pPr>
            <a:r>
              <a:t/>
            </a:r>
            <a:endParaRPr/>
          </a:p>
          <a:p>
            <a:pPr rtl="0">
              <a:spcBef>
                <a:spcPts val="0"/>
              </a:spcBef>
              <a:buNone/>
            </a:pPr>
            <a:r>
              <a:rPr lang="en"/>
              <a:t>First will be Smacss, developed by Jonathan Snook, who currently works at shopify. </a:t>
            </a:r>
          </a:p>
          <a:p>
            <a:pPr rtl="0">
              <a:spcBef>
                <a:spcPts val="0"/>
              </a:spcBef>
              <a:buNone/>
            </a:pPr>
            <a:r>
              <a:t/>
            </a:r>
            <a:endParaRPr/>
          </a:p>
          <a:p>
            <a:pPr>
              <a:spcBef>
                <a:spcPts val="0"/>
              </a:spcBef>
              <a:buNone/>
            </a:pPr>
            <a:r>
              <a:rPr lang="en"/>
              <a:t>Then we will look at BEM, this was developed at Yandex, Russia’s search engine of choice.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Smacss</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Smacss is more of a style guide rather than a framework. There is nothing to download or install. It is just a methodology for writing better well structured code. </a:t>
            </a:r>
          </a:p>
          <a:p>
            <a:pPr rtl="0">
              <a:spcBef>
                <a:spcPts val="0"/>
              </a:spcBef>
              <a:buNone/>
            </a:pPr>
            <a:r>
              <a:t/>
            </a:r>
            <a:endParaRPr/>
          </a:p>
          <a:p>
            <a:pPr rtl="0">
              <a:spcBef>
                <a:spcPts val="0"/>
              </a:spcBef>
              <a:buNone/>
            </a:pPr>
            <a:r>
              <a:rPr lang="en"/>
              <a:t>The basic idea is to break your project up into five categories.</a:t>
            </a:r>
          </a:p>
          <a:p>
            <a:pPr rtl="0">
              <a:spcBef>
                <a:spcPts val="0"/>
              </a:spcBef>
              <a:buNone/>
            </a:pPr>
            <a:r>
              <a:t/>
            </a:r>
            <a:endParaRPr/>
          </a:p>
          <a:p>
            <a:pPr rtl="0">
              <a:spcBef>
                <a:spcPts val="0"/>
              </a:spcBef>
              <a:buNone/>
            </a:pPr>
            <a:r>
              <a:rPr lang="en"/>
              <a:t>Base Rules</a:t>
            </a:r>
          </a:p>
          <a:p>
            <a:pPr rtl="0">
              <a:spcBef>
                <a:spcPts val="0"/>
              </a:spcBef>
              <a:buNone/>
            </a:pPr>
            <a:r>
              <a:rPr lang="en"/>
              <a:t>Layout Rules</a:t>
            </a:r>
          </a:p>
          <a:p>
            <a:pPr rtl="0">
              <a:spcBef>
                <a:spcPts val="0"/>
              </a:spcBef>
              <a:buNone/>
            </a:pPr>
            <a:r>
              <a:rPr lang="en"/>
              <a:t>Module Rules</a:t>
            </a:r>
          </a:p>
          <a:p>
            <a:pPr rtl="0">
              <a:spcBef>
                <a:spcPts val="0"/>
              </a:spcBef>
              <a:buNone/>
            </a:pPr>
            <a:r>
              <a:rPr lang="en"/>
              <a:t>State Rules</a:t>
            </a:r>
          </a:p>
          <a:p>
            <a:pPr>
              <a:spcBef>
                <a:spcPts val="0"/>
              </a:spcBef>
              <a:buNone/>
            </a:pPr>
            <a:r>
              <a:rPr lang="en"/>
              <a:t>Theme Rules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Base Rules</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Base Rules are the default rules, there should be nothing new here. We have already been doing this. If we are styling our site in general we apply those styles to our base element. Stuff like:</a:t>
            </a:r>
          </a:p>
          <a:p>
            <a:pPr rtl="0">
              <a:spcBef>
                <a:spcPts val="0"/>
              </a:spcBef>
              <a:buNone/>
            </a:pPr>
            <a:r>
              <a:t/>
            </a:r>
            <a:endParaRPr/>
          </a:p>
          <a:p>
            <a:pPr rtl="0">
              <a:spcBef>
                <a:spcPts val="0"/>
              </a:spcBef>
              <a:buNone/>
            </a:pPr>
            <a:r>
              <a:rPr lang="en">
                <a:latin typeface="PT Mono"/>
                <a:ea typeface="PT Mono"/>
                <a:cs typeface="PT Mono"/>
                <a:sym typeface="PT Mono"/>
              </a:rPr>
              <a:t>body {</a:t>
            </a:r>
          </a:p>
          <a:p>
            <a:pPr rtl="0">
              <a:spcBef>
                <a:spcPts val="0"/>
              </a:spcBef>
              <a:buNone/>
            </a:pPr>
            <a:r>
              <a:rPr lang="en">
                <a:latin typeface="PT Mono"/>
                <a:ea typeface="PT Mono"/>
                <a:cs typeface="PT Mono"/>
                <a:sym typeface="PT Mono"/>
              </a:rPr>
              <a:t>	background: #fff;</a:t>
            </a:r>
          </a:p>
          <a:p>
            <a:pPr rtl="0">
              <a:spcBef>
                <a:spcPts val="0"/>
              </a:spcBef>
              <a:buNone/>
            </a:pPr>
            <a:r>
              <a:rPr lang="en">
                <a:latin typeface="PT Mono"/>
                <a:ea typeface="PT Mono"/>
                <a:cs typeface="PT Mono"/>
                <a:sym typeface="PT Mono"/>
              </a:rPr>
              <a:t>	font-size: 18px;</a:t>
            </a:r>
          </a:p>
          <a:p>
            <a:pPr rtl="0">
              <a:spcBef>
                <a:spcPts val="0"/>
              </a:spcBef>
              <a:buNone/>
            </a:pPr>
            <a:r>
              <a:rPr lang="en">
                <a:latin typeface="PT Mono"/>
                <a:ea typeface="PT Mono"/>
                <a:cs typeface="PT Mono"/>
                <a:sym typeface="PT Mono"/>
              </a:rPr>
              <a:t>}</a:t>
            </a:r>
          </a:p>
          <a:p>
            <a:pPr rtl="0">
              <a:spcBef>
                <a:spcPts val="0"/>
              </a:spcBef>
              <a:buNone/>
            </a:pPr>
            <a:r>
              <a:rPr lang="en">
                <a:latin typeface="PT Mono"/>
                <a:ea typeface="PT Mono"/>
                <a:cs typeface="PT Mono"/>
                <a:sym typeface="PT Mono"/>
              </a:rPr>
              <a:t>h1 {</a:t>
            </a:r>
          </a:p>
          <a:p>
            <a:pPr rtl="0">
              <a:spcBef>
                <a:spcPts val="0"/>
              </a:spcBef>
              <a:buNone/>
            </a:pPr>
            <a:r>
              <a:rPr lang="en">
                <a:latin typeface="PT Mono"/>
                <a:ea typeface="PT Mono"/>
                <a:cs typeface="PT Mono"/>
                <a:sym typeface="PT Mono"/>
              </a:rPr>
              <a:t>	font-family: Lobster, serif;</a:t>
            </a:r>
          </a:p>
          <a:p>
            <a:pPr>
              <a:spcBef>
                <a:spcPts val="0"/>
              </a:spcBef>
              <a:buNone/>
            </a:pPr>
            <a:r>
              <a:rPr lang="en">
                <a:latin typeface="PT Mono"/>
                <a:ea typeface="PT Mono"/>
                <a:cs typeface="PT Mono"/>
                <a:sym typeface="PT Mono"/>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Base Rules Cont.</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might also put in your reset at the top of here. The important thing to remember here is that you are not getting too specific. </a:t>
            </a:r>
          </a:p>
          <a:p>
            <a:pPr rtl="0">
              <a:spcBef>
                <a:spcPts val="0"/>
              </a:spcBef>
              <a:buNone/>
            </a:pPr>
            <a:r>
              <a:t/>
            </a:r>
            <a:endParaRPr/>
          </a:p>
          <a:p>
            <a:pPr rtl="0">
              <a:spcBef>
                <a:spcPts val="0"/>
              </a:spcBef>
              <a:buNone/>
            </a:pPr>
            <a:r>
              <a:rPr lang="en"/>
              <a:t>If you find that you are making selectors that are utilizing class or id attributes, you are then going outside of the idea of setting Base Rules. </a:t>
            </a:r>
          </a:p>
          <a:p>
            <a:pPr rtl="0">
              <a:spcBef>
                <a:spcPts val="0"/>
              </a:spcBef>
              <a:buNone/>
            </a:pPr>
            <a:r>
              <a:t/>
            </a:r>
            <a:endParaRPr/>
          </a:p>
          <a:p>
            <a:pPr>
              <a:spcBef>
                <a:spcPts val="0"/>
              </a:spcBef>
              <a:buNone/>
            </a:pPr>
            <a:r>
              <a:rPr lang="en"/>
              <a:t>You are defining how the elements should look all the time on your page.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Layout Rules	</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title alone should give you an idea of the styles of sures you should use here. These are the rules for your page layouts, we do not worry about colours and stuff like that, we focus on the layout. Heights, widths, margin and padding. </a:t>
            </a:r>
          </a:p>
          <a:p>
            <a:pPr rtl="0">
              <a:spcBef>
                <a:spcPts val="0"/>
              </a:spcBef>
              <a:buNone/>
            </a:pPr>
            <a:r>
              <a:t/>
            </a:r>
            <a:endParaRPr/>
          </a:p>
          <a:p>
            <a:pPr rtl="0">
              <a:spcBef>
                <a:spcPts val="0"/>
              </a:spcBef>
              <a:buNone/>
            </a:pPr>
            <a:r>
              <a:rPr lang="en"/>
              <a:t>In this case you want to make sure you keep your rules to one selector. For example:</a:t>
            </a:r>
          </a:p>
          <a:p>
            <a:pPr rtl="0">
              <a:spcBef>
                <a:spcPts val="0"/>
              </a:spcBef>
              <a:buNone/>
            </a:pPr>
            <a:r>
              <a:t/>
            </a:r>
            <a:endParaRPr/>
          </a:p>
          <a:p>
            <a:pPr rtl="0">
              <a:spcBef>
                <a:spcPts val="0"/>
              </a:spcBef>
              <a:buNone/>
            </a:pPr>
            <a:r>
              <a:rPr lang="en">
                <a:latin typeface="PT Mono"/>
                <a:ea typeface="PT Mono"/>
                <a:cs typeface="PT Mono"/>
                <a:sym typeface="PT Mono"/>
              </a:rPr>
              <a:t>#wrapper {</a:t>
            </a:r>
          </a:p>
          <a:p>
            <a:pPr rtl="0">
              <a:spcBef>
                <a:spcPts val="0"/>
              </a:spcBef>
              <a:buNone/>
            </a:pPr>
            <a:r>
              <a:rPr lang="en">
                <a:latin typeface="PT Mono"/>
                <a:ea typeface="PT Mono"/>
                <a:cs typeface="PT Mono"/>
                <a:sym typeface="PT Mono"/>
              </a:rPr>
              <a:t>	width: 960px</a:t>
            </a:r>
          </a:p>
          <a:p>
            <a:pPr>
              <a:spcBef>
                <a:spcPts val="0"/>
              </a:spcBef>
              <a:buNone/>
            </a:pPr>
            <a:r>
              <a:rPr lang="en">
                <a:latin typeface="PT Mono"/>
                <a:ea typeface="PT Mono"/>
                <a:cs typeface="PT Mono"/>
                <a:sym typeface="PT Mono"/>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Layout Rules Cont.	</a:t>
            </a: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Here is where your selectors might be ID selectors. </a:t>
            </a:r>
          </a:p>
          <a:p>
            <a:pPr rtl="0">
              <a:spcBef>
                <a:spcPts val="0"/>
              </a:spcBef>
              <a:buNone/>
            </a:pPr>
            <a:r>
              <a:t/>
            </a:r>
            <a:endParaRPr/>
          </a:p>
          <a:p>
            <a:pPr rtl="0">
              <a:spcBef>
                <a:spcPts val="0"/>
              </a:spcBef>
              <a:buNone/>
            </a:pPr>
            <a:r>
              <a:rPr lang="en"/>
              <a:t>Since this is selecting very specific areas, the an ID is probably the right choice. Basically you will not have any specificity issues here.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Module Rules</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Modules should be things like your navigation bar, a sidebar widget, basically anything that would be considered a component. Something that will be reused over and over. Your markup might look like this:</a:t>
            </a:r>
          </a:p>
          <a:p>
            <a:pPr rtl="0">
              <a:spcBef>
                <a:spcPts val="0"/>
              </a:spcBef>
              <a:buNone/>
            </a:pPr>
            <a:r>
              <a:t/>
            </a:r>
            <a:endParaRPr/>
          </a:p>
          <a:p>
            <a:pPr rtl="0">
              <a:spcBef>
                <a:spcPts val="0"/>
              </a:spcBef>
              <a:buNone/>
            </a:pPr>
            <a:r>
              <a:t/>
            </a:r>
            <a:endParaRPr/>
          </a:p>
          <a:p>
            <a:pPr rtl="0">
              <a:spcBef>
                <a:spcPts val="0"/>
              </a:spcBef>
              <a:buNone/>
            </a:pPr>
            <a:r>
              <a:rPr lang="en">
                <a:latin typeface="PT Mono"/>
                <a:ea typeface="PT Mono"/>
                <a:cs typeface="PT Mono"/>
                <a:sym typeface="PT Mono"/>
              </a:rPr>
              <a:t>&lt;div class=”side-bar-widget”&gt;</a:t>
            </a:r>
          </a:p>
          <a:p>
            <a:pPr rtl="0">
              <a:spcBef>
                <a:spcPts val="0"/>
              </a:spcBef>
              <a:buNone/>
            </a:pPr>
            <a:r>
              <a:rPr lang="en">
                <a:latin typeface="PT Mono"/>
                <a:ea typeface="PT Mono"/>
                <a:cs typeface="PT Mono"/>
                <a:sym typeface="PT Mono"/>
              </a:rPr>
              <a:t>	&lt;h3 class=”widget-name”&gt;Twitter&lt;/h3&gt;</a:t>
            </a:r>
          </a:p>
          <a:p>
            <a:pPr rtl="0">
              <a:spcBef>
                <a:spcPts val="0"/>
              </a:spcBef>
              <a:buNone/>
            </a:pPr>
            <a:r>
              <a:rPr lang="en">
                <a:latin typeface="PT Mono"/>
                <a:ea typeface="PT Mono"/>
                <a:cs typeface="PT Mono"/>
                <a:sym typeface="PT Mono"/>
              </a:rPr>
              <a:t>	&lt;ul class=”widget-items”&gt;</a:t>
            </a:r>
          </a:p>
          <a:p>
            <a:pPr rtl="0">
              <a:spcBef>
                <a:spcPts val="0"/>
              </a:spcBef>
              <a:buNone/>
            </a:pPr>
            <a:r>
              <a:rPr lang="en">
                <a:latin typeface="PT Mono"/>
                <a:ea typeface="PT Mono"/>
                <a:cs typeface="PT Mono"/>
                <a:sym typeface="PT Mono"/>
              </a:rPr>
              <a:t>		&lt;li class=”widget-item”&gt;....&lt;/li&gt;</a:t>
            </a:r>
          </a:p>
          <a:p>
            <a:pPr rtl="0" indent="457200">
              <a:spcBef>
                <a:spcPts val="0"/>
              </a:spcBef>
              <a:buNone/>
            </a:pPr>
            <a:r>
              <a:rPr lang="en">
                <a:latin typeface="PT Mono"/>
                <a:ea typeface="PT Mono"/>
                <a:cs typeface="PT Mono"/>
                <a:sym typeface="PT Mono"/>
              </a:rPr>
              <a:t>&lt;/ul&gt;</a:t>
            </a:r>
          </a:p>
          <a:p>
            <a:pPr>
              <a:spcBef>
                <a:spcPts val="0"/>
              </a:spcBef>
              <a:buNone/>
            </a:pPr>
            <a:r>
              <a:rPr lang="en">
                <a:latin typeface="PT Mono"/>
                <a:ea typeface="PT Mono"/>
                <a:cs typeface="PT Mono"/>
                <a:sym typeface="PT Mono"/>
              </a:rPr>
              <a:t>&lt;/dvi&gt;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