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8.xml"/>
  <Override ContentType="application/vnd.openxmlformats-officedocument.presentationml.slide+xml" PartName="/ppt/slides/slide10.xml"/>
  <Override ContentType="application/vnd.openxmlformats-officedocument.presentationml.slide+xml" PartName="/ppt/slides/slide4.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5" Type="http://schemas.openxmlformats.org/officeDocument/2006/relationships/slide" Target="slides/slide10.xml"/><Relationship Id="rId14" Type="http://schemas.openxmlformats.org/officeDocument/2006/relationships/slide" Target="slides/slide9.xml"/><Relationship Id="rId2" Type="http://schemas.openxmlformats.org/officeDocument/2006/relationships/presProps" Target="presProps.xml"/><Relationship Id="rId12" Type="http://schemas.openxmlformats.org/officeDocument/2006/relationships/slide" Target="slides/slide7.xml"/><Relationship Id="rId13" Type="http://schemas.openxmlformats.org/officeDocument/2006/relationships/slide" Target="slides/slide8.xml"/><Relationship Id="rId1" Type="http://schemas.openxmlformats.org/officeDocument/2006/relationships/theme" Target="theme/theme1.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 name="Shape 27"/>
        <p:cNvGrpSpPr/>
        <p:nvPr/>
      </p:nvGrpSpPr>
      <p:grpSpPr>
        <a:xfrm>
          <a:off x="0" y="0"/>
          <a:ext cx="0" cy="0"/>
          <a:chOff x="0" y="0"/>
          <a:chExt cx="0" cy="0"/>
        </a:xfrm>
      </p:grpSpPr>
      <p:sp>
        <p:nvSpPr>
          <p:cNvPr id="28" name="Shape 2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9" name="Shape 2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 name="Shape 33"/>
        <p:cNvGrpSpPr/>
        <p:nvPr/>
      </p:nvGrpSpPr>
      <p:grpSpPr>
        <a:xfrm>
          <a:off x="0" y="0"/>
          <a:ext cx="0" cy="0"/>
          <a:chOff x="0" y="0"/>
          <a:chExt cx="0" cy="0"/>
        </a:xfrm>
      </p:grpSpPr>
      <p:sp>
        <p:nvSpPr>
          <p:cNvPr id="34" name="Shape 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5" name="Shape 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 name="Shape 39"/>
        <p:cNvGrpSpPr/>
        <p:nvPr/>
      </p:nvGrpSpPr>
      <p:grpSpPr>
        <a:xfrm>
          <a:off x="0" y="0"/>
          <a:ext cx="0" cy="0"/>
          <a:chOff x="0" y="0"/>
          <a:chExt cx="0" cy="0"/>
        </a:xfrm>
      </p:grpSpPr>
      <p:sp>
        <p:nvSpPr>
          <p:cNvPr id="40" name="Shape 4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1" name="Shape 4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 name="Shape 45"/>
        <p:cNvGrpSpPr/>
        <p:nvPr/>
      </p:nvGrpSpPr>
      <p:grpSpPr>
        <a:xfrm>
          <a:off x="0" y="0"/>
          <a:ext cx="0" cy="0"/>
          <a:chOff x="0" y="0"/>
          <a:chExt cx="0" cy="0"/>
        </a:xfrm>
      </p:grpSpPr>
      <p:sp>
        <p:nvSpPr>
          <p:cNvPr id="46" name="Shape 4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7" name="Shape 4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3" name="Shape 5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txBox="1"/>
          <p:nvPr>
            <p:ph type="ctrTitle"/>
          </p:nvPr>
        </p:nvSpPr>
        <p:spPr>
          <a:xfrm>
            <a:off x="685800" y="1583342"/>
            <a:ext cx="7772400" cy="1159856"/>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9" name="Shape 9"/>
          <p:cNvSpPr txBox="1"/>
          <p:nvPr>
            <p:ph idx="1" type="subTitle"/>
          </p:nvPr>
        </p:nvSpPr>
        <p:spPr>
          <a:xfrm>
            <a:off x="685800" y="2840053"/>
            <a:ext cx="7772400" cy="784737"/>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x="0" y="0"/>
          <a:ext cx="0" cy="0"/>
          <a:chOff x="0" y="0"/>
          <a:chExt cx="0" cy="0"/>
        </a:xfrm>
      </p:grpSpPr>
      <p:sp>
        <p:nvSpPr>
          <p:cNvPr id="11" name="Shape 11"/>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solidFill>
                  <a:srgbClr val="000000"/>
                </a:solidFill>
                <a:latin typeface="Oswald"/>
                <a:ea typeface="Oswald"/>
                <a:cs typeface="Oswald"/>
                <a:sym typeface="Oswald"/>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sz="180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x="0" y="0"/>
          <a:ext cx="0" cy="0"/>
          <a:chOff x="0" y="0"/>
          <a:chExt cx="0" cy="0"/>
        </a:xfrm>
      </p:grpSpPr>
      <p:sp>
        <p:nvSpPr>
          <p:cNvPr id="14" name="Shape 14"/>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x="457200"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2" type="body"/>
          </p:nvPr>
        </p:nvSpPr>
        <p:spPr>
          <a:xfrm>
            <a:off x="4692273"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x="0" y="0"/>
          <a:ext cx="0" cy="0"/>
          <a:chOff x="0" y="0"/>
          <a:chExt cx="0" cy="0"/>
        </a:xfrm>
      </p:grpSpPr>
      <p:sp>
        <p:nvSpPr>
          <p:cNvPr id="18" name="Shape 18"/>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x="0" y="0"/>
          <a:ext cx="0" cy="0"/>
          <a:chOff x="0" y="0"/>
          <a:chExt cx="0" cy="0"/>
        </a:xfrm>
      </p:grpSpPr>
      <p:sp>
        <p:nvSpPr>
          <p:cNvPr id="20" name="Shape 20"/>
          <p:cNvSpPr txBox="1"/>
          <p:nvPr>
            <p:ph idx="1" type="body"/>
          </p:nvPr>
        </p:nvSpPr>
        <p:spPr>
          <a:xfrm>
            <a:off x="457200" y="4406309"/>
            <a:ext cx="8229600" cy="519520"/>
          </a:xfrm>
          <a:prstGeom prst="rect">
            <a:avLst/>
          </a:prstGeom>
        </p:spPr>
        <p:txBody>
          <a:bodyPr anchorCtr="0" anchor="t" bIns="91425" lIns="91425" rIns="91425" tIns="91425"/>
          <a:lstStyle>
            <a:lvl1pPr algn="ctr">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599"/>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25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00.png"/><Relationship Id="rId3" Type="http://schemas.openxmlformats.org/officeDocument/2006/relationships/hyperlink" Target="https://try.github.io/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gooseberrycreative.com/cmder/" TargetMode="External"/><Relationship Id="rId3" Type="http://schemas.openxmlformats.org/officeDocument/2006/relationships/hyperlink" Target="http://iterm2.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nodejs.org/" TargetMode="External"/><Relationship Id="rId3" Type="http://schemas.openxmlformats.org/officeDocument/2006/relationships/hyperlink" Target="https://www.npmjs.com/" TargetMode="External"/><Relationship Id="rId5" Type="http://schemas.openxmlformats.org/officeDocument/2006/relationships/image" Target="../media/image0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gulpjs.com/" TargetMode="External"/><Relationship Id="rId3" Type="http://schemas.openxmlformats.org/officeDocument/2006/relationships/hyperlink" Target="http://gruntjs.com/" TargetMode="External"/><Relationship Id="rId6" Type="http://schemas.openxmlformats.org/officeDocument/2006/relationships/image" Target="../media/image02.png"/><Relationship Id="rId5" Type="http://schemas.openxmlformats.org/officeDocument/2006/relationships/image" Target="../media/image0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github.com/revolunet/sublimetext-markdown-preview" TargetMode="External"/><Relationship Id="rId3" Type="http://schemas.openxmlformats.org/officeDocument/2006/relationships/hyperlink" Target="http://daringfireball.net/projects/markdown/syntax"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x="0" y="0"/>
          <a:ext cx="0" cy="0"/>
          <a:chOff x="0" y="0"/>
          <a:chExt cx="0" cy="0"/>
        </a:xfrm>
      </p:grpSpPr>
      <p:sp>
        <p:nvSpPr>
          <p:cNvPr id="23" name="Shape 23"/>
          <p:cNvSpPr txBox="1"/>
          <p:nvPr>
            <p:ph type="ctrTitle"/>
          </p:nvPr>
        </p:nvSpPr>
        <p:spPr>
          <a:xfrm>
            <a:off x="663100" y="784197"/>
            <a:ext cx="7772400" cy="856200"/>
          </a:xfrm>
          <a:prstGeom prst="rect">
            <a:avLst/>
          </a:prstGeom>
        </p:spPr>
        <p:txBody>
          <a:bodyPr anchorCtr="0" anchor="b" bIns="91425" lIns="91425" rIns="91425" tIns="91425">
            <a:noAutofit/>
          </a:bodyPr>
          <a:lstStyle/>
          <a:p>
            <a:pPr algn="l">
              <a:spcBef>
                <a:spcPts val="0"/>
              </a:spcBef>
              <a:buNone/>
            </a:pPr>
            <a:r>
              <a:rPr lang="en">
                <a:latin typeface="Oswald"/>
                <a:ea typeface="Oswald"/>
                <a:cs typeface="Oswald"/>
                <a:sym typeface="Oswald"/>
              </a:rPr>
              <a:t>Responsive Design</a:t>
            </a:r>
          </a:p>
        </p:txBody>
      </p:sp>
      <p:sp>
        <p:nvSpPr>
          <p:cNvPr id="24" name="Shape 24"/>
          <p:cNvSpPr txBox="1"/>
          <p:nvPr>
            <p:ph idx="1" type="subTitle"/>
          </p:nvPr>
        </p:nvSpPr>
        <p:spPr>
          <a:xfrm>
            <a:off x="663100" y="4033478"/>
            <a:ext cx="7772400" cy="784799"/>
          </a:xfrm>
          <a:prstGeom prst="rect">
            <a:avLst/>
          </a:prstGeom>
        </p:spPr>
        <p:txBody>
          <a:bodyPr anchorCtr="0" anchor="t" bIns="91425" lIns="91425" rIns="91425" tIns="91425">
            <a:noAutofit/>
          </a:bodyPr>
          <a:lstStyle/>
          <a:p>
            <a:pPr rtl="0" algn="l">
              <a:spcBef>
                <a:spcPts val="0"/>
              </a:spcBef>
              <a:buNone/>
            </a:pPr>
            <a:r>
              <a:rPr lang="en" sz="1100">
                <a:solidFill>
                  <a:srgbClr val="434343"/>
                </a:solidFill>
              </a:rPr>
              <a:t>Ryan Christiani</a:t>
            </a:r>
          </a:p>
          <a:p>
            <a:pPr rtl="0" algn="l">
              <a:spcBef>
                <a:spcPts val="0"/>
              </a:spcBef>
              <a:buNone/>
            </a:pPr>
            <a:r>
              <a:rPr lang="en" sz="1100">
                <a:solidFill>
                  <a:srgbClr val="434343"/>
                </a:solidFill>
              </a:rPr>
              <a:t>Week 12</a:t>
            </a:r>
          </a:p>
          <a:p>
            <a:pPr algn="l">
              <a:spcBef>
                <a:spcPts val="0"/>
              </a:spcBef>
              <a:buNone/>
            </a:pPr>
            <a:r>
              <a:t/>
            </a:r>
            <a:endParaRPr sz="1100">
              <a:solidFill>
                <a:srgbClr val="434343"/>
              </a:solidFill>
            </a:endParaRPr>
          </a:p>
        </p:txBody>
      </p:sp>
      <p:sp>
        <p:nvSpPr>
          <p:cNvPr id="25" name="Shape 25"/>
          <p:cNvSpPr txBox="1"/>
          <p:nvPr/>
        </p:nvSpPr>
        <p:spPr>
          <a:xfrm>
            <a:off x="663100" y="433950"/>
            <a:ext cx="7673099" cy="298500"/>
          </a:xfrm>
          <a:prstGeom prst="rect">
            <a:avLst/>
          </a:prstGeom>
          <a:noFill/>
          <a:ln>
            <a:noFill/>
          </a:ln>
        </p:spPr>
        <p:txBody>
          <a:bodyPr anchorCtr="0" anchor="t" bIns="91425" lIns="91425" rIns="91425" tIns="91425">
            <a:noAutofit/>
          </a:bodyPr>
          <a:lstStyle/>
          <a:p>
            <a:pPr>
              <a:spcBef>
                <a:spcPts val="0"/>
              </a:spcBef>
              <a:buNone/>
            </a:pPr>
            <a:r>
              <a:rPr lang="en">
                <a:solidFill>
                  <a:srgbClr val="434343"/>
                </a:solidFill>
              </a:rPr>
              <a:t>WEBD 152 - Web Programming 2</a:t>
            </a:r>
          </a:p>
        </p:txBody>
      </p:sp>
      <p:sp>
        <p:nvSpPr>
          <p:cNvPr id="26" name="Shape 26"/>
          <p:cNvSpPr txBox="1"/>
          <p:nvPr/>
        </p:nvSpPr>
        <p:spPr>
          <a:xfrm>
            <a:off x="663100" y="1710362"/>
            <a:ext cx="6182099" cy="1345199"/>
          </a:xfrm>
          <a:prstGeom prst="rect">
            <a:avLst/>
          </a:prstGeom>
          <a:noFill/>
          <a:ln>
            <a:noFill/>
          </a:ln>
        </p:spPr>
        <p:txBody>
          <a:bodyPr anchorCtr="0" anchor="t" bIns="91425" lIns="91425" rIns="91425" tIns="91425">
            <a:noAutofit/>
          </a:bodyPr>
          <a:lstStyle/>
          <a:p>
            <a:pPr rtl="0">
              <a:spcBef>
                <a:spcPts val="0"/>
              </a:spcBef>
              <a:buNone/>
            </a:pPr>
            <a:r>
              <a:rPr lang="en" sz="1800">
                <a:solidFill>
                  <a:srgbClr val="434343"/>
                </a:solidFill>
              </a:rPr>
              <a:t>Link to slides: http://bit.ly/humber-web-2-12</a:t>
            </a:r>
          </a:p>
          <a:p>
            <a:pPr rtl="0">
              <a:spcBef>
                <a:spcPts val="0"/>
              </a:spcBef>
              <a:buNone/>
            </a:pPr>
            <a:r>
              <a:t/>
            </a:r>
            <a:endParaRPr sz="1800">
              <a:solidFill>
                <a:srgbClr val="434343"/>
              </a:solidFill>
            </a:endParaRPr>
          </a:p>
          <a:p>
            <a:pPr>
              <a:spcBef>
                <a:spcPts val="0"/>
              </a:spcBef>
              <a:buNone/>
            </a:pPr>
            <a:r>
              <a:t/>
            </a:r>
            <a:endParaRPr sz="1800">
              <a:solidFill>
                <a:srgbClr val="434343"/>
              </a:solidFill>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solidFill>
                  <a:schemeClr val="dk1"/>
                </a:solidFill>
              </a:rPr>
              <a:t>Git and GitHub	cont.</a:t>
            </a:r>
          </a:p>
        </p:txBody>
      </p:sp>
      <p:sp>
        <p:nvSpPr>
          <p:cNvPr id="83" name="Shape 83"/>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The idea of git is to make a bunch of changes from your computer, commit them and then push them to the remote repo.</a:t>
            </a:r>
          </a:p>
          <a:p>
            <a:pPr rtl="0">
              <a:spcBef>
                <a:spcPts val="0"/>
              </a:spcBef>
              <a:buNone/>
            </a:pPr>
            <a:r>
              <a:t/>
            </a:r>
            <a:endParaRPr/>
          </a:p>
          <a:p>
            <a:pPr rtl="0">
              <a:spcBef>
                <a:spcPts val="0"/>
              </a:spcBef>
              <a:buNone/>
            </a:pPr>
            <a:r>
              <a:rPr lang="en"/>
              <a:t>Lets look at an example I have.</a:t>
            </a:r>
          </a:p>
          <a:p>
            <a:pPr rtl="0">
              <a:spcBef>
                <a:spcPts val="0"/>
              </a:spcBef>
              <a:buNone/>
            </a:pPr>
            <a:r>
              <a:t/>
            </a:r>
            <a:endParaRPr/>
          </a:p>
          <a:p>
            <a:pPr rtl="0">
              <a:spcBef>
                <a:spcPts val="0"/>
              </a:spcBef>
              <a:buNone/>
            </a:pPr>
            <a:r>
              <a:rPr lang="en"/>
              <a:t>Github is where we store our remote repos, it is a place to share your repos or host private repos you want to only share with certain people.</a:t>
            </a:r>
          </a:p>
          <a:p>
            <a:pPr rtl="0">
              <a:spcBef>
                <a:spcPts val="0"/>
              </a:spcBef>
              <a:buNone/>
            </a:pPr>
            <a:r>
              <a:t/>
            </a:r>
            <a:endParaRPr/>
          </a:p>
          <a:p>
            <a:pPr>
              <a:spcBef>
                <a:spcPts val="0"/>
              </a:spcBef>
              <a:buNone/>
            </a:pPr>
            <a:r>
              <a:rPr lang="en"/>
              <a:t>Here is a great resource for getting started with </a:t>
            </a:r>
            <a:r>
              <a:rPr lang="en" u="sng">
                <a:solidFill>
                  <a:schemeClr val="hlink"/>
                </a:solidFill>
                <a:hlinkClick r:id="rId3"/>
              </a:rPr>
              <a:t>GIT</a:t>
            </a:r>
            <a:r>
              <a:rPr lang="en"/>
              <a:t>.</a:t>
            </a:r>
          </a:p>
        </p:txBody>
      </p:sp>
      <p:pic>
        <p:nvPicPr>
          <p:cNvPr id="84" name="Shape 84"/>
          <p:cNvPicPr preferRelativeResize="0"/>
          <p:nvPr/>
        </p:nvPicPr>
        <p:blipFill>
          <a:blip r:embed="rId4">
            <a:alphaModFix/>
          </a:blip>
          <a:stretch>
            <a:fillRect/>
          </a:stretch>
        </p:blipFill>
        <p:spPr>
          <a:xfrm>
            <a:off x="6488925" y="3299275"/>
            <a:ext cx="1946123" cy="1617725"/>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 name="Shape 30"/>
        <p:cNvGrpSpPr/>
        <p:nvPr/>
      </p:nvGrpSpPr>
      <p:grpSpPr>
        <a:xfrm>
          <a:off x="0" y="0"/>
          <a:ext cx="0" cy="0"/>
          <a:chOff x="0" y="0"/>
          <a:chExt cx="0" cy="0"/>
        </a:xfrm>
      </p:grpSpPr>
      <p:sp>
        <p:nvSpPr>
          <p:cNvPr id="31" name="Shape 3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Tools</a:t>
            </a:r>
          </a:p>
        </p:txBody>
      </p:sp>
      <p:sp>
        <p:nvSpPr>
          <p:cNvPr id="32" name="Shape 32"/>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There are a lot of tools out there that can help you build a better faster workflow. Lets look at a few.</a:t>
            </a:r>
          </a:p>
          <a:p>
            <a:pPr rtl="0">
              <a:spcBef>
                <a:spcPts val="0"/>
              </a:spcBef>
              <a:buNone/>
            </a:pPr>
            <a:r>
              <a:t/>
            </a:r>
            <a:endParaRPr/>
          </a:p>
          <a:p>
            <a:pPr rtl="0">
              <a:spcBef>
                <a:spcPts val="0"/>
              </a:spcBef>
              <a:buNone/>
            </a:pPr>
            <a:r>
              <a:rPr lang="en"/>
              <a:t>Terminal</a:t>
            </a:r>
          </a:p>
          <a:p>
            <a:pPr rtl="0">
              <a:spcBef>
                <a:spcPts val="0"/>
              </a:spcBef>
              <a:buNone/>
            </a:pPr>
            <a:r>
              <a:rPr lang="en"/>
              <a:t>NPM</a:t>
            </a:r>
          </a:p>
          <a:p>
            <a:pPr rtl="0">
              <a:spcBef>
                <a:spcPts val="0"/>
              </a:spcBef>
              <a:buNone/>
            </a:pPr>
            <a:r>
              <a:rPr lang="en"/>
              <a:t>Grunt/Gulp</a:t>
            </a:r>
          </a:p>
          <a:p>
            <a:pPr rtl="0">
              <a:spcBef>
                <a:spcPts val="0"/>
              </a:spcBef>
              <a:buNone/>
            </a:pPr>
            <a:r>
              <a:rPr lang="en"/>
              <a:t>Markdown</a:t>
            </a:r>
          </a:p>
          <a:p>
            <a:pPr rtl="0">
              <a:spcBef>
                <a:spcPts val="0"/>
              </a:spcBef>
              <a:buNone/>
            </a:pPr>
            <a:r>
              <a:rPr lang="en"/>
              <a:t>Git/Github</a:t>
            </a:r>
          </a:p>
          <a:p>
            <a:pPr rtl="0">
              <a:spcBef>
                <a:spcPts val="0"/>
              </a:spcBef>
              <a:buNone/>
            </a:pPr>
            <a:r>
              <a:t/>
            </a:r>
            <a:endParaRPr/>
          </a:p>
          <a:p>
            <a:pPr>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x="0" y="0"/>
          <a:ext cx="0" cy="0"/>
          <a:chOff x="0" y="0"/>
          <a:chExt cx="0" cy="0"/>
        </a:xfrm>
      </p:grpSpPr>
      <p:sp>
        <p:nvSpPr>
          <p:cNvPr id="37" name="Shape 3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Terminal</a:t>
            </a:r>
          </a:p>
        </p:txBody>
      </p:sp>
      <p:sp>
        <p:nvSpPr>
          <p:cNvPr id="38" name="Shape 38"/>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The terminal is a powerful tool, a lot of development tools are moving towards the command line. Lets look at a few commands that can help you get going.</a:t>
            </a:r>
          </a:p>
          <a:p>
            <a:pPr rtl="0">
              <a:spcBef>
                <a:spcPts val="0"/>
              </a:spcBef>
              <a:buNone/>
            </a:pPr>
            <a:r>
              <a:t/>
            </a:r>
            <a:endParaRPr/>
          </a:p>
          <a:p>
            <a:pPr rtl="0">
              <a:spcBef>
                <a:spcPts val="0"/>
              </a:spcBef>
              <a:buNone/>
            </a:pPr>
            <a:r>
              <a:rPr lang="en"/>
              <a:t>On a mac there is the a program called terminal that we use to get access to the command line. I suggest using </a:t>
            </a:r>
            <a:r>
              <a:rPr lang="en" u="sng">
                <a:solidFill>
                  <a:schemeClr val="hlink"/>
                </a:solidFill>
                <a:hlinkClick r:id="rId3"/>
              </a:rPr>
              <a:t>iTerm2</a:t>
            </a:r>
            <a:r>
              <a:rPr lang="en"/>
              <a:t> it is a great replacement from the standard program.</a:t>
            </a:r>
          </a:p>
          <a:p>
            <a:pPr rtl="0">
              <a:spcBef>
                <a:spcPts val="0"/>
              </a:spcBef>
              <a:buNone/>
            </a:pPr>
            <a:r>
              <a:t/>
            </a:r>
            <a:endParaRPr/>
          </a:p>
          <a:p>
            <a:pPr rtl="0">
              <a:spcBef>
                <a:spcPts val="0"/>
              </a:spcBef>
              <a:buNone/>
            </a:pPr>
            <a:r>
              <a:t/>
            </a:r>
            <a:endParaRPr/>
          </a:p>
          <a:p>
            <a:pPr lvl="0" rtl="0">
              <a:spcBef>
                <a:spcPts val="0"/>
              </a:spcBef>
              <a:buNone/>
            </a:pPr>
            <a:r>
              <a:rPr lang="en"/>
              <a:t>If you are on windows I suggest getting </a:t>
            </a:r>
            <a:r>
              <a:rPr lang="en" u="sng">
                <a:solidFill>
                  <a:schemeClr val="hlink"/>
                </a:solidFill>
                <a:hlinkClick r:id="rId4"/>
              </a:rPr>
              <a:t>cmder</a:t>
            </a:r>
            <a:r>
              <a:rPr lang="en"/>
              <a:t> this is a great replacement for the default windows prompt, and it lets you do a lot of the unix style commands we can do on mac.</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 name="Shape 42"/>
        <p:cNvGrpSpPr/>
        <p:nvPr/>
      </p:nvGrpSpPr>
      <p:grpSpPr>
        <a:xfrm>
          <a:off x="0" y="0"/>
          <a:ext cx="0" cy="0"/>
          <a:chOff x="0" y="0"/>
          <a:chExt cx="0" cy="0"/>
        </a:xfrm>
      </p:grpSpPr>
      <p:sp>
        <p:nvSpPr>
          <p:cNvPr id="43" name="Shape 4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Terminal common commands</a:t>
            </a:r>
          </a:p>
        </p:txBody>
      </p:sp>
      <p:sp>
        <p:nvSpPr>
          <p:cNvPr id="44" name="Shape 44"/>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cd - change directory ex: </a:t>
            </a:r>
            <a:r>
              <a:rPr lang="en">
                <a:latin typeface="PT Mono"/>
                <a:ea typeface="PT Mono"/>
                <a:cs typeface="PT Mono"/>
                <a:sym typeface="PT Mono"/>
              </a:rPr>
              <a:t>cd Desktops/folder/newfolder</a:t>
            </a:r>
          </a:p>
          <a:p>
            <a:pPr rtl="0">
              <a:spcBef>
                <a:spcPts val="0"/>
              </a:spcBef>
              <a:buNone/>
            </a:pPr>
            <a:r>
              <a:t/>
            </a:r>
            <a:endParaRPr>
              <a:latin typeface="PT Mono"/>
              <a:ea typeface="PT Mono"/>
              <a:cs typeface="PT Mono"/>
              <a:sym typeface="PT Mono"/>
            </a:endParaRPr>
          </a:p>
          <a:p>
            <a:pPr rtl="0">
              <a:spcBef>
                <a:spcPts val="0"/>
              </a:spcBef>
              <a:buNone/>
            </a:pPr>
            <a:r>
              <a:rPr lang="en"/>
              <a:t>ls - list directory</a:t>
            </a:r>
          </a:p>
          <a:p>
            <a:pPr rtl="0">
              <a:spcBef>
                <a:spcPts val="0"/>
              </a:spcBef>
              <a:buNone/>
            </a:pPr>
            <a:r>
              <a:t/>
            </a:r>
            <a:endParaRPr/>
          </a:p>
          <a:p>
            <a:pPr rtl="0">
              <a:spcBef>
                <a:spcPts val="0"/>
              </a:spcBef>
              <a:buNone/>
            </a:pPr>
            <a:r>
              <a:rPr lang="en"/>
              <a:t>pwd - present working directory</a:t>
            </a:r>
          </a:p>
          <a:p>
            <a:pPr rtl="0">
              <a:spcBef>
                <a:spcPts val="0"/>
              </a:spcBef>
              <a:buNone/>
            </a:pPr>
            <a:r>
              <a:t/>
            </a:r>
            <a:endParaRPr/>
          </a:p>
          <a:p>
            <a:pPr rtl="0">
              <a:spcBef>
                <a:spcPts val="0"/>
              </a:spcBef>
              <a:buNone/>
            </a:pPr>
            <a:r>
              <a:rPr lang="en"/>
              <a:t>man - When used like </a:t>
            </a:r>
            <a:r>
              <a:rPr lang="en">
                <a:latin typeface="PT Mono"/>
                <a:ea typeface="PT Mono"/>
                <a:cs typeface="PT Mono"/>
                <a:sym typeface="PT Mono"/>
              </a:rPr>
              <a:t>man cd, </a:t>
            </a:r>
            <a:r>
              <a:rPr lang="en"/>
              <a:t>this program will give you a manual for the cd program, this is great if you want to find out how something works.</a:t>
            </a:r>
          </a:p>
          <a:p>
            <a:pPr rtl="0">
              <a:spcBef>
                <a:spcPts val="0"/>
              </a:spcBef>
              <a:buNone/>
            </a:pPr>
            <a:r>
              <a:t/>
            </a:r>
            <a:endParaRPr/>
          </a:p>
          <a:p>
            <a:pPr rtl="0">
              <a:spcBef>
                <a:spcPts val="0"/>
              </a:spcBef>
              <a:buNone/>
            </a:pPr>
            <a:r>
              <a:rPr lang="en"/>
              <a:t>cat - will show you the contents of a file.</a:t>
            </a:r>
          </a:p>
          <a:p>
            <a:pPr rtl="0">
              <a:spcBef>
                <a:spcPts val="0"/>
              </a:spcBef>
              <a:buNone/>
            </a:pPr>
            <a:r>
              <a:t/>
            </a:r>
            <a:endParaRPr/>
          </a:p>
          <a:p>
            <a:pPr>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 name="Shape 48"/>
        <p:cNvGrpSpPr/>
        <p:nvPr/>
      </p:nvGrpSpPr>
      <p:grpSpPr>
        <a:xfrm>
          <a:off x="0" y="0"/>
          <a:ext cx="0" cy="0"/>
          <a:chOff x="0" y="0"/>
          <a:chExt cx="0" cy="0"/>
        </a:xfrm>
      </p:grpSpPr>
      <p:sp>
        <p:nvSpPr>
          <p:cNvPr id="49" name="Shape 49"/>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solidFill>
                  <a:schemeClr val="dk1"/>
                </a:solidFill>
              </a:rPr>
              <a:t>Terminal common commands cont.</a:t>
            </a:r>
          </a:p>
        </p:txBody>
      </p:sp>
      <p:sp>
        <p:nvSpPr>
          <p:cNvPr id="50" name="Shape 50"/>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Editors on the command line.</a:t>
            </a:r>
          </a:p>
          <a:p>
            <a:pPr rtl="0">
              <a:spcBef>
                <a:spcPts val="0"/>
              </a:spcBef>
              <a:buNone/>
            </a:pPr>
            <a:r>
              <a:t/>
            </a:r>
            <a:endParaRPr/>
          </a:p>
          <a:p>
            <a:pPr rtl="0">
              <a:spcBef>
                <a:spcPts val="0"/>
              </a:spcBef>
              <a:buNone/>
            </a:pPr>
            <a:r>
              <a:rPr lang="en"/>
              <a:t>nano - a simple editor that you can use to edit files from the command line.</a:t>
            </a:r>
          </a:p>
          <a:p>
            <a:pPr rtl="0">
              <a:spcBef>
                <a:spcPts val="0"/>
              </a:spcBef>
              <a:buNone/>
            </a:pPr>
            <a:r>
              <a:t/>
            </a:r>
            <a:endParaRPr/>
          </a:p>
          <a:p>
            <a:pPr rtl="0">
              <a:spcBef>
                <a:spcPts val="0"/>
              </a:spcBef>
              <a:buNone/>
            </a:pPr>
            <a:r>
              <a:rPr lang="en"/>
              <a:t>vim - another editor, much harder to use though.</a:t>
            </a:r>
          </a:p>
          <a:p>
            <a:pPr rtl="0">
              <a:spcBef>
                <a:spcPts val="0"/>
              </a:spcBef>
              <a:buNone/>
            </a:pPr>
            <a:r>
              <a:t/>
            </a:r>
            <a:endParaRPr/>
          </a:p>
          <a:p>
            <a:pPr>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sp>
        <p:nvSpPr>
          <p:cNvPr id="55" name="Shape 5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NPM		</a:t>
            </a:r>
          </a:p>
        </p:txBody>
      </p:sp>
      <p:sp>
        <p:nvSpPr>
          <p:cNvPr id="56" name="Shape 56"/>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Not another packer manager, nice people matter, node package manager.</a:t>
            </a:r>
          </a:p>
          <a:p>
            <a:pPr rtl="0">
              <a:spcBef>
                <a:spcPts val="0"/>
              </a:spcBef>
              <a:buNone/>
            </a:pPr>
            <a:r>
              <a:t/>
            </a:r>
            <a:endParaRPr/>
          </a:p>
          <a:p>
            <a:pPr rtl="0">
              <a:spcBef>
                <a:spcPts val="0"/>
              </a:spcBef>
              <a:buNone/>
            </a:pPr>
            <a:r>
              <a:rPr lang="en"/>
              <a:t>NPM is a system built on top of Nodejs that always use to use little packages in our NodeJS projects, or now, in our regular client side projects.</a:t>
            </a:r>
          </a:p>
          <a:p>
            <a:pPr rtl="0">
              <a:spcBef>
                <a:spcPts val="0"/>
              </a:spcBef>
              <a:buNone/>
            </a:pPr>
            <a:r>
              <a:t/>
            </a:r>
            <a:endParaRPr/>
          </a:p>
          <a:p>
            <a:pPr rtl="0">
              <a:spcBef>
                <a:spcPts val="0"/>
              </a:spcBef>
              <a:buNone/>
            </a:pPr>
            <a:r>
              <a:rPr lang="en"/>
              <a:t>Resources:</a:t>
            </a:r>
          </a:p>
          <a:p>
            <a:pPr rtl="0">
              <a:spcBef>
                <a:spcPts val="0"/>
              </a:spcBef>
              <a:buNone/>
            </a:pPr>
            <a:r>
              <a:rPr lang="en" u="sng">
                <a:solidFill>
                  <a:schemeClr val="hlink"/>
                </a:solidFill>
                <a:hlinkClick r:id="rId3"/>
              </a:rPr>
              <a:t>NPM Site</a:t>
            </a:r>
          </a:p>
          <a:p>
            <a:pPr rtl="0">
              <a:spcBef>
                <a:spcPts val="0"/>
              </a:spcBef>
              <a:buNone/>
            </a:pPr>
            <a:r>
              <a:t/>
            </a:r>
            <a:endParaRPr/>
          </a:p>
          <a:p>
            <a:pPr>
              <a:spcBef>
                <a:spcPts val="0"/>
              </a:spcBef>
              <a:buNone/>
            </a:pPr>
            <a:r>
              <a:rPr lang="en"/>
              <a:t>Getting started, to get started you need </a:t>
            </a:r>
            <a:r>
              <a:rPr lang="en" u="sng">
                <a:solidFill>
                  <a:schemeClr val="hlink"/>
                </a:solidFill>
                <a:hlinkClick r:id="rId4"/>
              </a:rPr>
              <a:t>Node</a:t>
            </a:r>
            <a:r>
              <a:rPr lang="en"/>
              <a:t>, once you install node NPM will be installed as well. So there is little you need to get started.</a:t>
            </a:r>
          </a:p>
        </p:txBody>
      </p:sp>
      <p:pic>
        <p:nvPicPr>
          <p:cNvPr id="57" name="Shape 57"/>
          <p:cNvPicPr preferRelativeResize="0"/>
          <p:nvPr/>
        </p:nvPicPr>
        <p:blipFill>
          <a:blip r:embed="rId5">
            <a:alphaModFix/>
          </a:blip>
          <a:stretch>
            <a:fillRect/>
          </a:stretch>
        </p:blipFill>
        <p:spPr>
          <a:xfrm>
            <a:off x="1738699" y="375650"/>
            <a:ext cx="1719249" cy="67045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Grunt            &amp;   Gulp</a:t>
            </a:r>
          </a:p>
        </p:txBody>
      </p:sp>
      <p:sp>
        <p:nvSpPr>
          <p:cNvPr id="63" name="Shape 63"/>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Grunt and Gulp are Javascript build tools. They allow us to do things like compile sass, or lint our javascript, concatenate files together, and so much more. </a:t>
            </a:r>
          </a:p>
          <a:p>
            <a:pPr rtl="0">
              <a:spcBef>
                <a:spcPts val="0"/>
              </a:spcBef>
              <a:buNone/>
            </a:pPr>
            <a:r>
              <a:t/>
            </a:r>
            <a:endParaRPr/>
          </a:p>
          <a:p>
            <a:pPr rtl="0">
              <a:spcBef>
                <a:spcPts val="0"/>
              </a:spcBef>
              <a:buNone/>
            </a:pPr>
            <a:r>
              <a:rPr lang="en" u="sng">
                <a:solidFill>
                  <a:schemeClr val="hlink"/>
                </a:solidFill>
                <a:hlinkClick r:id="rId3"/>
              </a:rPr>
              <a:t>Grunt</a:t>
            </a:r>
          </a:p>
          <a:p>
            <a:pPr rtl="0">
              <a:spcBef>
                <a:spcPts val="0"/>
              </a:spcBef>
              <a:buNone/>
            </a:pPr>
            <a:r>
              <a:t/>
            </a:r>
            <a:endParaRPr/>
          </a:p>
          <a:p>
            <a:pPr rtl="0">
              <a:spcBef>
                <a:spcPts val="0"/>
              </a:spcBef>
              <a:buNone/>
            </a:pPr>
            <a:r>
              <a:rPr lang="en" u="sng">
                <a:solidFill>
                  <a:schemeClr val="hlink"/>
                </a:solidFill>
                <a:hlinkClick r:id="rId4"/>
              </a:rPr>
              <a:t>Gulp</a:t>
            </a:r>
          </a:p>
          <a:p>
            <a:pPr rtl="0">
              <a:spcBef>
                <a:spcPts val="0"/>
              </a:spcBef>
              <a:buNone/>
            </a:pPr>
            <a:r>
              <a:t/>
            </a:r>
            <a:endParaRPr/>
          </a:p>
          <a:p>
            <a:pPr rtl="0">
              <a:spcBef>
                <a:spcPts val="0"/>
              </a:spcBef>
              <a:buNone/>
            </a:pPr>
            <a:r>
              <a:t/>
            </a:r>
            <a:endParaRPr/>
          </a:p>
          <a:p>
            <a:pPr>
              <a:spcBef>
                <a:spcPts val="0"/>
              </a:spcBef>
              <a:buNone/>
            </a:pPr>
            <a:r>
              <a:rPr lang="en"/>
              <a:t>Lets walk through a gulp example using sass.</a:t>
            </a:r>
          </a:p>
        </p:txBody>
      </p:sp>
      <p:pic>
        <p:nvPicPr>
          <p:cNvPr id="64" name="Shape 64"/>
          <p:cNvPicPr preferRelativeResize="0"/>
          <p:nvPr/>
        </p:nvPicPr>
        <p:blipFill>
          <a:blip r:embed="rId5">
            <a:alphaModFix/>
          </a:blip>
          <a:stretch>
            <a:fillRect/>
          </a:stretch>
        </p:blipFill>
        <p:spPr>
          <a:xfrm>
            <a:off x="1631325" y="322500"/>
            <a:ext cx="857400" cy="857400"/>
          </a:xfrm>
          <a:prstGeom prst="rect">
            <a:avLst/>
          </a:prstGeom>
          <a:noFill/>
          <a:ln>
            <a:noFill/>
          </a:ln>
        </p:spPr>
      </p:pic>
      <p:pic>
        <p:nvPicPr>
          <p:cNvPr id="65" name="Shape 65"/>
          <p:cNvPicPr preferRelativeResize="0"/>
          <p:nvPr/>
        </p:nvPicPr>
        <p:blipFill>
          <a:blip r:embed="rId6">
            <a:alphaModFix/>
          </a:blip>
          <a:stretch>
            <a:fillRect/>
          </a:stretch>
        </p:blipFill>
        <p:spPr>
          <a:xfrm>
            <a:off x="4190650" y="241799"/>
            <a:ext cx="416150" cy="93815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Markdown</a:t>
            </a:r>
          </a:p>
        </p:txBody>
      </p:sp>
      <p:sp>
        <p:nvSpPr>
          <p:cNvPr id="71" name="Shape 71"/>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Markdown is a simple language that lets you write simple content. Mostly used to write blog posts or simple content pages. The syntax is really simple</a:t>
            </a:r>
          </a:p>
          <a:p>
            <a:pPr rtl="0">
              <a:spcBef>
                <a:spcPts val="0"/>
              </a:spcBef>
              <a:buNone/>
            </a:pPr>
            <a:r>
              <a:t/>
            </a:r>
            <a:endParaRPr/>
          </a:p>
          <a:p>
            <a:pPr rtl="0">
              <a:spcBef>
                <a:spcPts val="0"/>
              </a:spcBef>
              <a:buNone/>
            </a:pPr>
            <a:r>
              <a:rPr lang="en" u="sng">
                <a:solidFill>
                  <a:schemeClr val="hlink"/>
                </a:solidFill>
                <a:hlinkClick r:id="rId3"/>
              </a:rPr>
              <a:t>Syntax documentation</a:t>
            </a:r>
            <a:r>
              <a:rPr lang="en"/>
              <a:t> </a:t>
            </a:r>
          </a:p>
          <a:p>
            <a:pPr rtl="0">
              <a:spcBef>
                <a:spcPts val="0"/>
              </a:spcBef>
              <a:buNone/>
            </a:pPr>
            <a:r>
              <a:t/>
            </a:r>
            <a:endParaRPr/>
          </a:p>
          <a:p>
            <a:pPr rtl="0">
              <a:spcBef>
                <a:spcPts val="0"/>
              </a:spcBef>
              <a:buNone/>
            </a:pPr>
            <a:r>
              <a:rPr lang="en"/>
              <a:t>When you write with markdown you will need something to compile it to be HTML. Remember we can write markdown in Jekyll, you can also use markdown to write content for github.</a:t>
            </a:r>
          </a:p>
          <a:p>
            <a:pPr rtl="0">
              <a:spcBef>
                <a:spcPts val="0"/>
              </a:spcBef>
              <a:buNone/>
            </a:pPr>
            <a:r>
              <a:t/>
            </a:r>
            <a:endParaRPr/>
          </a:p>
          <a:p>
            <a:pPr>
              <a:spcBef>
                <a:spcPts val="0"/>
              </a:spcBef>
              <a:buNone/>
            </a:pPr>
            <a:r>
              <a:rPr lang="en"/>
              <a:t>A great sublime text plugin is </a:t>
            </a:r>
            <a:r>
              <a:rPr lang="en" u="sng">
                <a:solidFill>
                  <a:schemeClr val="hlink"/>
                </a:solidFill>
                <a:hlinkClick r:id="rId4"/>
              </a:rPr>
              <a:t>Markdown preview</a:t>
            </a:r>
            <a:r>
              <a:rPr lang="en"/>
              <a: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Git and GitHub	</a:t>
            </a:r>
          </a:p>
        </p:txBody>
      </p:sp>
      <p:sp>
        <p:nvSpPr>
          <p:cNvPr id="77" name="Shape 77"/>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Git is a system built for version control. Think dropbox.</a:t>
            </a:r>
          </a:p>
          <a:p>
            <a:pPr rtl="0">
              <a:spcBef>
                <a:spcPts val="0"/>
              </a:spcBef>
              <a:buNone/>
            </a:pPr>
            <a:r>
              <a:t/>
            </a:r>
            <a:endParaRPr/>
          </a:p>
          <a:p>
            <a:pPr rtl="0">
              <a:spcBef>
                <a:spcPts val="0"/>
              </a:spcBef>
              <a:buNone/>
            </a:pPr>
            <a:r>
              <a:rPr lang="en"/>
              <a:t>When you have a file in dropbox, it is on your computer, but also on a computer somewhere else.</a:t>
            </a:r>
          </a:p>
          <a:p>
            <a:pPr rtl="0">
              <a:spcBef>
                <a:spcPts val="0"/>
              </a:spcBef>
              <a:buNone/>
            </a:pPr>
            <a:r>
              <a:t/>
            </a:r>
            <a:endParaRPr/>
          </a:p>
          <a:p>
            <a:pPr rtl="0">
              <a:spcBef>
                <a:spcPts val="0"/>
              </a:spcBef>
              <a:buNone/>
            </a:pPr>
            <a:r>
              <a:rPr lang="en"/>
              <a:t>In git we have the concept of a repository, or repo. A repo is where files are stored, we can have local and remote repos. </a:t>
            </a:r>
          </a:p>
          <a:p>
            <a:pPr rtl="0">
              <a:spcBef>
                <a:spcPts val="0"/>
              </a:spcBef>
              <a:buNone/>
            </a:pPr>
            <a:r>
              <a:t/>
            </a:r>
            <a:endParaRPr/>
          </a:p>
          <a:p>
            <a:pPr rtl="0">
              <a:spcBef>
                <a:spcPts val="0"/>
              </a:spcBef>
              <a:buNone/>
            </a:pPr>
            <a:r>
              <a:rPr lang="en"/>
              <a:t>Locally we use repos to store our files, and remote repos are used to store them so others, or us, can use them later. </a:t>
            </a:r>
          </a:p>
          <a:p>
            <a:pPr>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