
<file path=[Content_Types].xml><?xml version="1.0" encoding="utf-8"?>
<Types xmlns="http://schemas.openxmlformats.org/package/2006/content-types">
  <Default ContentType="application/vnd.openxmlformats-package.relationships+xml" Extension="rels"/>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21.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6" Type="http://schemas.openxmlformats.org/officeDocument/2006/relationships/slide" Target="slides/slide21.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1.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 name="Shape 27"/>
        <p:cNvGrpSpPr/>
        <p:nvPr/>
      </p:nvGrpSpPr>
      <p:grpSpPr>
        <a:xfrm>
          <a:off x="0" y="0"/>
          <a:ext cx="0" cy="0"/>
          <a:chOff x="0" y="0"/>
          <a:chExt cx="0" cy="0"/>
        </a:xfrm>
      </p:grpSpPr>
      <p:sp>
        <p:nvSpPr>
          <p:cNvPr id="28" name="Shape 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 name="Shape 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7" name="Shape 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000000"/>
                </a:solidFill>
                <a:latin typeface="Oswald"/>
                <a:ea typeface="Oswald"/>
                <a:cs typeface="Oswald"/>
                <a:sym typeface="Oswald"/>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sz="18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E599"/>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hyperlink" Target="http://bit.ly/humber-web-2-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ass-lang.com/documentation/Sass/Script/Functions.html#lighten-instance_method" TargetMode="External"/><Relationship Id="rId3" Type="http://schemas.openxmlformats.org/officeDocument/2006/relationships/hyperlink" Target="http://sass-lang.com/documentation/Sass/Script/Functions.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hyperlink" Target="http://alphapixels.com/prepro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lesscss.org/" TargetMode="External"/><Relationship Id="rId3" Type="http://schemas.openxmlformats.org/officeDocument/2006/relationships/hyperlink" Target="http://sass-lang.com/" TargetMode="External"/><Relationship Id="rId5" Type="http://schemas.openxmlformats.org/officeDocument/2006/relationships/hyperlink" Target="http://learnboost.github.io/stylu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3" Type="http://schemas.openxmlformats.org/officeDocument/2006/relationships/hyperlink" Target="http://confreaks.t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assmeister.com/" TargetMode="External"/><Relationship Id="rId3" Type="http://schemas.openxmlformats.org/officeDocument/2006/relationships/hyperlink" Target="http://sass-lang.com/instal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thesassway.com/beginner/the-inception-rule" TargetMode="External"/><Relationship Id="rId3" Type="http://schemas.openxmlformats.org/officeDocument/2006/relationships/hyperlink" Target="http://thesassway.com/beginner/the-inception-rul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663100" y="784197"/>
            <a:ext cx="7772400" cy="856200"/>
          </a:xfrm>
          <a:prstGeom prst="rect">
            <a:avLst/>
          </a:prstGeom>
        </p:spPr>
        <p:txBody>
          <a:bodyPr anchorCtr="0" anchor="b" bIns="91425" lIns="91425" rIns="91425" tIns="91425">
            <a:noAutofit/>
          </a:bodyPr>
          <a:lstStyle/>
          <a:p>
            <a:pPr algn="l">
              <a:spcBef>
                <a:spcPts val="0"/>
              </a:spcBef>
              <a:buNone/>
            </a:pPr>
            <a:r>
              <a:rPr lang="en">
                <a:latin typeface="Oswald"/>
                <a:ea typeface="Oswald"/>
                <a:cs typeface="Oswald"/>
                <a:sym typeface="Oswald"/>
              </a:rPr>
              <a:t>Responsive Design</a:t>
            </a:r>
          </a:p>
        </p:txBody>
      </p:sp>
      <p:sp>
        <p:nvSpPr>
          <p:cNvPr id="24" name="Shape 24"/>
          <p:cNvSpPr txBox="1"/>
          <p:nvPr>
            <p:ph idx="1" type="subTitle"/>
          </p:nvPr>
        </p:nvSpPr>
        <p:spPr>
          <a:xfrm>
            <a:off x="663100" y="4033478"/>
            <a:ext cx="7772400" cy="784799"/>
          </a:xfrm>
          <a:prstGeom prst="rect">
            <a:avLst/>
          </a:prstGeom>
        </p:spPr>
        <p:txBody>
          <a:bodyPr anchorCtr="0" anchor="t" bIns="91425" lIns="91425" rIns="91425" tIns="91425">
            <a:noAutofit/>
          </a:bodyPr>
          <a:lstStyle/>
          <a:p>
            <a:pPr rtl="0" algn="l">
              <a:spcBef>
                <a:spcPts val="0"/>
              </a:spcBef>
              <a:buNone/>
            </a:pPr>
            <a:r>
              <a:rPr lang="en" sz="1100">
                <a:solidFill>
                  <a:srgbClr val="434343"/>
                </a:solidFill>
              </a:rPr>
              <a:t>Ryan Christiani</a:t>
            </a:r>
          </a:p>
          <a:p>
            <a:pPr rtl="0" algn="l">
              <a:spcBef>
                <a:spcPts val="0"/>
              </a:spcBef>
              <a:buNone/>
            </a:pPr>
            <a:r>
              <a:rPr lang="en" sz="1100">
                <a:solidFill>
                  <a:srgbClr val="434343"/>
                </a:solidFill>
              </a:rPr>
              <a:t>Week 13</a:t>
            </a:r>
          </a:p>
          <a:p>
            <a:pPr algn="l">
              <a:spcBef>
                <a:spcPts val="0"/>
              </a:spcBef>
              <a:buNone/>
            </a:pPr>
            <a:r>
              <a:t/>
            </a:r>
            <a:endParaRPr sz="1100">
              <a:solidFill>
                <a:srgbClr val="434343"/>
              </a:solidFill>
            </a:endParaRPr>
          </a:p>
        </p:txBody>
      </p:sp>
      <p:sp>
        <p:nvSpPr>
          <p:cNvPr id="25" name="Shape 25"/>
          <p:cNvSpPr txBox="1"/>
          <p:nvPr/>
        </p:nvSpPr>
        <p:spPr>
          <a:xfrm>
            <a:off x="663100" y="433950"/>
            <a:ext cx="7673099" cy="298500"/>
          </a:xfrm>
          <a:prstGeom prst="rect">
            <a:avLst/>
          </a:prstGeom>
          <a:noFill/>
          <a:ln>
            <a:noFill/>
          </a:ln>
        </p:spPr>
        <p:txBody>
          <a:bodyPr anchorCtr="0" anchor="t" bIns="91425" lIns="91425" rIns="91425" tIns="91425">
            <a:noAutofit/>
          </a:bodyPr>
          <a:lstStyle/>
          <a:p>
            <a:pPr>
              <a:spcBef>
                <a:spcPts val="0"/>
              </a:spcBef>
              <a:buNone/>
            </a:pPr>
            <a:r>
              <a:rPr lang="en">
                <a:solidFill>
                  <a:srgbClr val="434343"/>
                </a:solidFill>
              </a:rPr>
              <a:t>WEBD 152 - Web Programming 2</a:t>
            </a:r>
          </a:p>
        </p:txBody>
      </p:sp>
      <p:sp>
        <p:nvSpPr>
          <p:cNvPr id="26" name="Shape 26"/>
          <p:cNvSpPr txBox="1"/>
          <p:nvPr/>
        </p:nvSpPr>
        <p:spPr>
          <a:xfrm>
            <a:off x="663100" y="1710362"/>
            <a:ext cx="6182099" cy="1345199"/>
          </a:xfrm>
          <a:prstGeom prst="rect">
            <a:avLst/>
          </a:prstGeom>
          <a:noFill/>
          <a:ln>
            <a:noFill/>
          </a:ln>
        </p:spPr>
        <p:txBody>
          <a:bodyPr anchorCtr="0" anchor="t" bIns="91425" lIns="91425" rIns="91425" tIns="91425">
            <a:noAutofit/>
          </a:bodyPr>
          <a:lstStyle/>
          <a:p>
            <a:pPr rtl="0">
              <a:spcBef>
                <a:spcPts val="0"/>
              </a:spcBef>
              <a:buNone/>
            </a:pPr>
            <a:r>
              <a:rPr lang="en" sz="1800">
                <a:solidFill>
                  <a:srgbClr val="434343"/>
                </a:solidFill>
              </a:rPr>
              <a:t>Link to slides: </a:t>
            </a:r>
            <a:r>
              <a:rPr lang="en" sz="1800" u="sng">
                <a:solidFill>
                  <a:schemeClr val="hlink"/>
                </a:solidFill>
                <a:hlinkClick r:id="rId3"/>
              </a:rPr>
              <a:t>http://bit.ly/humber-web-2-13</a:t>
            </a:r>
          </a:p>
          <a:p>
            <a:pPr rtl="0">
              <a:spcBef>
                <a:spcPts val="0"/>
              </a:spcBef>
              <a:buNone/>
            </a:pPr>
            <a:r>
              <a:t/>
            </a:r>
            <a:endParaRPr sz="1800">
              <a:solidFill>
                <a:srgbClr val="434343"/>
              </a:solidFill>
            </a:endParaRPr>
          </a:p>
          <a:p>
            <a:pPr rtl="0">
              <a:spcBef>
                <a:spcPts val="0"/>
              </a:spcBef>
              <a:buNone/>
            </a:pPr>
            <a:r>
              <a:t/>
            </a:r>
            <a:endParaRPr sz="1800">
              <a:solidFill>
                <a:srgbClr val="434343"/>
              </a:solidFill>
            </a:endParaRPr>
          </a:p>
          <a:p>
            <a:pPr>
              <a:spcBef>
                <a:spcPts val="0"/>
              </a:spcBef>
              <a:buNone/>
            </a:pPr>
            <a:r>
              <a:t/>
            </a:r>
            <a:endParaRPr sz="1800">
              <a:solidFill>
                <a:srgbClr val="434343"/>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Nested Rules output.</a:t>
            </a:r>
          </a:p>
        </p:txBody>
      </p:sp>
      <p:sp>
        <p:nvSpPr>
          <p:cNvPr id="80" name="Shape 80"/>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600">
                <a:latin typeface="PT Mono"/>
                <a:ea typeface="PT Mono"/>
                <a:cs typeface="PT Mono"/>
                <a:sym typeface="PT Mono"/>
              </a:rPr>
              <a:t>ul.nav {</a:t>
            </a:r>
            <a:br>
              <a:rPr lang="en" sz="1600">
                <a:latin typeface="PT Mono"/>
                <a:ea typeface="PT Mono"/>
                <a:cs typeface="PT Mono"/>
                <a:sym typeface="PT Mono"/>
              </a:rPr>
            </a:br>
            <a:r>
              <a:rPr lang="en" sz="1600">
                <a:latin typeface="PT Mono"/>
                <a:ea typeface="PT Mono"/>
                <a:cs typeface="PT Mono"/>
                <a:sym typeface="PT Mono"/>
              </a:rPr>
              <a:t>  background: red;</a:t>
            </a:r>
            <a:br>
              <a:rPr lang="en" sz="1600">
                <a:latin typeface="PT Mono"/>
                <a:ea typeface="PT Mono"/>
                <a:cs typeface="PT Mono"/>
                <a:sym typeface="PT Mono"/>
              </a:rPr>
            </a:br>
            <a:r>
              <a:rPr lang="en" sz="1600">
                <a:latin typeface="PT Mono"/>
                <a:ea typeface="PT Mono"/>
                <a:cs typeface="PT Mono"/>
                <a:sym typeface="PT Mono"/>
              </a:rPr>
              <a:t>  width: 100%;</a:t>
            </a:r>
            <a:br>
              <a:rPr lang="en" sz="1600">
                <a:latin typeface="PT Mono"/>
                <a:ea typeface="PT Mono"/>
                <a:cs typeface="PT Mono"/>
                <a:sym typeface="PT Mono"/>
              </a:rPr>
            </a:br>
            <a:r>
              <a:rPr lang="en" sz="1600">
                <a:latin typeface="PT Mono"/>
                <a:ea typeface="PT Mono"/>
                <a:cs typeface="PT Mono"/>
                <a:sym typeface="PT Mono"/>
              </a:rPr>
              <a:t>}</a:t>
            </a:r>
            <a:br>
              <a:rPr lang="en" sz="1600">
                <a:latin typeface="PT Mono"/>
                <a:ea typeface="PT Mono"/>
                <a:cs typeface="PT Mono"/>
                <a:sym typeface="PT Mono"/>
              </a:rPr>
            </a:br>
            <a:r>
              <a:rPr lang="en" sz="1600">
                <a:latin typeface="PT Mono"/>
                <a:ea typeface="PT Mono"/>
                <a:cs typeface="PT Mono"/>
                <a:sym typeface="PT Mono"/>
              </a:rPr>
              <a:t>ul.nav li {</a:t>
            </a:r>
            <a:br>
              <a:rPr lang="en" sz="1600">
                <a:latin typeface="PT Mono"/>
                <a:ea typeface="PT Mono"/>
                <a:cs typeface="PT Mono"/>
                <a:sym typeface="PT Mono"/>
              </a:rPr>
            </a:br>
            <a:r>
              <a:rPr lang="en" sz="1600">
                <a:latin typeface="PT Mono"/>
                <a:ea typeface="PT Mono"/>
                <a:cs typeface="PT Mono"/>
                <a:sym typeface="PT Mono"/>
              </a:rPr>
              <a:t>  border-right: 1px solid #bada55;</a:t>
            </a:r>
            <a:br>
              <a:rPr lang="en" sz="1600">
                <a:latin typeface="PT Mono"/>
                <a:ea typeface="PT Mono"/>
                <a:cs typeface="PT Mono"/>
                <a:sym typeface="PT Mono"/>
              </a:rPr>
            </a:br>
            <a:r>
              <a:rPr lang="en" sz="1600">
                <a:latin typeface="PT Mono"/>
                <a:ea typeface="PT Mono"/>
                <a:cs typeface="PT Mono"/>
                <a:sym typeface="PT Mono"/>
              </a:rPr>
              <a:t>}</a:t>
            </a:r>
            <a:br>
              <a:rPr lang="en" sz="1600">
                <a:latin typeface="PT Mono"/>
                <a:ea typeface="PT Mono"/>
                <a:cs typeface="PT Mono"/>
                <a:sym typeface="PT Mono"/>
              </a:rPr>
            </a:br>
            <a:r>
              <a:rPr lang="en" sz="1600">
                <a:latin typeface="PT Mono"/>
                <a:ea typeface="PT Mono"/>
                <a:cs typeface="PT Mono"/>
                <a:sym typeface="PT Mono"/>
              </a:rPr>
              <a:t>ul.nav li a {</a:t>
            </a:r>
            <a:br>
              <a:rPr lang="en" sz="1600">
                <a:latin typeface="PT Mono"/>
                <a:ea typeface="PT Mono"/>
                <a:cs typeface="PT Mono"/>
                <a:sym typeface="PT Mono"/>
              </a:rPr>
            </a:br>
            <a:r>
              <a:rPr lang="en" sz="1600">
                <a:latin typeface="PT Mono"/>
                <a:ea typeface="PT Mono"/>
                <a:cs typeface="PT Mono"/>
                <a:sym typeface="PT Mono"/>
              </a:rPr>
              <a:t>  background: #bada55;</a:t>
            </a:r>
            <a:br>
              <a:rPr lang="en" sz="1600">
                <a:latin typeface="PT Mono"/>
                <a:ea typeface="PT Mono"/>
                <a:cs typeface="PT Mono"/>
                <a:sym typeface="PT Mono"/>
              </a:rPr>
            </a:br>
            <a:r>
              <a:rPr lang="en" sz="1600">
                <a:latin typeface="PT Mono"/>
                <a:ea typeface="PT Mono"/>
                <a:cs typeface="PT Mono"/>
                <a:sym typeface="PT Mono"/>
              </a:rPr>
              <a:t>  padding: 10px;</a:t>
            </a:r>
            <a:br>
              <a:rPr lang="en" sz="1600">
                <a:latin typeface="PT Mono"/>
                <a:ea typeface="PT Mono"/>
                <a:cs typeface="PT Mono"/>
                <a:sym typeface="PT Mono"/>
              </a:rPr>
            </a:br>
            <a:r>
              <a:rPr lang="en" sz="1600">
                <a:latin typeface="PT Mono"/>
                <a:ea typeface="PT Mono"/>
                <a:cs typeface="PT Mono"/>
                <a:sym typeface="PT Mono"/>
              </a:rPr>
              <a:t>}</a:t>
            </a:r>
            <a:br>
              <a:rPr lang="en" sz="1600">
                <a:latin typeface="PT Mono"/>
                <a:ea typeface="PT Mono"/>
                <a:cs typeface="PT Mono"/>
                <a:sym typeface="PT Mono"/>
              </a:rPr>
            </a:br>
            <a:r>
              <a:rPr lang="en" sz="1600">
                <a:latin typeface="PT Mono"/>
                <a:ea typeface="PT Mono"/>
                <a:cs typeface="PT Mono"/>
                <a:sym typeface="PT Mono"/>
              </a:rPr>
              <a:t>ul.nav li a:hover {</a:t>
            </a:r>
            <a:br>
              <a:rPr lang="en" sz="1600">
                <a:latin typeface="PT Mono"/>
                <a:ea typeface="PT Mono"/>
                <a:cs typeface="PT Mono"/>
                <a:sym typeface="PT Mono"/>
              </a:rPr>
            </a:br>
            <a:r>
              <a:rPr lang="en" sz="1600">
                <a:latin typeface="PT Mono"/>
                <a:ea typeface="PT Mono"/>
                <a:cs typeface="PT Mono"/>
                <a:sym typeface="PT Mono"/>
              </a:rPr>
              <a:t>    background: yellow;</a:t>
            </a:r>
            <a:br>
              <a:rPr lang="en" sz="1600">
                <a:latin typeface="PT Mono"/>
                <a:ea typeface="PT Mono"/>
                <a:cs typeface="PT Mono"/>
                <a:sym typeface="PT Mono"/>
              </a:rPr>
            </a:br>
            <a:r>
              <a:rPr lang="en" sz="1600">
                <a:latin typeface="PT Mono"/>
                <a:ea typeface="PT Mono"/>
                <a:cs typeface="PT Mono"/>
                <a:sym typeface="PT Mono"/>
              </a:rPr>
              <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Partials</a:t>
            </a:r>
          </a:p>
        </p:txBody>
      </p:sp>
      <p:sp>
        <p:nvSpPr>
          <p:cNvPr id="86" name="Shape 8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You can break your CSS into organized chunks and they will be stitched together for you. This keeps the CSS organized and more maintainable.</a:t>
            </a:r>
          </a:p>
          <a:p>
            <a:pPr rtl="0">
              <a:spcBef>
                <a:spcPts val="0"/>
              </a:spcBef>
              <a:buNone/>
            </a:pPr>
            <a:r>
              <a:t/>
            </a:r>
            <a:endParaRPr/>
          </a:p>
          <a:p>
            <a:pPr rtl="0">
              <a:spcBef>
                <a:spcPts val="0"/>
              </a:spcBef>
              <a:buNone/>
            </a:pPr>
            <a:r>
              <a:rPr lang="en"/>
              <a:t>Files: </a:t>
            </a:r>
          </a:p>
          <a:p>
            <a:pPr rtl="0">
              <a:spcBef>
                <a:spcPts val="0"/>
              </a:spcBef>
              <a:buNone/>
            </a:pPr>
            <a:r>
              <a:rPr lang="en"/>
              <a:t>_normalize.scss</a:t>
            </a:r>
            <a:br>
              <a:rPr lang="en"/>
            </a:br>
            <a:r>
              <a:rPr lang="en"/>
              <a:t>_nav.scss</a:t>
            </a:r>
          </a:p>
          <a:p>
            <a:pPr rtl="0">
              <a:spcBef>
                <a:spcPts val="0"/>
              </a:spcBef>
              <a:buNone/>
            </a:pPr>
            <a:r>
              <a:t/>
            </a:r>
            <a:endParaRPr/>
          </a:p>
          <a:p>
            <a:pPr rtl="0">
              <a:spcBef>
                <a:spcPts val="0"/>
              </a:spcBef>
              <a:buNone/>
            </a:pPr>
            <a:r>
              <a:rPr lang="en"/>
              <a:t>Then in style.scss</a:t>
            </a:r>
          </a:p>
          <a:p>
            <a:pPr rtl="0">
              <a:spcBef>
                <a:spcPts val="0"/>
              </a:spcBef>
              <a:buNone/>
            </a:pPr>
            <a:r>
              <a:t/>
            </a:r>
            <a:endParaRPr/>
          </a:p>
          <a:p>
            <a:pPr>
              <a:spcBef>
                <a:spcPts val="0"/>
              </a:spcBef>
              <a:buNone/>
            </a:pPr>
            <a:r>
              <a:rPr lang="en"/>
              <a:t>@import "normalize";</a:t>
            </a:r>
            <a:br>
              <a:rPr lang="en"/>
            </a:br>
            <a:r>
              <a:rPr lang="en"/>
              <a:t>@import "nav";</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Math</a:t>
            </a:r>
          </a:p>
        </p:txBody>
      </p:sp>
      <p:sp>
        <p:nvSpPr>
          <p:cNvPr id="92" name="Shape 9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Sass gives you the ability to use math which is useful when trying to achieve exponential growth between elements in your project.</a:t>
            </a:r>
          </a:p>
          <a:p>
            <a:pPr lvl="0" rtl="0">
              <a:spcBef>
                <a:spcPts val="0"/>
              </a:spcBef>
              <a:buClr>
                <a:schemeClr val="dk1"/>
              </a:buClr>
              <a:buFont typeface="Arial"/>
              <a:buNone/>
            </a:pPr>
            <a:r>
              <a:t/>
            </a:r>
            <a:endParaRPr>
              <a:latin typeface="PT Mono"/>
              <a:ea typeface="PT Mono"/>
              <a:cs typeface="PT Mono"/>
              <a:sym typeface="PT Mono"/>
            </a:endParaRPr>
          </a:p>
          <a:p>
            <a:pPr lvl="0" rtl="0">
              <a:spcBef>
                <a:spcPts val="0"/>
              </a:spcBef>
              <a:buNone/>
            </a:pPr>
            <a:r>
              <a:rPr lang="en">
                <a:latin typeface="PT Mono"/>
                <a:ea typeface="PT Mono"/>
                <a:cs typeface="PT Mono"/>
                <a:sym typeface="PT Mono"/>
              </a:rPr>
              <a:t>$basefontsize: 16px;</a:t>
            </a:r>
          </a:p>
          <a:p>
            <a:pPr lvl="0" rtl="0">
              <a:spcBef>
                <a:spcPts val="0"/>
              </a:spcBef>
              <a:buClr>
                <a:schemeClr val="dk1"/>
              </a:buClr>
              <a:buFont typeface="Arial"/>
              <a:buNone/>
            </a:pPr>
            <a:r>
              <a:t/>
            </a:r>
            <a:endParaRPr>
              <a:latin typeface="PT Mono"/>
              <a:ea typeface="PT Mono"/>
              <a:cs typeface="PT Mono"/>
              <a:sym typeface="PT Mono"/>
            </a:endParaRPr>
          </a:p>
          <a:p>
            <a:pPr lvl="0" rtl="0">
              <a:spcBef>
                <a:spcPts val="0"/>
              </a:spcBef>
              <a:buClr>
                <a:schemeClr val="dk1"/>
              </a:buClr>
              <a:buSzPct val="61111"/>
              <a:buFont typeface="Arial"/>
              <a:buNone/>
            </a:pPr>
            <a:r>
              <a:rPr lang="en">
                <a:latin typeface="PT Mono"/>
                <a:ea typeface="PT Mono"/>
                <a:cs typeface="PT Mono"/>
                <a:sym typeface="PT Mono"/>
              </a:rPr>
              <a:t>body { font-size: $basefontsize; }</a:t>
            </a:r>
          </a:p>
          <a:p>
            <a:pPr lvl="0" rtl="0">
              <a:spcBef>
                <a:spcPts val="0"/>
              </a:spcBef>
              <a:buNone/>
            </a:pPr>
            <a:r>
              <a:t/>
            </a:r>
            <a:endParaRPr>
              <a:latin typeface="PT Mono"/>
              <a:ea typeface="PT Mono"/>
              <a:cs typeface="PT Mono"/>
              <a:sym typeface="PT Mono"/>
            </a:endParaRPr>
          </a:p>
          <a:p>
            <a:pPr lvl="0" rtl="0">
              <a:spcBef>
                <a:spcPts val="0"/>
              </a:spcBef>
              <a:buClr>
                <a:schemeClr val="dk1"/>
              </a:buClr>
              <a:buSzPct val="61111"/>
              <a:buFont typeface="Arial"/>
              <a:buNone/>
            </a:pPr>
            <a:r>
              <a:rPr lang="en">
                <a:latin typeface="PT Mono"/>
                <a:ea typeface="PT Mono"/>
                <a:cs typeface="PT Mono"/>
                <a:sym typeface="PT Mono"/>
              </a:rPr>
              <a:t>h1 { font-size: $basefontsize * 2; }</a:t>
            </a:r>
          </a:p>
          <a:p>
            <a:pPr lvl="0" rtl="0">
              <a:spcBef>
                <a:spcPts val="0"/>
              </a:spcBef>
              <a:buNone/>
            </a:pPr>
            <a:r>
              <a:t/>
            </a:r>
            <a:endParaRPr>
              <a:latin typeface="PT Mono"/>
              <a:ea typeface="PT Mono"/>
              <a:cs typeface="PT Mono"/>
              <a:sym typeface="PT Mono"/>
            </a:endParaRPr>
          </a:p>
          <a:p>
            <a:pPr lvl="0" rtl="0">
              <a:spcBef>
                <a:spcPts val="0"/>
              </a:spcBef>
              <a:buClr>
                <a:schemeClr val="dk1"/>
              </a:buClr>
              <a:buSzPct val="61111"/>
              <a:buFont typeface="Arial"/>
              <a:buNone/>
            </a:pPr>
            <a:r>
              <a:rPr lang="en">
                <a:latin typeface="PT Mono"/>
                <a:ea typeface="PT Mono"/>
                <a:cs typeface="PT Mono"/>
                <a:sym typeface="PT Mono"/>
              </a:rPr>
              <a:t>h2 { font-size: $basefontsize * 1.7; }</a:t>
            </a:r>
          </a:p>
          <a:p>
            <a:pPr lvl="0" rtl="0">
              <a:spcBef>
                <a:spcPts val="0"/>
              </a:spcBef>
              <a:buClr>
                <a:schemeClr val="dk1"/>
              </a:buClr>
              <a:buFont typeface="Arial"/>
              <a:buNone/>
            </a:pPr>
            <a:r>
              <a:t/>
            </a:r>
            <a:endParaRPr>
              <a:latin typeface="PT Mono"/>
              <a:ea typeface="PT Mono"/>
              <a:cs typeface="PT Mono"/>
              <a:sym typeface="PT Mono"/>
            </a:endParaRPr>
          </a:p>
          <a:p>
            <a:pPr>
              <a:spcBef>
                <a:spcPts val="0"/>
              </a:spcBef>
              <a:buNone/>
            </a:pPr>
            <a:r>
              <a:t/>
            </a:r>
            <a:endParaRPr>
              <a:latin typeface="PT Mono"/>
              <a:ea typeface="PT Mono"/>
              <a:cs typeface="PT Mono"/>
              <a:sym typeface="PT Mono"/>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Functions</a:t>
            </a:r>
          </a:p>
        </p:txBody>
      </p:sp>
      <p:sp>
        <p:nvSpPr>
          <p:cNvPr id="98" name="Shape 9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Sass has something called functions which can do some of the hard work for you. Let's take a look at a few:</a:t>
            </a:r>
          </a:p>
          <a:p>
            <a:pPr lvl="0" rtl="0">
              <a:spcBef>
                <a:spcPts val="0"/>
              </a:spcBef>
              <a:buClr>
                <a:schemeClr val="dk1"/>
              </a:buClr>
              <a:buFont typeface="Arial"/>
              <a:buNone/>
            </a:pPr>
            <a:r>
              <a:t/>
            </a:r>
            <a:endParaRPr/>
          </a:p>
          <a:p>
            <a:pPr rtl="0">
              <a:spcBef>
                <a:spcPts val="0"/>
              </a:spcBef>
              <a:buNone/>
            </a:pPr>
            <a:r>
              <a:rPr lang="en" u="sng">
                <a:solidFill>
                  <a:schemeClr val="hlink"/>
                </a:solidFill>
                <a:hlinkClick r:id="rId3"/>
              </a:rPr>
              <a:t>http://sass-lang.com/documentation/Sass/Script/Functions.html</a:t>
            </a:r>
            <a:r>
              <a:rPr lang="en"/>
              <a:t> </a:t>
            </a:r>
          </a:p>
          <a:p>
            <a:pPr rtl="0">
              <a:spcBef>
                <a:spcPts val="0"/>
              </a:spcBef>
              <a:buNone/>
            </a:pPr>
            <a:r>
              <a:t/>
            </a:r>
            <a:endParaRPr/>
          </a:p>
          <a:p>
            <a:pPr>
              <a:spcBef>
                <a:spcPts val="0"/>
              </a:spcBef>
              <a:buNone/>
            </a:pPr>
            <a:r>
              <a:rPr lang="en"/>
              <a:t>One I use quite frequently is the</a:t>
            </a:r>
            <a:r>
              <a:rPr lang="en">
                <a:latin typeface="PT Mono"/>
                <a:ea typeface="PT Mono"/>
                <a:cs typeface="PT Mono"/>
                <a:sym typeface="PT Mono"/>
              </a:rPr>
              <a:t> </a:t>
            </a:r>
            <a:r>
              <a:rPr lang="en" u="sng">
                <a:solidFill>
                  <a:schemeClr val="hlink"/>
                </a:solidFill>
                <a:latin typeface="PT Mono"/>
                <a:ea typeface="PT Mono"/>
                <a:cs typeface="PT Mono"/>
                <a:sym typeface="PT Mono"/>
                <a:hlinkClick r:id="rId4"/>
              </a:rPr>
              <a:t>lighten</a:t>
            </a:r>
            <a:r>
              <a:rPr lang="en">
                <a:latin typeface="PT Mono"/>
                <a:ea typeface="PT Mono"/>
                <a:cs typeface="PT Mono"/>
                <a:sym typeface="PT Mono"/>
              </a:rPr>
              <a:t> </a:t>
            </a:r>
            <a:r>
              <a:rPr lang="en"/>
              <a:t>function. It creates a lighter version of any colour. Let's use it to make a nice subtle hover state: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Functions cont.</a:t>
            </a:r>
          </a:p>
        </p:txBody>
      </p:sp>
      <p:sp>
        <p:nvSpPr>
          <p:cNvPr id="104" name="Shape 104"/>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t>$peagreen : #BADA55; </a:t>
            </a:r>
            <a:br>
              <a:rPr lang="en"/>
            </a:br>
            <a:br>
              <a:rPr lang="en"/>
            </a:br>
            <a:r>
              <a:rPr lang="en"/>
              <a:t>a.myLink {</a:t>
            </a:r>
            <a:br>
              <a:rPr lang="en"/>
            </a:br>
            <a:r>
              <a:rPr lang="en"/>
              <a:t>    background:$peagreen;</a:t>
            </a:r>
            <a:br>
              <a:rPr lang="en"/>
            </a:br>
            <a:br>
              <a:rPr lang="en"/>
            </a:br>
            <a:r>
              <a:rPr lang="en"/>
              <a:t>    &amp;:hover {</a:t>
            </a:r>
            <a:br>
              <a:rPr lang="en"/>
            </a:br>
            <a:r>
              <a:rPr lang="en"/>
              <a:t>        background: lighten($peagreen, 10) //10% lighter than $peagreen</a:t>
            </a:r>
            <a:br>
              <a:rPr lang="en"/>
            </a:br>
            <a:r>
              <a:rPr lang="en"/>
              <a:t>    }</a:t>
            </a:r>
            <a:br>
              <a:rPr lang="en"/>
            </a:br>
            <a:r>
              <a:rPr lang="en"/>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Mixins</a:t>
            </a:r>
          </a:p>
        </p:txBody>
      </p:sp>
      <p:sp>
        <p:nvSpPr>
          <p:cNvPr id="110" name="Shape 11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Remember the DRY rule? It stands for "Don't Repeat Yourself." Sass can help you with this through the use of mixins - little chunks of CSS that we can call repeatedly in our Sass files.</a:t>
            </a:r>
          </a:p>
          <a:p>
            <a:pPr rtl="0">
              <a:spcBef>
                <a:spcPts val="0"/>
              </a:spcBef>
              <a:buNone/>
            </a:pPr>
            <a:r>
              <a:t/>
            </a:r>
            <a:endParaRPr/>
          </a:p>
          <a:p>
            <a:pPr lvl="0" rtl="0">
              <a:spcBef>
                <a:spcPts val="0"/>
              </a:spcBef>
              <a:buClr>
                <a:schemeClr val="dk1"/>
              </a:buClr>
              <a:buSzPct val="61111"/>
              <a:buFont typeface="Arial"/>
              <a:buNone/>
            </a:pPr>
            <a:r>
              <a:rPr lang="en"/>
              <a:t>Let's take a look at a mixin for some flashy text styles you might want to reuse:</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Mixins cont.</a:t>
            </a:r>
          </a:p>
        </p:txBody>
      </p:sp>
      <p:sp>
        <p:nvSpPr>
          <p:cNvPr id="116" name="Shape 11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latin typeface="PT Mono"/>
                <a:ea typeface="PT Mono"/>
                <a:cs typeface="PT Mono"/>
                <a:sym typeface="PT Mono"/>
              </a:rPr>
              <a:t>//Create mixin</a:t>
            </a:r>
            <a:br>
              <a:rPr lang="en" sz="1400">
                <a:latin typeface="PT Mono"/>
                <a:ea typeface="PT Mono"/>
                <a:cs typeface="PT Mono"/>
                <a:sym typeface="PT Mono"/>
              </a:rPr>
            </a:br>
            <a:r>
              <a:rPr lang="en" sz="1400">
                <a:latin typeface="PT Mono"/>
                <a:ea typeface="PT Mono"/>
                <a:cs typeface="PT Mono"/>
                <a:sym typeface="PT Mono"/>
              </a:rPr>
              <a:t>@mixin flashy-text {</a:t>
            </a:r>
            <a:br>
              <a:rPr lang="en" sz="1400">
                <a:latin typeface="PT Mono"/>
                <a:ea typeface="PT Mono"/>
                <a:cs typeface="PT Mono"/>
                <a:sym typeface="PT Mono"/>
              </a:rPr>
            </a:br>
            <a:r>
              <a:rPr lang="en" sz="1400">
                <a:latin typeface="PT Mono"/>
                <a:ea typeface="PT Mono"/>
                <a:cs typeface="PT Mono"/>
                <a:sym typeface="PT Mono"/>
              </a:rPr>
              <a:t>    font-family: "Lobster", serif;</a:t>
            </a:r>
            <a:br>
              <a:rPr lang="en" sz="1400">
                <a:latin typeface="PT Mono"/>
                <a:ea typeface="PT Mono"/>
                <a:cs typeface="PT Mono"/>
                <a:sym typeface="PT Mono"/>
              </a:rPr>
            </a:br>
            <a:r>
              <a:rPr lang="en" sz="1400">
                <a:latin typeface="PT Mono"/>
                <a:ea typeface="PT Mono"/>
                <a:cs typeface="PT Mono"/>
                <a:sym typeface="PT Mono"/>
              </a:rPr>
              <a:t>    font-size: 30px;</a:t>
            </a:r>
            <a:br>
              <a:rPr lang="en" sz="1400">
                <a:latin typeface="PT Mono"/>
                <a:ea typeface="PT Mono"/>
                <a:cs typeface="PT Mono"/>
                <a:sym typeface="PT Mono"/>
              </a:rPr>
            </a:br>
            <a:r>
              <a:rPr lang="en" sz="1400">
                <a:latin typeface="PT Mono"/>
                <a:ea typeface="PT Mono"/>
                <a:cs typeface="PT Mono"/>
                <a:sym typeface="PT Mono"/>
              </a:rPr>
              <a:t>    font-weight: bold;</a:t>
            </a:r>
            <a:br>
              <a:rPr lang="en" sz="1400">
                <a:latin typeface="PT Mono"/>
                <a:ea typeface="PT Mono"/>
                <a:cs typeface="PT Mono"/>
                <a:sym typeface="PT Mono"/>
              </a:rPr>
            </a:br>
            <a:r>
              <a:rPr lang="en" sz="1400">
                <a:latin typeface="PT Mono"/>
                <a:ea typeface="PT Mono"/>
                <a:cs typeface="PT Mono"/>
                <a:sym typeface="PT Mono"/>
              </a:rPr>
              <a:t>    color: DarkSlateGray;</a:t>
            </a:r>
            <a:br>
              <a:rPr lang="en" sz="1400">
                <a:latin typeface="PT Mono"/>
                <a:ea typeface="PT Mono"/>
                <a:cs typeface="PT Mono"/>
                <a:sym typeface="PT Mono"/>
              </a:rPr>
            </a:br>
            <a:r>
              <a:rPr lang="en" sz="1400">
                <a:latin typeface="PT Mono"/>
                <a:ea typeface="PT Mono"/>
                <a:cs typeface="PT Mono"/>
                <a:sym typeface="PT Mono"/>
              </a:rPr>
              <a:t>}</a:t>
            </a:r>
            <a:br>
              <a:rPr lang="en" sz="1400">
                <a:latin typeface="PT Mono"/>
                <a:ea typeface="PT Mono"/>
                <a:cs typeface="PT Mono"/>
                <a:sym typeface="PT Mono"/>
              </a:rPr>
            </a:br>
            <a:br>
              <a:rPr lang="en" sz="1400">
                <a:latin typeface="PT Mono"/>
                <a:ea typeface="PT Mono"/>
                <a:cs typeface="PT Mono"/>
                <a:sym typeface="PT Mono"/>
              </a:rPr>
            </a:br>
            <a:br>
              <a:rPr lang="en" sz="1400">
                <a:latin typeface="PT Mono"/>
                <a:ea typeface="PT Mono"/>
                <a:cs typeface="PT Mono"/>
                <a:sym typeface="PT Mono"/>
              </a:rPr>
            </a:br>
            <a:r>
              <a:rPr lang="en" sz="1400">
                <a:latin typeface="PT Mono"/>
                <a:ea typeface="PT Mono"/>
                <a:cs typeface="PT Mono"/>
                <a:sym typeface="PT Mono"/>
              </a:rPr>
              <a:t>//Apply mixin</a:t>
            </a:r>
            <a:br>
              <a:rPr lang="en" sz="1400">
                <a:latin typeface="PT Mono"/>
                <a:ea typeface="PT Mono"/>
                <a:cs typeface="PT Mono"/>
                <a:sym typeface="PT Mono"/>
              </a:rPr>
            </a:br>
            <a:r>
              <a:rPr lang="en" sz="1400">
                <a:latin typeface="PT Mono"/>
                <a:ea typeface="PT Mono"/>
                <a:cs typeface="PT Mono"/>
                <a:sym typeface="PT Mono"/>
              </a:rPr>
              <a:t>h1 {</a:t>
            </a:r>
            <a:br>
              <a:rPr lang="en" sz="1400">
                <a:latin typeface="PT Mono"/>
                <a:ea typeface="PT Mono"/>
                <a:cs typeface="PT Mono"/>
                <a:sym typeface="PT Mono"/>
              </a:rPr>
            </a:br>
            <a:r>
              <a:rPr lang="en" sz="1400">
                <a:latin typeface="PT Mono"/>
                <a:ea typeface="PT Mono"/>
                <a:cs typeface="PT Mono"/>
                <a:sym typeface="PT Mono"/>
              </a:rPr>
              <a:t>    @include flashy-text;</a:t>
            </a:r>
            <a:br>
              <a:rPr lang="en" sz="1400">
                <a:latin typeface="PT Mono"/>
                <a:ea typeface="PT Mono"/>
                <a:cs typeface="PT Mono"/>
                <a:sym typeface="PT Mono"/>
              </a:rPr>
            </a:br>
            <a:r>
              <a:rPr lang="en" sz="1400">
                <a:latin typeface="PT Mono"/>
                <a:ea typeface="PT Mono"/>
                <a:cs typeface="PT Mono"/>
                <a:sym typeface="PT Mono"/>
              </a:rPr>
              <a:t>}</a:t>
            </a:r>
            <a:br>
              <a:rPr lang="en" sz="1400">
                <a:latin typeface="PT Mono"/>
                <a:ea typeface="PT Mono"/>
                <a:cs typeface="PT Mono"/>
                <a:sym typeface="PT Mono"/>
              </a:rPr>
            </a:br>
            <a:r>
              <a:rPr lang="en" sz="1400">
                <a:latin typeface="PT Mono"/>
                <a:ea typeface="PT Mono"/>
                <a:cs typeface="PT Mono"/>
                <a:sym typeface="PT Mono"/>
              </a:rPr>
              <a:t>.announcementBox p {</a:t>
            </a:r>
            <a:br>
              <a:rPr lang="en" sz="1400">
                <a:latin typeface="PT Mono"/>
                <a:ea typeface="PT Mono"/>
                <a:cs typeface="PT Mono"/>
                <a:sym typeface="PT Mono"/>
              </a:rPr>
            </a:br>
            <a:r>
              <a:rPr lang="en" sz="1400">
                <a:latin typeface="PT Mono"/>
                <a:ea typeface="PT Mono"/>
                <a:cs typeface="PT Mono"/>
                <a:sym typeface="PT Mono"/>
              </a:rPr>
              <a:t>    @include flashy-text;</a:t>
            </a:r>
            <a:br>
              <a:rPr lang="en" sz="1400">
                <a:latin typeface="PT Mono"/>
                <a:ea typeface="PT Mono"/>
                <a:cs typeface="PT Mono"/>
                <a:sym typeface="PT Mono"/>
              </a:rPr>
            </a:br>
            <a:r>
              <a:rPr lang="en" sz="1400">
                <a:latin typeface="PT Mono"/>
                <a:ea typeface="PT Mono"/>
                <a:cs typeface="PT Mono"/>
                <a:sym typeface="PT Mono"/>
              </a:rPr>
              <a:t>}</a:t>
            </a:r>
            <a:br>
              <a:rPr lang="en" sz="1400">
                <a:latin typeface="PT Mono"/>
                <a:ea typeface="PT Mono"/>
                <a:cs typeface="PT Mono"/>
                <a:sym typeface="PT Mono"/>
              </a:rPr>
            </a:br>
          </a:p>
          <a:p>
            <a:pPr lvl="0" rtl="0">
              <a:spcBef>
                <a:spcPts val="0"/>
              </a:spcBef>
              <a:buClr>
                <a:schemeClr val="dk1"/>
              </a:buClr>
              <a:buFont typeface="Arial"/>
              <a:buNone/>
            </a:pPr>
            <a:r>
              <a:t/>
            </a:r>
            <a:endParaRPr sz="1400">
              <a:latin typeface="PT Mono"/>
              <a:ea typeface="PT Mono"/>
              <a:cs typeface="PT Mono"/>
              <a:sym typeface="PT Mono"/>
            </a:endParaRPr>
          </a:p>
          <a:p>
            <a:pPr>
              <a:spcBef>
                <a:spcPts val="0"/>
              </a:spcBef>
              <a:buNone/>
            </a:pPr>
            <a:r>
              <a:t/>
            </a:r>
            <a:endParaRPr sz="1400">
              <a:latin typeface="PT Mono"/>
              <a:ea typeface="PT Mono"/>
              <a:cs typeface="PT Mono"/>
              <a:sym typeface="PT Mono"/>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Using sass in your projects</a:t>
            </a:r>
          </a:p>
        </p:txBody>
      </p:sp>
      <p:sp>
        <p:nvSpPr>
          <p:cNvPr id="122" name="Shape 12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The idea of sass is that you will write your styles in style.scss which will then compile into a style.css file. The browser doesn't understand sass, so it needs to be compiled to regular CSS before that. You will never need to edit your style.css file, it is simply the output of the compiler.</a:t>
            </a:r>
          </a:p>
          <a:p>
            <a:pPr rtl="0">
              <a:spcBef>
                <a:spcPts val="0"/>
              </a:spcBef>
              <a:buNone/>
            </a:pPr>
            <a:r>
              <a:t/>
            </a:r>
            <a:endParaRPr/>
          </a:p>
          <a:p>
            <a:pPr lvl="0" rtl="0">
              <a:spcBef>
                <a:spcPts val="0"/>
              </a:spcBef>
              <a:buClr>
                <a:schemeClr val="dk1"/>
              </a:buClr>
              <a:buSzPct val="61111"/>
              <a:buFont typeface="Arial"/>
              <a:buNone/>
            </a:pPr>
            <a:r>
              <a:rPr lang="en"/>
              <a:t>Instead of compiling it on every save manually, it is much easier to use a tool that will watch your SCSS file for changes and automatically compile into CSS for you.</a:t>
            </a:r>
          </a:p>
          <a:p>
            <a:pPr lvl="0" rtl="0">
              <a:spcBef>
                <a:spcPts val="0"/>
              </a:spcBef>
              <a:buClr>
                <a:schemeClr val="dk1"/>
              </a:buClr>
              <a:buFont typeface="Arial"/>
              <a:buNone/>
            </a:pPr>
            <a:r>
              <a:t/>
            </a:r>
            <a:endParaRPr/>
          </a:p>
          <a:p>
            <a:pPr>
              <a:spcBef>
                <a:spcPts val="0"/>
              </a:spcBef>
              <a:buNone/>
            </a:pPr>
            <a:r>
              <a:rPr lang="en"/>
              <a:t>I recommend using Sass with the </a:t>
            </a:r>
            <a:r>
              <a:rPr lang="en" u="sng">
                <a:solidFill>
                  <a:schemeClr val="hlink"/>
                </a:solidFill>
                <a:hlinkClick r:id="rId3"/>
              </a:rPr>
              <a:t>Prepros app</a:t>
            </a:r>
            <a:r>
              <a:rPr lang="en"/>
              <a:t>, which is available for both Windows and Mac. Prepros is a free application which we will now download and try out.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Gulp for sass</a:t>
            </a:r>
          </a:p>
        </p:txBody>
      </p:sp>
      <p:sp>
        <p:nvSpPr>
          <p:cNvPr id="128" name="Shape 12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latin typeface="PT Mono"/>
                <a:ea typeface="PT Mono"/>
                <a:cs typeface="PT Mono"/>
                <a:sym typeface="PT Mono"/>
              </a:rPr>
              <a:t>var gulp = require('gulp');</a:t>
            </a:r>
          </a:p>
          <a:p>
            <a:pPr lvl="0" rtl="0">
              <a:spcBef>
                <a:spcPts val="0"/>
              </a:spcBef>
              <a:buClr>
                <a:schemeClr val="dk1"/>
              </a:buClr>
              <a:buSzPct val="78571"/>
              <a:buFont typeface="Arial"/>
              <a:buNone/>
            </a:pPr>
            <a:r>
              <a:rPr lang="en" sz="1400">
                <a:latin typeface="PT Mono"/>
                <a:ea typeface="PT Mono"/>
                <a:cs typeface="PT Mono"/>
                <a:sym typeface="PT Mono"/>
              </a:rPr>
              <a:t>var sass = require('gulp-sass');</a:t>
            </a:r>
          </a:p>
          <a:p>
            <a:pPr lvl="0" rtl="0">
              <a:spcBef>
                <a:spcPts val="0"/>
              </a:spcBef>
              <a:buClr>
                <a:schemeClr val="dk1"/>
              </a:buClr>
              <a:buSzPct val="78571"/>
              <a:buFont typeface="Arial"/>
              <a:buNone/>
            </a:pPr>
            <a:r>
              <a:rPr lang="en" sz="1400">
                <a:latin typeface="PT Mono"/>
                <a:ea typeface="PT Mono"/>
                <a:cs typeface="PT Mono"/>
                <a:sym typeface="PT Mono"/>
              </a:rPr>
              <a:t>var notify = require('gulp-notify');</a:t>
            </a:r>
          </a:p>
          <a:p>
            <a:pPr lvl="0" rtl="0">
              <a:spcBef>
                <a:spcPts val="0"/>
              </a:spcBef>
              <a:buClr>
                <a:schemeClr val="dk1"/>
              </a:buClr>
              <a:buFont typeface="Arial"/>
              <a:buNone/>
            </a:pPr>
            <a:r>
              <a:t/>
            </a:r>
            <a:endParaRPr sz="1400">
              <a:latin typeface="PT Mono"/>
              <a:ea typeface="PT Mono"/>
              <a:cs typeface="PT Mono"/>
              <a:sym typeface="PT Mono"/>
            </a:endParaRPr>
          </a:p>
          <a:p>
            <a:pPr lvl="0" rtl="0">
              <a:spcBef>
                <a:spcPts val="0"/>
              </a:spcBef>
              <a:buClr>
                <a:schemeClr val="dk1"/>
              </a:buClr>
              <a:buSzPct val="78571"/>
              <a:buFont typeface="Arial"/>
              <a:buNone/>
            </a:pPr>
            <a:r>
              <a:rPr lang="en" sz="1400">
                <a:latin typeface="PT Mono"/>
                <a:ea typeface="PT Mono"/>
                <a:cs typeface="PT Mono"/>
                <a:sym typeface="PT Mono"/>
              </a:rPr>
              <a:t>gulp.task('sass', function() {</a:t>
            </a:r>
          </a:p>
          <a:p>
            <a:pPr lvl="0" rtl="0">
              <a:spcBef>
                <a:spcPts val="0"/>
              </a:spcBef>
              <a:buClr>
                <a:schemeClr val="dk1"/>
              </a:buClr>
              <a:buSzPct val="78571"/>
              <a:buFont typeface="Arial"/>
              <a:buNone/>
            </a:pPr>
            <a:r>
              <a:rPr lang="en" sz="1400">
                <a:latin typeface="PT Mono"/>
                <a:ea typeface="PT Mono"/>
                <a:cs typeface="PT Mono"/>
                <a:sym typeface="PT Mono"/>
              </a:rPr>
              <a:t>	var sassdir = 'scss/*.scss';</a:t>
            </a:r>
          </a:p>
          <a:p>
            <a:pPr lvl="0" rtl="0">
              <a:spcBef>
                <a:spcPts val="0"/>
              </a:spcBef>
              <a:buClr>
                <a:schemeClr val="dk1"/>
              </a:buClr>
              <a:buSzPct val="78571"/>
              <a:buFont typeface="Arial"/>
              <a:buNone/>
            </a:pPr>
            <a:r>
              <a:rPr lang="en" sz="1400">
                <a:latin typeface="PT Mono"/>
                <a:ea typeface="PT Mono"/>
                <a:cs typeface="PT Mono"/>
                <a:sym typeface="PT Mono"/>
              </a:rPr>
              <a:t>	gulp.src(sassdir)</a:t>
            </a:r>
          </a:p>
          <a:p>
            <a:pPr lvl="0" rtl="0">
              <a:spcBef>
                <a:spcPts val="0"/>
              </a:spcBef>
              <a:buClr>
                <a:schemeClr val="dk1"/>
              </a:buClr>
              <a:buSzPct val="78571"/>
              <a:buFont typeface="Arial"/>
              <a:buNone/>
            </a:pPr>
            <a:r>
              <a:rPr lang="en" sz="1400">
                <a:latin typeface="PT Mono"/>
                <a:ea typeface="PT Mono"/>
                <a:cs typeface="PT Mono"/>
                <a:sym typeface="PT Mono"/>
              </a:rPr>
              <a:t>		.pipe(sass({</a:t>
            </a:r>
          </a:p>
          <a:p>
            <a:pPr lvl="0" rtl="0">
              <a:spcBef>
                <a:spcPts val="0"/>
              </a:spcBef>
              <a:buClr>
                <a:schemeClr val="dk1"/>
              </a:buClr>
              <a:buSzPct val="78571"/>
              <a:buFont typeface="Arial"/>
              <a:buNone/>
            </a:pPr>
            <a:r>
              <a:rPr lang="en" sz="1400">
                <a:latin typeface="PT Mono"/>
                <a:ea typeface="PT Mono"/>
                <a:cs typeface="PT Mono"/>
                <a:sym typeface="PT Mono"/>
              </a:rPr>
              <a:t>			errLogToConsole: true</a:t>
            </a:r>
          </a:p>
          <a:p>
            <a:pPr lvl="0" rtl="0">
              <a:spcBef>
                <a:spcPts val="0"/>
              </a:spcBef>
              <a:buClr>
                <a:schemeClr val="dk1"/>
              </a:buClr>
              <a:buSzPct val="78571"/>
              <a:buFont typeface="Arial"/>
              <a:buNone/>
            </a:pPr>
            <a:r>
              <a:rPr lang="en" sz="1400">
                <a:latin typeface="PT Mono"/>
                <a:ea typeface="PT Mono"/>
                <a:cs typeface="PT Mono"/>
                <a:sym typeface="PT Mono"/>
              </a:rPr>
              <a:t>		}))</a:t>
            </a:r>
          </a:p>
          <a:p>
            <a:pPr lvl="0" rtl="0">
              <a:spcBef>
                <a:spcPts val="0"/>
              </a:spcBef>
              <a:buClr>
                <a:schemeClr val="dk1"/>
              </a:buClr>
              <a:buSzPct val="78571"/>
              <a:buFont typeface="Arial"/>
              <a:buNone/>
            </a:pPr>
            <a:r>
              <a:rPr lang="en" sz="1400">
                <a:latin typeface="PT Mono"/>
                <a:ea typeface="PT Mono"/>
                <a:cs typeface="PT Mono"/>
                <a:sym typeface="PT Mono"/>
              </a:rPr>
              <a:t>		.pipe(gulp.dest('./css/'))</a:t>
            </a:r>
          </a:p>
          <a:p>
            <a:pPr lvl="0" rtl="0">
              <a:spcBef>
                <a:spcPts val="0"/>
              </a:spcBef>
              <a:buClr>
                <a:schemeClr val="dk1"/>
              </a:buClr>
              <a:buSzPct val="78571"/>
              <a:buFont typeface="Arial"/>
              <a:buNone/>
            </a:pPr>
            <a:r>
              <a:rPr lang="en" sz="1400">
                <a:latin typeface="PT Mono"/>
                <a:ea typeface="PT Mono"/>
                <a:cs typeface="PT Mono"/>
                <a:sym typeface="PT Mono"/>
              </a:rPr>
              <a:t>		.pipe(notify('Done Sass'));</a:t>
            </a:r>
          </a:p>
          <a:p>
            <a:pPr lvl="0" rtl="0">
              <a:spcBef>
                <a:spcPts val="0"/>
              </a:spcBef>
              <a:buClr>
                <a:schemeClr val="dk1"/>
              </a:buClr>
              <a:buSzPct val="78571"/>
              <a:buFont typeface="Arial"/>
              <a:buNone/>
            </a:pPr>
            <a:r>
              <a:rPr lang="en" sz="1400">
                <a:latin typeface="PT Mono"/>
                <a:ea typeface="PT Mono"/>
                <a:cs typeface="PT Mono"/>
                <a:sym typeface="PT Mono"/>
              </a:rPr>
              <a:t>});</a:t>
            </a:r>
          </a:p>
          <a:p>
            <a:pPr lvl="0" rtl="0">
              <a:spcBef>
                <a:spcPts val="0"/>
              </a:spcBef>
              <a:buClr>
                <a:schemeClr val="dk1"/>
              </a:buClr>
              <a:buFont typeface="Arial"/>
              <a:buNone/>
            </a:pPr>
            <a:r>
              <a:t/>
            </a:r>
            <a:endParaRPr sz="1400">
              <a:latin typeface="PT Mono"/>
              <a:ea typeface="PT Mono"/>
              <a:cs typeface="PT Mono"/>
              <a:sym typeface="PT Mono"/>
            </a:endParaRPr>
          </a:p>
          <a:p>
            <a:pPr lvl="0" rtl="0">
              <a:spcBef>
                <a:spcPts val="0"/>
              </a:spcBef>
              <a:buClr>
                <a:schemeClr val="dk1"/>
              </a:buClr>
              <a:buSzPct val="78571"/>
              <a:buFont typeface="Arial"/>
              <a:buNone/>
            </a:pPr>
            <a:r>
              <a:rPr lang="en" sz="1400">
                <a:latin typeface="PT Mono"/>
                <a:ea typeface="PT Mono"/>
                <a:cs typeface="PT Mono"/>
                <a:sym typeface="PT Mono"/>
              </a:rPr>
              <a:t>gulp.task('default', function() {</a:t>
            </a:r>
          </a:p>
          <a:p>
            <a:pPr lvl="0" rtl="0">
              <a:spcBef>
                <a:spcPts val="0"/>
              </a:spcBef>
              <a:buClr>
                <a:schemeClr val="dk1"/>
              </a:buClr>
              <a:buSzPct val="78571"/>
              <a:buFont typeface="Arial"/>
              <a:buNone/>
            </a:pPr>
            <a:r>
              <a:rPr lang="en" sz="1400">
                <a:latin typeface="PT Mono"/>
                <a:ea typeface="PT Mono"/>
                <a:cs typeface="PT Mono"/>
                <a:sym typeface="PT Mono"/>
              </a:rPr>
              <a:t>	gulp.watch('scss/**/*.scss',['sass']);</a:t>
            </a:r>
          </a:p>
          <a:p>
            <a:pPr lvl="0" rtl="0">
              <a:spcBef>
                <a:spcPts val="0"/>
              </a:spcBef>
              <a:buClr>
                <a:schemeClr val="dk1"/>
              </a:buClr>
              <a:buSzPct val="78571"/>
              <a:buFont typeface="Arial"/>
              <a:buNone/>
            </a:pPr>
            <a:r>
              <a:rPr lang="en" sz="1400">
                <a:latin typeface="PT Mono"/>
                <a:ea typeface="PT Mono"/>
                <a:cs typeface="PT Mono"/>
                <a:sym typeface="PT Mono"/>
              </a:rPr>
              <a:t>});</a:t>
            </a:r>
          </a:p>
          <a:p>
            <a:pPr>
              <a:spcBef>
                <a:spcPts val="0"/>
              </a:spcBef>
              <a:buNone/>
            </a:pPr>
            <a:r>
              <a:t/>
            </a:r>
            <a:endParaRPr sz="1400">
              <a:latin typeface="PT Mono"/>
              <a:ea typeface="PT Mono"/>
              <a:cs typeface="PT Mono"/>
              <a:sym typeface="PT Mono"/>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Sublime setup</a:t>
            </a:r>
          </a:p>
        </p:txBody>
      </p:sp>
      <p:sp>
        <p:nvSpPr>
          <p:cNvPr id="134" name="Shape 13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In order for us to use .scss files in Sublime Text, we need to install the 'SCSS package' in sublime.</a:t>
            </a:r>
          </a:p>
          <a:p>
            <a:pPr lvl="0" rtl="0">
              <a:spcBef>
                <a:spcPts val="0"/>
              </a:spcBef>
              <a:buNone/>
            </a:pPr>
            <a:r>
              <a:t/>
            </a:r>
            <a:endParaRPr/>
          </a:p>
          <a:p>
            <a:pPr lvl="0" rtl="0">
              <a:spcBef>
                <a:spcPts val="0"/>
              </a:spcBef>
              <a:buNone/>
            </a:pPr>
            <a:r>
              <a:rPr lang="en"/>
              <a:t>Tools → Command Palette → Install Package → search for SCSS.</a:t>
            </a:r>
          </a:p>
          <a:p>
            <a:pPr lvl="0" rtl="0">
              <a:spcBef>
                <a:spcPts val="0"/>
              </a:spcBef>
              <a:buNone/>
            </a:pPr>
            <a:r>
              <a:t/>
            </a:r>
            <a:endParaRPr/>
          </a:p>
          <a:p>
            <a:pPr lvl="0" rtl="0">
              <a:spcBef>
                <a:spcPts val="0"/>
              </a:spcBef>
              <a:buNone/>
            </a:pPr>
            <a:r>
              <a:rPr lang="en"/>
              <a:t>Then when inside a</a:t>
            </a:r>
            <a:r>
              <a:rPr lang="en">
                <a:latin typeface="PT Mono"/>
                <a:ea typeface="PT Mono"/>
                <a:cs typeface="PT Mono"/>
                <a:sym typeface="PT Mono"/>
              </a:rPr>
              <a:t> .scss</a:t>
            </a:r>
            <a:r>
              <a:rPr lang="en"/>
              <a:t> file, set the syntax to be SCSS via the command palette or the bottom right hand corner.</a:t>
            </a:r>
          </a:p>
          <a:p>
            <a:pPr lvl="0" rt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x="0" y="0"/>
          <a:ext cx="0" cy="0"/>
          <a:chOff x="0" y="0"/>
          <a:chExt cx="0" cy="0"/>
        </a:xfrm>
      </p:grpSpPr>
      <p:sp>
        <p:nvSpPr>
          <p:cNvPr id="31" name="Shape 3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Sass</a:t>
            </a:r>
          </a:p>
        </p:txBody>
      </p:sp>
      <p:sp>
        <p:nvSpPr>
          <p:cNvPr id="32" name="Shape 3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3"/>
              </a:rPr>
              <a:t>Sass</a:t>
            </a:r>
            <a:r>
              <a:rPr lang="en"/>
              <a:t> (Syntactically Awesome Style Sheets), </a:t>
            </a:r>
            <a:r>
              <a:rPr lang="en" u="sng">
                <a:solidFill>
                  <a:schemeClr val="hlink"/>
                </a:solidFill>
                <a:hlinkClick r:id="rId4"/>
              </a:rPr>
              <a:t>Less</a:t>
            </a:r>
            <a:r>
              <a:rPr lang="en"/>
              <a:t> (the dynamic stylesheet language) and </a:t>
            </a:r>
            <a:r>
              <a:rPr lang="en" u="sng">
                <a:solidFill>
                  <a:schemeClr val="hlink"/>
                </a:solidFill>
                <a:hlinkClick r:id="rId5"/>
              </a:rPr>
              <a:t>Stylus</a:t>
            </a:r>
            <a:r>
              <a:rPr lang="en"/>
              <a:t> (expressive, dynamic, robust CSS) arepreprocessors that extend CSS with superpowers!</a:t>
            </a:r>
          </a:p>
          <a:p>
            <a:pPr rtl="0">
              <a:spcBef>
                <a:spcPts val="0"/>
              </a:spcBef>
              <a:buNone/>
            </a:pPr>
            <a:r>
              <a:t/>
            </a:r>
            <a:endParaRPr/>
          </a:p>
          <a:p>
            <a:pPr>
              <a:spcBef>
                <a:spcPts val="0"/>
              </a:spcBef>
              <a:buNone/>
            </a:pPr>
            <a:r>
              <a:rPr lang="en"/>
              <a:t>But why should I change my CSS workflow? Why make CSS more complicated? Because CSS preprocessors extend the basic functionalities and overcome many limitations of traditional CSS by adding features such as variables, nesting, mixins and many more. These features will actually help to create CSS that is more maintainable, organized and modular.</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Please please be careful if adding SCSS to an existing project. If you create a blank style.scss file, it will overwrite all of your hard work in style.css. Make a backup just incase while doing this.</a:t>
            </a:r>
          </a:p>
          <a:p>
            <a:pPr lvl="0" rtl="0">
              <a:spcBef>
                <a:spcPts val="0"/>
              </a:spcBef>
              <a:buClr>
                <a:schemeClr val="dk1"/>
              </a:buClr>
              <a:buFont typeface="Arial"/>
              <a:buNone/>
            </a:pPr>
            <a:r>
              <a:t/>
            </a:r>
            <a:endParaRPr/>
          </a:p>
          <a:p>
            <a:pPr rtl="0">
              <a:spcBef>
                <a:spcPts val="0"/>
              </a:spcBef>
              <a:buNone/>
            </a:pPr>
            <a:r>
              <a:rPr lang="en"/>
              <a:t>Sass is great because existing CSS is Sass. You can use as little or as much of Sass as you want. If you just want to use it for variables, go ahead! If you want to use the entire suite of features, go nuts.</a:t>
            </a:r>
          </a:p>
          <a:p>
            <a:pPr rtl="0">
              <a:spcBef>
                <a:spcPts val="0"/>
              </a:spcBef>
              <a:buNone/>
            </a:pPr>
            <a:r>
              <a:t/>
            </a:r>
            <a:endParaRPr/>
          </a:p>
          <a:p>
            <a:pPr>
              <a:spcBef>
                <a:spcPts val="0"/>
              </a:spcBef>
              <a:buNone/>
            </a:pPr>
            <a:r>
              <a:rPr lang="en"/>
              <a:t>To upgrade an existing project, simply rename your .css file(s) to be .scss files. You can then go ahead and start using the nesting / variables / whatever other awesome parts of scss that you wish to use.</a:t>
            </a:r>
          </a:p>
        </p:txBody>
      </p:sp>
      <p:sp>
        <p:nvSpPr>
          <p:cNvPr id="140" name="Shape 14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nSpc>
                <a:spcPct val="115000"/>
              </a:lnSpc>
              <a:spcBef>
                <a:spcPts val="1800"/>
              </a:spcBef>
              <a:buNone/>
            </a:pPr>
            <a:r>
              <a:rPr lang="en"/>
              <a:t>Migrating an existing project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FITC</a:t>
            </a:r>
          </a:p>
        </p:txBody>
      </p:sp>
      <p:sp>
        <p:nvSpPr>
          <p:cNvPr id="146" name="Shape 146"/>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If you are going to FITC! Go to the talks that interest you the most. Even if you think it might be a little over your head, you can learn so much from going to a good talk.</a:t>
            </a:r>
          </a:p>
          <a:p>
            <a:pPr rtl="0">
              <a:spcBef>
                <a:spcPts val="0"/>
              </a:spcBef>
              <a:buNone/>
            </a:pPr>
            <a:r>
              <a:t/>
            </a:r>
            <a:endParaRPr/>
          </a:p>
          <a:p>
            <a:pPr rtl="0">
              <a:spcBef>
                <a:spcPts val="0"/>
              </a:spcBef>
              <a:buNone/>
            </a:pPr>
            <a:r>
              <a:rPr lang="en"/>
              <a:t>If you can’t go, but want to see good talks. Check out </a:t>
            </a:r>
          </a:p>
          <a:p>
            <a:pPr rtl="0">
              <a:spcBef>
                <a:spcPts val="0"/>
              </a:spcBef>
              <a:buNone/>
            </a:pPr>
            <a:r>
              <a:t/>
            </a:r>
            <a:endParaRPr/>
          </a:p>
          <a:p>
            <a:pPr rtl="0">
              <a:spcBef>
                <a:spcPts val="0"/>
              </a:spcBef>
              <a:buNone/>
            </a:pPr>
            <a:r>
              <a:rPr lang="en" u="sng">
                <a:solidFill>
                  <a:schemeClr val="hlink"/>
                </a:solidFill>
                <a:hlinkClick r:id="rId3"/>
              </a:rPr>
              <a:t>http://confreaks.tv/</a:t>
            </a:r>
            <a:r>
              <a:rPr lang="en"/>
              <a:t>	</a:t>
            </a:r>
          </a:p>
          <a:p>
            <a:pPr rtl="0">
              <a:spcBef>
                <a:spcPts val="0"/>
              </a:spcBef>
              <a:buNone/>
            </a:pPr>
            <a:r>
              <a:t/>
            </a:r>
            <a:endParaRPr/>
          </a:p>
          <a:p>
            <a:pPr>
              <a:spcBef>
                <a:spcPts val="0"/>
              </a:spcBef>
              <a:buNone/>
            </a:pPr>
            <a:r>
              <a:rPr lang="en"/>
              <a:t>Or just youtube some topic, there are hundreds of talks online that are really really educational and current.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Sass cont.</a:t>
            </a:r>
          </a:p>
        </p:txBody>
      </p:sp>
      <p:sp>
        <p:nvSpPr>
          <p:cNvPr id="38" name="Shape 38"/>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While each preprocessor language follow similar rules, each has their own syntax different from traditional CSS and must be saved using the file extension associated to each preprocessor language. For Sass, the file extension is .scss, .less for Less and.styl for Stylus.</a:t>
            </a:r>
          </a:p>
          <a:p>
            <a:pPr lvl="0" rtl="0">
              <a:spcBef>
                <a:spcPts val="0"/>
              </a:spcBef>
              <a:buNone/>
            </a:pPr>
            <a:r>
              <a:t/>
            </a:r>
            <a:endParaRPr/>
          </a:p>
          <a:p>
            <a:pPr lvl="0" rtl="0">
              <a:spcBef>
                <a:spcPts val="0"/>
              </a:spcBef>
              <a:buNone/>
            </a:pPr>
            <a:r>
              <a:rPr lang="en"/>
              <a:t>The browser can only read CSS files with the .css extension so these special files need to be compiled into regular CSS files to use it with the web.</a:t>
            </a:r>
          </a:p>
          <a:p>
            <a:pPr lvl="0" rtl="0">
              <a:spcBef>
                <a:spcPts val="0"/>
              </a:spcBef>
              <a:buNone/>
            </a:pPr>
            <a:r>
              <a:t/>
            </a:r>
            <a:endParaRPr/>
          </a:p>
          <a:p>
            <a:pPr lvl="0" rtl="0">
              <a:spcBef>
                <a:spcPts val="0"/>
              </a:spcBef>
              <a:buClr>
                <a:schemeClr val="dk1"/>
              </a:buClr>
              <a:buSzPct val="61111"/>
              <a:buFont typeface="Arial"/>
              <a:buNone/>
            </a:pPr>
            <a:r>
              <a:rPr lang="en"/>
              <a:t>Often within a project, you'll have multiple .scss files that will be compiled to one .css file. This way, we still have to use a link tag to connect our .css file to our html</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Sass cont.</a:t>
            </a:r>
          </a:p>
        </p:txBody>
      </p:sp>
      <p:sp>
        <p:nvSpPr>
          <p:cNvPr id="44" name="Shape 4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Today we'll be demonstrating the power of pre-processors using Sass. Since Sass as an extension of CSS, note that all regular CSS is also valid Sass! Use as much or as little Sass as you're comfortable with when you're getting started.</a:t>
            </a:r>
          </a:p>
          <a:p>
            <a:pPr lvl="0" rtl="0">
              <a:spcBef>
                <a:spcPts val="0"/>
              </a:spcBef>
              <a:buNone/>
            </a:pPr>
            <a:r>
              <a:t/>
            </a:r>
            <a:endParaRPr/>
          </a:p>
          <a:p>
            <a:pPr lvl="0" rtl="0">
              <a:spcBef>
                <a:spcPts val="0"/>
              </a:spcBef>
              <a:buNone/>
            </a:pPr>
            <a:r>
              <a:rPr lang="en"/>
              <a:t>There are many tools you can use to get started with Sass. Let's install an application to compile our files.</a:t>
            </a:r>
          </a:p>
          <a:p>
            <a:pPr lvl="0" rtl="0">
              <a:spcBef>
                <a:spcPts val="0"/>
              </a:spcBef>
              <a:buNone/>
            </a:pPr>
            <a:r>
              <a:t/>
            </a:r>
            <a:endParaRPr/>
          </a:p>
          <a:p>
            <a:pPr lvl="0" rtl="0">
              <a:spcBef>
                <a:spcPts val="0"/>
              </a:spcBef>
              <a:buNone/>
            </a:pPr>
            <a:r>
              <a:rPr lang="en" u="sng">
                <a:solidFill>
                  <a:schemeClr val="hlink"/>
                </a:solidFill>
                <a:hlinkClick r:id="rId3"/>
              </a:rPr>
              <a:t>http://sass-lang.com/install</a:t>
            </a:r>
          </a:p>
          <a:p>
            <a:pPr lvl="0" rtl="0">
              <a:spcBef>
                <a:spcPts val="0"/>
              </a:spcBef>
              <a:buNone/>
            </a:pPr>
            <a:r>
              <a:t/>
            </a:r>
            <a:endParaRPr/>
          </a:p>
          <a:p>
            <a:pPr lvl="0" rtl="0">
              <a:spcBef>
                <a:spcPts val="0"/>
              </a:spcBef>
              <a:buClr>
                <a:schemeClr val="dk1"/>
              </a:buClr>
              <a:buSzPct val="61111"/>
              <a:buFont typeface="Arial"/>
              <a:buNone/>
            </a:pPr>
            <a:r>
              <a:rPr lang="en"/>
              <a:t>Today we will use </a:t>
            </a:r>
            <a:r>
              <a:rPr lang="en" u="sng">
                <a:solidFill>
                  <a:schemeClr val="hlink"/>
                </a:solidFill>
                <a:hlinkClick r:id="rId4"/>
              </a:rPr>
              <a:t>http://sassmeister.com/</a:t>
            </a:r>
            <a:r>
              <a:rPr lang="en"/>
              <a:t> to play around with sass in the browser.</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Variables	</a:t>
            </a:r>
          </a:p>
        </p:txBody>
      </p:sp>
      <p:sp>
        <p:nvSpPr>
          <p:cNvPr id="50" name="Shape 50"/>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Variables can be used to hold values. For example, you can specify a colour value to an easy-to-remember variable name and reuse it throughout the stylesheet.</a:t>
            </a:r>
          </a:p>
          <a:p>
            <a:pPr rtl="0">
              <a:spcBef>
                <a:spcPts val="0"/>
              </a:spcBef>
              <a:buNone/>
            </a:pPr>
            <a:r>
              <a:t/>
            </a:r>
            <a:endParaRPr/>
          </a:p>
          <a:p>
            <a:pPr lvl="0" rtl="0">
              <a:spcBef>
                <a:spcPts val="0"/>
              </a:spcBef>
              <a:buClr>
                <a:schemeClr val="dk1"/>
              </a:buClr>
              <a:buSzPct val="61111"/>
              <a:buFont typeface="Arial"/>
              <a:buNone/>
            </a:pPr>
            <a:r>
              <a:rPr lang="en"/>
              <a:t>The variable name is set/declared in one place but can be used wherever the value is needed.</a:t>
            </a:r>
          </a:p>
          <a:p>
            <a:pPr lvl="0" rtl="0">
              <a:spcBef>
                <a:spcPts val="0"/>
              </a:spcBef>
              <a:buClr>
                <a:schemeClr val="dk1"/>
              </a:buClr>
              <a:buFont typeface="Arial"/>
              <a:buNone/>
            </a:pPr>
            <a:r>
              <a:t/>
            </a:r>
            <a:endParaRPr/>
          </a:p>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Variables cont.</a:t>
            </a:r>
          </a:p>
        </p:txBody>
      </p:sp>
      <p:sp>
        <p:nvSpPr>
          <p:cNvPr id="56" name="Shape 56"/>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a:latin typeface="PT Mono"/>
                <a:ea typeface="PT Mono"/>
                <a:cs typeface="PT Mono"/>
                <a:sym typeface="PT Mono"/>
              </a:rPr>
              <a:t>$peagreen: #BADA55; </a:t>
            </a:r>
            <a:br>
              <a:rPr lang="en">
                <a:latin typeface="PT Mono"/>
                <a:ea typeface="PT Mono"/>
                <a:cs typeface="PT Mono"/>
                <a:sym typeface="PT Mono"/>
              </a:rPr>
            </a:br>
            <a:r>
              <a:rPr lang="en">
                <a:latin typeface="PT Mono"/>
                <a:ea typeface="PT Mono"/>
                <a:cs typeface="PT Mono"/>
                <a:sym typeface="PT Mono"/>
              </a:rPr>
              <a:t>$graylight: #CCC;</a:t>
            </a:r>
            <a:br>
              <a:rPr lang="en">
                <a:latin typeface="PT Mono"/>
                <a:ea typeface="PT Mono"/>
                <a:cs typeface="PT Mono"/>
                <a:sym typeface="PT Mono"/>
              </a:rPr>
            </a:br>
            <a:r>
              <a:rPr lang="en">
                <a:latin typeface="PT Mono"/>
                <a:ea typeface="PT Mono"/>
                <a:cs typeface="PT Mono"/>
                <a:sym typeface="PT Mono"/>
              </a:rPr>
              <a:t>$fontsize: 16px;</a:t>
            </a:r>
            <a:br>
              <a:rPr lang="en">
                <a:latin typeface="PT Mono"/>
                <a:ea typeface="PT Mono"/>
                <a:cs typeface="PT Mono"/>
                <a:sym typeface="PT Mono"/>
              </a:rPr>
            </a:br>
            <a:br>
              <a:rPr lang="en">
                <a:latin typeface="PT Mono"/>
                <a:ea typeface="PT Mono"/>
                <a:cs typeface="PT Mono"/>
                <a:sym typeface="PT Mono"/>
              </a:rPr>
            </a:br>
            <a:r>
              <a:rPr lang="en">
                <a:latin typeface="PT Mono"/>
                <a:ea typeface="PT Mono"/>
                <a:cs typeface="PT Mono"/>
                <a:sym typeface="PT Mono"/>
              </a:rPr>
              <a:t>a.myLink {</a:t>
            </a:r>
            <a:br>
              <a:rPr lang="en">
                <a:latin typeface="PT Mono"/>
                <a:ea typeface="PT Mono"/>
                <a:cs typeface="PT Mono"/>
                <a:sym typeface="PT Mono"/>
              </a:rPr>
            </a:br>
            <a:r>
              <a:rPr lang="en">
                <a:latin typeface="PT Mono"/>
                <a:ea typeface="PT Mono"/>
                <a:cs typeface="PT Mono"/>
                <a:sym typeface="PT Mono"/>
              </a:rPr>
              <a:t>    background: $peagreen;</a:t>
            </a:r>
            <a:br>
              <a:rPr lang="en">
                <a:latin typeface="PT Mono"/>
                <a:ea typeface="PT Mono"/>
                <a:cs typeface="PT Mono"/>
                <a:sym typeface="PT Mono"/>
              </a:rPr>
            </a:br>
            <a:r>
              <a:rPr lang="en">
                <a:latin typeface="PT Mono"/>
                <a:ea typeface="PT Mono"/>
                <a:cs typeface="PT Mono"/>
                <a:sym typeface="PT Mono"/>
              </a:rPr>
              <a:t>}</a:t>
            </a:r>
            <a:br>
              <a:rPr lang="en">
                <a:latin typeface="PT Mono"/>
                <a:ea typeface="PT Mono"/>
                <a:cs typeface="PT Mono"/>
                <a:sym typeface="PT Mono"/>
              </a:rPr>
            </a:br>
            <a:br>
              <a:rPr lang="en">
                <a:latin typeface="PT Mono"/>
                <a:ea typeface="PT Mono"/>
                <a:cs typeface="PT Mono"/>
                <a:sym typeface="PT Mono"/>
              </a:rPr>
            </a:br>
            <a:r>
              <a:rPr lang="en">
                <a:latin typeface="PT Mono"/>
                <a:ea typeface="PT Mono"/>
                <a:cs typeface="PT Mono"/>
                <a:sym typeface="PT Mono"/>
              </a:rPr>
              <a:t>p.confirm {</a:t>
            </a:r>
            <a:br>
              <a:rPr lang="en">
                <a:latin typeface="PT Mono"/>
                <a:ea typeface="PT Mono"/>
                <a:cs typeface="PT Mono"/>
                <a:sym typeface="PT Mono"/>
              </a:rPr>
            </a:br>
            <a:r>
              <a:rPr lang="en">
                <a:latin typeface="PT Mono"/>
                <a:ea typeface="PT Mono"/>
                <a:cs typeface="PT Mono"/>
                <a:sym typeface="PT Mono"/>
              </a:rPr>
              <a:t>    border: 1px solid $peagreen;</a:t>
            </a:r>
            <a:br>
              <a:rPr lang="en">
                <a:latin typeface="PT Mono"/>
                <a:ea typeface="PT Mono"/>
                <a:cs typeface="PT Mono"/>
                <a:sym typeface="PT Mono"/>
              </a:rPr>
            </a:br>
            <a:r>
              <a:rPr lang="en">
                <a:latin typeface="PT Mono"/>
                <a:ea typeface="PT Mono"/>
                <a:cs typeface="PT Mono"/>
                <a:sym typeface="PT Mono"/>
              </a:rPr>
              <a:t>    color: $graylight;</a:t>
            </a:r>
            <a:br>
              <a:rPr lang="en">
                <a:latin typeface="PT Mono"/>
                <a:ea typeface="PT Mono"/>
                <a:cs typeface="PT Mono"/>
                <a:sym typeface="PT Mono"/>
              </a:rPr>
            </a:br>
            <a:r>
              <a:rPr lang="en">
                <a:latin typeface="PT Mono"/>
                <a:ea typeface="PT Mono"/>
                <a:cs typeface="PT Mono"/>
                <a:sym typeface="PT Mono"/>
              </a:rPr>
              <a:t>    font-size: $fontsize;</a:t>
            </a:r>
            <a:br>
              <a:rPr lang="en">
                <a:latin typeface="PT Mono"/>
                <a:ea typeface="PT Mono"/>
                <a:cs typeface="PT Mono"/>
                <a:sym typeface="PT Mono"/>
              </a:rPr>
            </a:br>
            <a:r>
              <a:rPr lang="en">
                <a:latin typeface="PT Mono"/>
                <a:ea typeface="PT Mono"/>
                <a:cs typeface="PT Mono"/>
                <a:sym typeface="PT Mono"/>
              </a:rPr>
              <a:t>}</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Variables cont.	</a:t>
            </a:r>
          </a:p>
        </p:txBody>
      </p:sp>
      <p:sp>
        <p:nvSpPr>
          <p:cNvPr id="62" name="Shape 6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Variables is useful when establishing a style guide for a project. If, for example, the value of a color changes, you need to only change one variable and it will change wherever that variable is called.</a:t>
            </a:r>
          </a:p>
          <a:p>
            <a:pPr lvl="0" rtl="0">
              <a:spcBef>
                <a:spcPts val="0"/>
              </a:spcBef>
              <a:buClr>
                <a:schemeClr val="dk1"/>
              </a:buClr>
              <a:buFont typeface="Arial"/>
              <a:buNone/>
            </a:pPr>
            <a:r>
              <a:t/>
            </a:r>
            <a:endParaRPr/>
          </a:p>
          <a:p>
            <a:pPr>
              <a:spcBef>
                <a:spcPts val="0"/>
              </a:spcBef>
              <a:buNone/>
            </a:pPr>
            <a:r>
              <a:rPr lang="en"/>
              <a:t>Lets look at nested rules next.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nSpc>
                <a:spcPct val="115000"/>
              </a:lnSpc>
              <a:spcBef>
                <a:spcPts val="1400"/>
              </a:spcBef>
              <a:buNone/>
            </a:pPr>
            <a:r>
              <a:rPr lang="en"/>
              <a:t>Nested Rules.</a:t>
            </a:r>
          </a:p>
        </p:txBody>
      </p:sp>
      <p:sp>
        <p:nvSpPr>
          <p:cNvPr id="68" name="Shape 6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You can nest selectors instead of using long selector names. This keeps your stylesheet organized and saves some space. You can even tack on pseudo selectors in a nested rule using the &amp; symbol!</a:t>
            </a:r>
          </a:p>
          <a:p>
            <a:pPr rtl="0">
              <a:spcBef>
                <a:spcPts val="0"/>
              </a:spcBef>
              <a:buNone/>
            </a:pPr>
            <a:r>
              <a:t/>
            </a:r>
            <a:endParaRPr/>
          </a:p>
          <a:p>
            <a:pPr rtl="0">
              <a:spcBef>
                <a:spcPts val="0"/>
              </a:spcBef>
              <a:buNone/>
            </a:pPr>
            <a:r>
              <a:rPr lang="en"/>
              <a:t>Lets look at how this works!</a:t>
            </a:r>
          </a:p>
          <a:p>
            <a:pPr rtl="0">
              <a:spcBef>
                <a:spcPts val="0"/>
              </a:spcBef>
              <a:buNone/>
            </a:pPr>
            <a:r>
              <a:t/>
            </a:r>
            <a:endParaRPr/>
          </a:p>
          <a:p>
            <a:pPr lvl="0" rtl="0">
              <a:spcBef>
                <a:spcPts val="0"/>
              </a:spcBef>
              <a:buClr>
                <a:schemeClr val="dk1"/>
              </a:buClr>
              <a:buSzPct val="61111"/>
              <a:buFont typeface="Arial"/>
              <a:buNone/>
            </a:pPr>
            <a:r>
              <a:rPr lang="en"/>
              <a:t>The Sass Inception Rule: "Never nest more than three levels deep." </a:t>
            </a:r>
            <a:r>
              <a:rPr lang="en" u="sng">
                <a:solidFill>
                  <a:schemeClr val="hlink"/>
                </a:solidFill>
                <a:hlinkClick r:id="rId3"/>
              </a:rPr>
              <a:t>http://thesassway.com/beginner/the-inception-rule</a:t>
            </a:r>
          </a:p>
          <a:p>
            <a:pPr lvl="0" rtl="0">
              <a:spcBef>
                <a:spcPts val="0"/>
              </a:spcBef>
              <a:buClr>
                <a:schemeClr val="dk1"/>
              </a:buClr>
              <a:buFont typeface="Arial"/>
              <a:buNone/>
            </a:pPr>
            <a:r>
              <a:t/>
            </a:r>
            <a:endParaRPr u="sng">
              <a:solidFill>
                <a:schemeClr val="hlink"/>
              </a:solidFill>
              <a:hlinkClick r:id="rId4"/>
            </a:endParaRP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Nested Rules cont.</a:t>
            </a:r>
          </a:p>
        </p:txBody>
      </p:sp>
      <p:sp>
        <p:nvSpPr>
          <p:cNvPr id="74" name="Shape 74"/>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rPr lang="en" sz="1400">
                <a:latin typeface="PT Mono"/>
                <a:ea typeface="PT Mono"/>
                <a:cs typeface="PT Mono"/>
                <a:sym typeface="PT Mono"/>
              </a:rPr>
              <a:t>ul.nav {</a:t>
            </a:r>
            <a:br>
              <a:rPr lang="en" sz="1400">
                <a:latin typeface="PT Mono"/>
                <a:ea typeface="PT Mono"/>
                <a:cs typeface="PT Mono"/>
                <a:sym typeface="PT Mono"/>
              </a:rPr>
            </a:br>
            <a:r>
              <a:rPr lang="en" sz="1400">
                <a:latin typeface="PT Mono"/>
                <a:ea typeface="PT Mono"/>
                <a:cs typeface="PT Mono"/>
                <a:sym typeface="PT Mono"/>
              </a:rPr>
              <a:t>    background:red;</a:t>
            </a:r>
            <a:br>
              <a:rPr lang="en" sz="1400">
                <a:latin typeface="PT Mono"/>
                <a:ea typeface="PT Mono"/>
                <a:cs typeface="PT Mono"/>
                <a:sym typeface="PT Mono"/>
              </a:rPr>
            </a:br>
            <a:r>
              <a:rPr lang="en" sz="1400">
                <a:latin typeface="PT Mono"/>
                <a:ea typeface="PT Mono"/>
                <a:cs typeface="PT Mono"/>
                <a:sym typeface="PT Mono"/>
              </a:rPr>
              <a:t>    width:100%;</a:t>
            </a:r>
            <a:br>
              <a:rPr lang="en" sz="1400">
                <a:latin typeface="PT Mono"/>
                <a:ea typeface="PT Mono"/>
                <a:cs typeface="PT Mono"/>
                <a:sym typeface="PT Mono"/>
              </a:rPr>
            </a:br>
            <a:br>
              <a:rPr lang="en" sz="1400">
                <a:latin typeface="PT Mono"/>
                <a:ea typeface="PT Mono"/>
                <a:cs typeface="PT Mono"/>
                <a:sym typeface="PT Mono"/>
              </a:rPr>
            </a:br>
            <a:r>
              <a:rPr lang="en" sz="1400">
                <a:latin typeface="PT Mono"/>
                <a:ea typeface="PT Mono"/>
                <a:cs typeface="PT Mono"/>
                <a:sym typeface="PT Mono"/>
              </a:rPr>
              <a:t>    li {</a:t>
            </a:r>
            <a:br>
              <a:rPr lang="en" sz="1400">
                <a:latin typeface="PT Mono"/>
                <a:ea typeface="PT Mono"/>
                <a:cs typeface="PT Mono"/>
                <a:sym typeface="PT Mono"/>
              </a:rPr>
            </a:br>
            <a:r>
              <a:rPr lang="en" sz="1400">
                <a:latin typeface="PT Mono"/>
                <a:ea typeface="PT Mono"/>
                <a:cs typeface="PT Mono"/>
                <a:sym typeface="PT Mono"/>
              </a:rPr>
              <a:t>        border-right:1px solid $peagreen;</a:t>
            </a:r>
            <a:br>
              <a:rPr lang="en" sz="1400">
                <a:latin typeface="PT Mono"/>
                <a:ea typeface="PT Mono"/>
                <a:cs typeface="PT Mono"/>
                <a:sym typeface="PT Mono"/>
              </a:rPr>
            </a:br>
            <a:br>
              <a:rPr lang="en" sz="1400">
                <a:latin typeface="PT Mono"/>
                <a:ea typeface="PT Mono"/>
                <a:cs typeface="PT Mono"/>
                <a:sym typeface="PT Mono"/>
              </a:rPr>
            </a:br>
            <a:r>
              <a:rPr lang="en" sz="1400">
                <a:latin typeface="PT Mono"/>
                <a:ea typeface="PT Mono"/>
                <a:cs typeface="PT Mono"/>
                <a:sym typeface="PT Mono"/>
              </a:rPr>
              <a:t>        a {</a:t>
            </a:r>
            <a:br>
              <a:rPr lang="en" sz="1400">
                <a:latin typeface="PT Mono"/>
                <a:ea typeface="PT Mono"/>
                <a:cs typeface="PT Mono"/>
                <a:sym typeface="PT Mono"/>
              </a:rPr>
            </a:br>
            <a:r>
              <a:rPr lang="en" sz="1400">
                <a:latin typeface="PT Mono"/>
                <a:ea typeface="PT Mono"/>
                <a:cs typeface="PT Mono"/>
                <a:sym typeface="PT Mono"/>
              </a:rPr>
              <a:t>            background:#bada55;</a:t>
            </a:r>
            <a:br>
              <a:rPr lang="en" sz="1400">
                <a:latin typeface="PT Mono"/>
                <a:ea typeface="PT Mono"/>
                <a:cs typeface="PT Mono"/>
                <a:sym typeface="PT Mono"/>
              </a:rPr>
            </a:br>
            <a:r>
              <a:rPr lang="en" sz="1400">
                <a:latin typeface="PT Mono"/>
                <a:ea typeface="PT Mono"/>
                <a:cs typeface="PT Mono"/>
                <a:sym typeface="PT Mono"/>
              </a:rPr>
              <a:t>            padding:10px;</a:t>
            </a:r>
            <a:br>
              <a:rPr lang="en" sz="1400">
                <a:latin typeface="PT Mono"/>
                <a:ea typeface="PT Mono"/>
                <a:cs typeface="PT Mono"/>
                <a:sym typeface="PT Mono"/>
              </a:rPr>
            </a:br>
            <a:br>
              <a:rPr lang="en" sz="1400">
                <a:latin typeface="PT Mono"/>
                <a:ea typeface="PT Mono"/>
                <a:cs typeface="PT Mono"/>
                <a:sym typeface="PT Mono"/>
              </a:rPr>
            </a:br>
            <a:r>
              <a:rPr lang="en" sz="1400">
                <a:latin typeface="PT Mono"/>
                <a:ea typeface="PT Mono"/>
                <a:cs typeface="PT Mono"/>
                <a:sym typeface="PT Mono"/>
              </a:rPr>
              <a:t>            &amp;:hover {</a:t>
            </a:r>
            <a:br>
              <a:rPr lang="en" sz="1400">
                <a:latin typeface="PT Mono"/>
                <a:ea typeface="PT Mono"/>
                <a:cs typeface="PT Mono"/>
                <a:sym typeface="PT Mono"/>
              </a:rPr>
            </a:br>
            <a:r>
              <a:rPr lang="en" sz="1400">
                <a:latin typeface="PT Mono"/>
                <a:ea typeface="PT Mono"/>
                <a:cs typeface="PT Mono"/>
                <a:sym typeface="PT Mono"/>
              </a:rPr>
              <a:t>                background: yellow;</a:t>
            </a:r>
            <a:br>
              <a:rPr lang="en" sz="1400">
                <a:latin typeface="PT Mono"/>
                <a:ea typeface="PT Mono"/>
                <a:cs typeface="PT Mono"/>
                <a:sym typeface="PT Mono"/>
              </a:rPr>
            </a:br>
            <a:r>
              <a:rPr lang="en" sz="1400">
                <a:latin typeface="PT Mono"/>
                <a:ea typeface="PT Mono"/>
                <a:cs typeface="PT Mono"/>
                <a:sym typeface="PT Mono"/>
              </a:rPr>
              <a:t>            }</a:t>
            </a:r>
            <a:br>
              <a:rPr lang="en" sz="1400">
                <a:latin typeface="PT Mono"/>
                <a:ea typeface="PT Mono"/>
                <a:cs typeface="PT Mono"/>
                <a:sym typeface="PT Mono"/>
              </a:rPr>
            </a:br>
            <a:r>
              <a:rPr lang="en" sz="1400">
                <a:latin typeface="PT Mono"/>
                <a:ea typeface="PT Mono"/>
                <a:cs typeface="PT Mono"/>
                <a:sym typeface="PT Mono"/>
              </a:rPr>
              <a:t>        }</a:t>
            </a:r>
            <a:br>
              <a:rPr lang="en" sz="1400">
                <a:latin typeface="PT Mono"/>
                <a:ea typeface="PT Mono"/>
                <a:cs typeface="PT Mono"/>
                <a:sym typeface="PT Mono"/>
              </a:rPr>
            </a:br>
            <a:r>
              <a:rPr lang="en" sz="1400">
                <a:latin typeface="PT Mono"/>
                <a:ea typeface="PT Mono"/>
                <a:cs typeface="PT Mono"/>
                <a:sym typeface="PT Mono"/>
              </a:rPr>
              <a:t>    }</a:t>
            </a:r>
            <a:br>
              <a:rPr lang="en" sz="1400">
                <a:latin typeface="PT Mono"/>
                <a:ea typeface="PT Mono"/>
                <a:cs typeface="PT Mono"/>
                <a:sym typeface="PT Mono"/>
              </a:rPr>
            </a:br>
            <a:r>
              <a:rPr lang="en" sz="1400">
                <a:latin typeface="PT Mono"/>
                <a:ea typeface="PT Mono"/>
                <a:cs typeface="PT Mono"/>
                <a:sym typeface="PT Mono"/>
              </a:rPr>
              <a: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