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9.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3.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 name="Shape 27"/>
        <p:cNvGrpSpPr/>
        <p:nvPr/>
      </p:nvGrpSpPr>
      <p:grpSpPr>
        <a:xfrm>
          <a:off x="0" y="0"/>
          <a:ext cx="0" cy="0"/>
          <a:chOff x="0" y="0"/>
          <a:chExt cx="0" cy="0"/>
        </a:xfrm>
      </p:grpSpPr>
      <p:sp>
        <p:nvSpPr>
          <p:cNvPr id="28" name="Shape 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 name="Shape 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 name="Shape 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7" name="Shape 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solidFill>
                  <a:srgbClr val="000000"/>
                </a:solidFill>
                <a:latin typeface="Oswald"/>
                <a:ea typeface="Oswald"/>
                <a:cs typeface="Oswald"/>
                <a:sym typeface="Oswald"/>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sz="18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hyperlink" Target="http://bit.ly/humber-web-2-14"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flexboxin5.com/" TargetMode="External"/><Relationship Id="rId3" Type="http://schemas.openxmlformats.org/officeDocument/2006/relationships/hyperlink" Target="http://jonibologna.com/content/images/flexboxsheet.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hyperlink" Target="http://caniuse.com/#search=flex"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sp>
        <p:nvSpPr>
          <p:cNvPr id="23" name="Shape 23"/>
          <p:cNvSpPr txBox="1"/>
          <p:nvPr>
            <p:ph type="ctrTitle"/>
          </p:nvPr>
        </p:nvSpPr>
        <p:spPr>
          <a:xfrm>
            <a:off x="663100" y="784197"/>
            <a:ext cx="7772400" cy="856200"/>
          </a:xfrm>
          <a:prstGeom prst="rect">
            <a:avLst/>
          </a:prstGeom>
        </p:spPr>
        <p:txBody>
          <a:bodyPr anchorCtr="0" anchor="b" bIns="91425" lIns="91425" rIns="91425" tIns="91425">
            <a:noAutofit/>
          </a:bodyPr>
          <a:lstStyle/>
          <a:p>
            <a:pPr algn="l">
              <a:spcBef>
                <a:spcPts val="0"/>
              </a:spcBef>
              <a:buNone/>
            </a:pPr>
            <a:r>
              <a:rPr lang="en">
                <a:latin typeface="Oswald"/>
                <a:ea typeface="Oswald"/>
                <a:cs typeface="Oswald"/>
                <a:sym typeface="Oswald"/>
              </a:rPr>
              <a:t>Responsive Design</a:t>
            </a:r>
          </a:p>
        </p:txBody>
      </p:sp>
      <p:sp>
        <p:nvSpPr>
          <p:cNvPr id="24" name="Shape 24"/>
          <p:cNvSpPr txBox="1"/>
          <p:nvPr>
            <p:ph idx="1" type="subTitle"/>
          </p:nvPr>
        </p:nvSpPr>
        <p:spPr>
          <a:xfrm>
            <a:off x="663100" y="4033478"/>
            <a:ext cx="7772400" cy="784799"/>
          </a:xfrm>
          <a:prstGeom prst="rect">
            <a:avLst/>
          </a:prstGeom>
        </p:spPr>
        <p:txBody>
          <a:bodyPr anchorCtr="0" anchor="t" bIns="91425" lIns="91425" rIns="91425" tIns="91425">
            <a:noAutofit/>
          </a:bodyPr>
          <a:lstStyle/>
          <a:p>
            <a:pPr rtl="0" algn="l">
              <a:spcBef>
                <a:spcPts val="0"/>
              </a:spcBef>
              <a:buNone/>
            </a:pPr>
            <a:r>
              <a:rPr lang="en" sz="1100">
                <a:solidFill>
                  <a:srgbClr val="434343"/>
                </a:solidFill>
              </a:rPr>
              <a:t>Ryan Christiani</a:t>
            </a:r>
          </a:p>
          <a:p>
            <a:pPr rtl="0" algn="l">
              <a:spcBef>
                <a:spcPts val="0"/>
              </a:spcBef>
              <a:buNone/>
            </a:pPr>
            <a:r>
              <a:rPr lang="en" sz="1100">
                <a:solidFill>
                  <a:srgbClr val="434343"/>
                </a:solidFill>
              </a:rPr>
              <a:t>Week 14</a:t>
            </a:r>
          </a:p>
          <a:p>
            <a:pPr algn="l">
              <a:spcBef>
                <a:spcPts val="0"/>
              </a:spcBef>
              <a:buNone/>
            </a:pPr>
            <a:r>
              <a:t/>
            </a:r>
            <a:endParaRPr sz="1100">
              <a:solidFill>
                <a:srgbClr val="434343"/>
              </a:solidFill>
            </a:endParaRPr>
          </a:p>
        </p:txBody>
      </p:sp>
      <p:sp>
        <p:nvSpPr>
          <p:cNvPr id="25" name="Shape 25"/>
          <p:cNvSpPr txBox="1"/>
          <p:nvPr/>
        </p:nvSpPr>
        <p:spPr>
          <a:xfrm>
            <a:off x="663100" y="433950"/>
            <a:ext cx="7673099" cy="298500"/>
          </a:xfrm>
          <a:prstGeom prst="rect">
            <a:avLst/>
          </a:prstGeom>
          <a:noFill/>
          <a:ln>
            <a:noFill/>
          </a:ln>
        </p:spPr>
        <p:txBody>
          <a:bodyPr anchorCtr="0" anchor="t" bIns="91425" lIns="91425" rIns="91425" tIns="91425">
            <a:noAutofit/>
          </a:bodyPr>
          <a:lstStyle/>
          <a:p>
            <a:pPr>
              <a:spcBef>
                <a:spcPts val="0"/>
              </a:spcBef>
              <a:buNone/>
            </a:pPr>
            <a:r>
              <a:rPr lang="en">
                <a:solidFill>
                  <a:srgbClr val="434343"/>
                </a:solidFill>
              </a:rPr>
              <a:t>WEBD 152 - Web Programming 2</a:t>
            </a:r>
          </a:p>
        </p:txBody>
      </p:sp>
      <p:sp>
        <p:nvSpPr>
          <p:cNvPr id="26" name="Shape 26"/>
          <p:cNvSpPr txBox="1"/>
          <p:nvPr/>
        </p:nvSpPr>
        <p:spPr>
          <a:xfrm>
            <a:off x="663100" y="1710362"/>
            <a:ext cx="6182099" cy="1345199"/>
          </a:xfrm>
          <a:prstGeom prst="rect">
            <a:avLst/>
          </a:prstGeom>
          <a:noFill/>
          <a:ln>
            <a:noFill/>
          </a:ln>
        </p:spPr>
        <p:txBody>
          <a:bodyPr anchorCtr="0" anchor="t" bIns="91425" lIns="91425" rIns="91425" tIns="91425">
            <a:noAutofit/>
          </a:bodyPr>
          <a:lstStyle/>
          <a:p>
            <a:pPr rtl="0">
              <a:spcBef>
                <a:spcPts val="0"/>
              </a:spcBef>
              <a:buNone/>
            </a:pPr>
            <a:r>
              <a:rPr lang="en" sz="1800">
                <a:solidFill>
                  <a:srgbClr val="434343"/>
                </a:solidFill>
              </a:rPr>
              <a:t>Link to slides: </a:t>
            </a:r>
            <a:r>
              <a:rPr lang="en" sz="1800" u="sng">
                <a:solidFill>
                  <a:schemeClr val="hlink"/>
                </a:solidFill>
                <a:hlinkClick r:id="rId3"/>
              </a:rPr>
              <a:t>http://bit.ly/humber-web-2-14</a:t>
            </a:r>
          </a:p>
          <a:p>
            <a:pPr rtl="0">
              <a:spcBef>
                <a:spcPts val="0"/>
              </a:spcBef>
              <a:buNone/>
            </a:pPr>
            <a:r>
              <a:t/>
            </a:r>
            <a:endParaRPr sz="1800">
              <a:solidFill>
                <a:srgbClr val="434343"/>
              </a:solidFill>
            </a:endParaRPr>
          </a:p>
          <a:p>
            <a:pPr rtl="0">
              <a:spcBef>
                <a:spcPts val="0"/>
              </a:spcBef>
              <a:buNone/>
            </a:pPr>
            <a:r>
              <a:t/>
            </a:r>
            <a:endParaRPr sz="1800">
              <a:solidFill>
                <a:srgbClr val="434343"/>
              </a:solidFill>
            </a:endParaRPr>
          </a:p>
          <a:p>
            <a:pPr>
              <a:spcBef>
                <a:spcPts val="0"/>
              </a:spcBef>
              <a:buNone/>
            </a:pPr>
            <a:r>
              <a:t/>
            </a:r>
            <a:endParaRPr sz="1800">
              <a:solidFill>
                <a:srgbClr val="434343"/>
              </a:solidFil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nSpc>
                <a:spcPct val="115000"/>
              </a:lnSpc>
              <a:spcBef>
                <a:spcPts val="1800"/>
              </a:spcBef>
              <a:buNone/>
            </a:pPr>
            <a:r>
              <a:rPr lang="en"/>
              <a:t>Positioning Content </a:t>
            </a:r>
          </a:p>
        </p:txBody>
      </p:sp>
      <p:sp>
        <p:nvSpPr>
          <p:cNvPr id="80" name="Shape 8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How content is positioned is defined by the orientation of the main axis.</a:t>
            </a:r>
          </a:p>
          <a:p>
            <a:pPr lvl="0" rtl="0">
              <a:spcBef>
                <a:spcPts val="0"/>
              </a:spcBef>
              <a:buClr>
                <a:schemeClr val="dk1"/>
              </a:buClr>
              <a:buFont typeface="Arial"/>
              <a:buNone/>
            </a:pPr>
            <a:r>
              <a:t/>
            </a:r>
            <a:endParaRPr/>
          </a:p>
          <a:p>
            <a:pPr lvl="0" rtl="0">
              <a:spcBef>
                <a:spcPts val="0"/>
              </a:spcBef>
              <a:buNone/>
            </a:pPr>
            <a:r>
              <a:rPr lang="en">
                <a:latin typeface="PT Mono"/>
                <a:ea typeface="PT Mono"/>
                <a:cs typeface="PT Mono"/>
                <a:sym typeface="PT Mono"/>
              </a:rPr>
              <a:t>justify-content</a:t>
            </a:r>
            <a:r>
              <a:rPr lang="en"/>
              <a:t> is used to align the contents along the main axis.</a:t>
            </a:r>
          </a:p>
          <a:p>
            <a:pPr lvl="0" rtl="0">
              <a:spcBef>
                <a:spcPts val="0"/>
              </a:spcBef>
              <a:buClr>
                <a:schemeClr val="dk1"/>
              </a:buClr>
              <a:buFont typeface="Arial"/>
              <a:buNone/>
            </a:pPr>
            <a:r>
              <a:t/>
            </a:r>
            <a:endParaRPr/>
          </a:p>
          <a:p>
            <a:pPr lvl="0" rtl="0">
              <a:spcBef>
                <a:spcPts val="0"/>
              </a:spcBef>
              <a:buNone/>
            </a:pPr>
            <a:r>
              <a:rPr lang="en">
                <a:latin typeface="PT Mono"/>
                <a:ea typeface="PT Mono"/>
                <a:cs typeface="PT Mono"/>
                <a:sym typeface="PT Mono"/>
              </a:rPr>
              <a:t>align-items</a:t>
            </a:r>
            <a:r>
              <a:rPr lang="en"/>
              <a:t> defines how content is aligned along the perpendicular axis.</a:t>
            </a:r>
          </a:p>
          <a:p>
            <a:pPr lvl="0" rtl="0">
              <a:spcBef>
                <a:spcPts val="0"/>
              </a:spcBef>
              <a:buClr>
                <a:schemeClr val="dk1"/>
              </a:buClr>
              <a:buFont typeface="Arial"/>
              <a:buNone/>
            </a:pPr>
            <a:r>
              <a:t/>
            </a:r>
            <a:endParaRPr/>
          </a:p>
          <a:p>
            <a:pPr lvl="0" rtl="0">
              <a:spcBef>
                <a:spcPts val="0"/>
              </a:spcBef>
              <a:buClr>
                <a:schemeClr val="dk1"/>
              </a:buClr>
              <a:buSzPct val="61111"/>
              <a:buFont typeface="Arial"/>
              <a:buNone/>
            </a:pPr>
            <a:r>
              <a:rPr lang="en"/>
              <a:t>With both properties, </a:t>
            </a:r>
            <a:r>
              <a:rPr lang="en">
                <a:latin typeface="PT Mono"/>
                <a:ea typeface="PT Mono"/>
                <a:cs typeface="PT Mono"/>
                <a:sym typeface="PT Mono"/>
              </a:rPr>
              <a:t>flex-start</a:t>
            </a:r>
            <a:r>
              <a:rPr lang="en"/>
              <a:t> and </a:t>
            </a:r>
            <a:r>
              <a:rPr lang="en">
                <a:latin typeface="PT Mono"/>
                <a:ea typeface="PT Mono"/>
                <a:cs typeface="PT Mono"/>
                <a:sym typeface="PT Mono"/>
              </a:rPr>
              <a:t>flex-end </a:t>
            </a:r>
            <a:r>
              <a:rPr lang="en"/>
              <a:t>can be used to position accordingly.</a:t>
            </a:r>
          </a:p>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Positioning Content</a:t>
            </a:r>
          </a:p>
        </p:txBody>
      </p:sp>
      <p:sp>
        <p:nvSpPr>
          <p:cNvPr id="86" name="Shape 8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b="1" lang="en"/>
              <a:t>justify-content</a:t>
            </a:r>
          </a:p>
          <a:p>
            <a:pPr rtl="0">
              <a:spcBef>
                <a:spcPts val="0"/>
              </a:spcBef>
              <a:buNone/>
            </a:pPr>
            <a:r>
              <a:rPr lang="en"/>
              <a:t>.flexContainer {</a:t>
            </a:r>
            <a:br>
              <a:rPr lang="en"/>
            </a:br>
            <a:r>
              <a:rPr lang="en"/>
              <a:t>	display: flex;</a:t>
            </a:r>
            <a:br>
              <a:rPr lang="en"/>
            </a:br>
            <a:r>
              <a:rPr lang="en"/>
              <a:t>	flex-direction: row;</a:t>
            </a:r>
            <a:br>
              <a:rPr lang="en"/>
            </a:br>
            <a:r>
              <a:rPr lang="en"/>
              <a:t>	justify-content: flex-start;</a:t>
            </a:r>
            <a:br>
              <a:rPr lang="en"/>
            </a:br>
            <a:r>
              <a:rPr lang="en"/>
              <a:t>}</a:t>
            </a:r>
          </a:p>
          <a:p>
            <a:pPr rtl="0">
              <a:spcBef>
                <a:spcPts val="0"/>
              </a:spcBef>
              <a:buNone/>
            </a:pPr>
            <a:r>
              <a:t/>
            </a:r>
            <a:endParaRPr/>
          </a:p>
          <a:p>
            <a:pPr rtl="0">
              <a:spcBef>
                <a:spcPts val="0"/>
              </a:spcBef>
              <a:buNone/>
            </a:pPr>
            <a:r>
              <a:rPr b="1" lang="en"/>
              <a:t>align-items</a:t>
            </a:r>
          </a:p>
          <a:p>
            <a:pPr>
              <a:spcBef>
                <a:spcPts val="0"/>
              </a:spcBef>
              <a:buNone/>
            </a:pPr>
            <a:r>
              <a:rPr lang="en"/>
              <a:t>.</a:t>
            </a:r>
            <a:r>
              <a:rPr lang="en">
                <a:latin typeface="PT Mono"/>
                <a:ea typeface="PT Mono"/>
                <a:cs typeface="PT Mono"/>
                <a:sym typeface="PT Mono"/>
              </a:rPr>
              <a:t>flexContainer {</a:t>
            </a:r>
            <a:br>
              <a:rPr lang="en">
                <a:latin typeface="PT Mono"/>
                <a:ea typeface="PT Mono"/>
                <a:cs typeface="PT Mono"/>
                <a:sym typeface="PT Mono"/>
              </a:rPr>
            </a:br>
            <a:r>
              <a:rPr lang="en">
                <a:latin typeface="PT Mono"/>
                <a:ea typeface="PT Mono"/>
                <a:cs typeface="PT Mono"/>
                <a:sym typeface="PT Mono"/>
              </a:rPr>
              <a:t>	display: flex;</a:t>
            </a:r>
            <a:br>
              <a:rPr lang="en">
                <a:latin typeface="PT Mono"/>
                <a:ea typeface="PT Mono"/>
                <a:cs typeface="PT Mono"/>
                <a:sym typeface="PT Mono"/>
              </a:rPr>
            </a:br>
            <a:r>
              <a:rPr lang="en">
                <a:latin typeface="PT Mono"/>
                <a:ea typeface="PT Mono"/>
                <a:cs typeface="PT Mono"/>
                <a:sym typeface="PT Mono"/>
              </a:rPr>
              <a:t>	flex-direction: row;</a:t>
            </a:r>
            <a:br>
              <a:rPr lang="en">
                <a:latin typeface="PT Mono"/>
                <a:ea typeface="PT Mono"/>
                <a:cs typeface="PT Mono"/>
                <a:sym typeface="PT Mono"/>
              </a:rPr>
            </a:br>
            <a:r>
              <a:rPr lang="en">
                <a:latin typeface="PT Mono"/>
                <a:ea typeface="PT Mono"/>
                <a:cs typeface="PT Mono"/>
                <a:sym typeface="PT Mono"/>
              </a:rPr>
              <a:t>	align-items: flex-start;</a:t>
            </a:r>
            <a:br>
              <a:rPr lang="en">
                <a:latin typeface="PT Mono"/>
                <a:ea typeface="PT Mono"/>
                <a:cs typeface="PT Mono"/>
                <a:sym typeface="PT Mono"/>
              </a:rPr>
            </a:br>
            <a:r>
              <a:rPr lang="en">
                <a:latin typeface="PT Mono"/>
                <a:ea typeface="PT Mono"/>
                <a:cs typeface="PT Mono"/>
                <a:sym typeface="PT Mono"/>
              </a:rPr>
              <a: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solidFill>
                  <a:schemeClr val="dk1"/>
                </a:solidFill>
              </a:rPr>
              <a:t>Positioning Content</a:t>
            </a:r>
          </a:p>
        </p:txBody>
      </p:sp>
      <p:sp>
        <p:nvSpPr>
          <p:cNvPr id="92" name="Shape 9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latin typeface="PT Mono"/>
                <a:ea typeface="PT Mono"/>
                <a:cs typeface="PT Mono"/>
                <a:sym typeface="PT Mono"/>
              </a:rPr>
              <a:t>justify-content</a:t>
            </a:r>
            <a:r>
              <a:rPr lang="en"/>
              <a:t> and </a:t>
            </a:r>
            <a:r>
              <a:rPr lang="en">
                <a:latin typeface="PT Mono"/>
                <a:ea typeface="PT Mono"/>
                <a:cs typeface="PT Mono"/>
                <a:sym typeface="PT Mono"/>
              </a:rPr>
              <a:t>align-items</a:t>
            </a:r>
            <a:r>
              <a:rPr lang="en"/>
              <a:t> can be used together as well to position elements where they are needed.</a:t>
            </a:r>
          </a:p>
          <a:p>
            <a:pPr lvl="0" rtl="0">
              <a:spcBef>
                <a:spcPts val="0"/>
              </a:spcBef>
              <a:buNone/>
            </a:pPr>
            <a:r>
              <a:t/>
            </a:r>
            <a:endParaRPr>
              <a:latin typeface="PT Mono"/>
              <a:ea typeface="PT Mono"/>
              <a:cs typeface="PT Mono"/>
              <a:sym typeface="PT Mono"/>
            </a:endParaRPr>
          </a:p>
          <a:p>
            <a:pPr lvl="0" rtl="0">
              <a:spcBef>
                <a:spcPts val="0"/>
              </a:spcBef>
              <a:buClr>
                <a:schemeClr val="dk1"/>
              </a:buClr>
              <a:buSzPct val="61111"/>
              <a:buFont typeface="Arial"/>
              <a:buNone/>
            </a:pPr>
            <a:r>
              <a:rPr lang="en">
                <a:latin typeface="PT Mono"/>
                <a:ea typeface="PT Mono"/>
                <a:cs typeface="PT Mono"/>
                <a:sym typeface="PT Mono"/>
              </a:rPr>
              <a:t>.flexContainer {</a:t>
            </a:r>
            <a:br>
              <a:rPr lang="en">
                <a:latin typeface="PT Mono"/>
                <a:ea typeface="PT Mono"/>
                <a:cs typeface="PT Mono"/>
                <a:sym typeface="PT Mono"/>
              </a:rPr>
            </a:br>
            <a:r>
              <a:rPr lang="en">
                <a:latin typeface="PT Mono"/>
                <a:ea typeface="PT Mono"/>
                <a:cs typeface="PT Mono"/>
                <a:sym typeface="PT Mono"/>
              </a:rPr>
              <a:t>	display: flex;</a:t>
            </a:r>
            <a:br>
              <a:rPr lang="en">
                <a:latin typeface="PT Mono"/>
                <a:ea typeface="PT Mono"/>
                <a:cs typeface="PT Mono"/>
                <a:sym typeface="PT Mono"/>
              </a:rPr>
            </a:br>
            <a:r>
              <a:rPr lang="en">
                <a:latin typeface="PT Mono"/>
                <a:ea typeface="PT Mono"/>
                <a:cs typeface="PT Mono"/>
                <a:sym typeface="PT Mono"/>
              </a:rPr>
              <a:t>	flex-direction: row;</a:t>
            </a:r>
            <a:br>
              <a:rPr lang="en">
                <a:latin typeface="PT Mono"/>
                <a:ea typeface="PT Mono"/>
                <a:cs typeface="PT Mono"/>
                <a:sym typeface="PT Mono"/>
              </a:rPr>
            </a:br>
            <a:r>
              <a:rPr lang="en">
                <a:latin typeface="PT Mono"/>
                <a:ea typeface="PT Mono"/>
                <a:cs typeface="PT Mono"/>
                <a:sym typeface="PT Mono"/>
              </a:rPr>
              <a:t>	justify-content: flex-end;</a:t>
            </a:r>
            <a:br>
              <a:rPr lang="en">
                <a:latin typeface="PT Mono"/>
                <a:ea typeface="PT Mono"/>
                <a:cs typeface="PT Mono"/>
                <a:sym typeface="PT Mono"/>
              </a:rPr>
            </a:br>
            <a:r>
              <a:rPr lang="en">
                <a:latin typeface="PT Mono"/>
                <a:ea typeface="PT Mono"/>
                <a:cs typeface="PT Mono"/>
                <a:sym typeface="PT Mono"/>
              </a:rPr>
              <a:t>	align-items: flex-end;</a:t>
            </a:r>
            <a:br>
              <a:rPr lang="en">
                <a:latin typeface="PT Mono"/>
                <a:ea typeface="PT Mono"/>
                <a:cs typeface="PT Mono"/>
                <a:sym typeface="PT Mono"/>
              </a:rPr>
            </a:br>
            <a:r>
              <a:rPr lang="en">
                <a:latin typeface="PT Mono"/>
                <a:ea typeface="PT Mono"/>
                <a:cs typeface="PT Mono"/>
                <a:sym typeface="PT Mono"/>
              </a:rPr>
              <a:t>}</a:t>
            </a:r>
          </a:p>
          <a:p>
            <a:pPr lvl="0" rtl="0">
              <a:spcBef>
                <a:spcPts val="0"/>
              </a:spcBef>
              <a:buClr>
                <a:schemeClr val="dk1"/>
              </a:buClr>
              <a:buFont typeface="Arial"/>
              <a:buNone/>
            </a:pPr>
            <a:r>
              <a:t/>
            </a:r>
            <a:endParaRPr>
              <a:latin typeface="PT Mono"/>
              <a:ea typeface="PT Mono"/>
              <a:cs typeface="PT Mono"/>
              <a:sym typeface="PT Mono"/>
            </a:endParaRPr>
          </a:p>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Centering</a:t>
            </a:r>
          </a:p>
        </p:txBody>
      </p:sp>
      <p:sp>
        <p:nvSpPr>
          <p:cNvPr id="98" name="Shape 9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Yes. Centering.</a:t>
            </a:r>
          </a:p>
          <a:p>
            <a:pPr lvl="0" rtl="0">
              <a:spcBef>
                <a:spcPts val="0"/>
              </a:spcBef>
              <a:buClr>
                <a:schemeClr val="dk1"/>
              </a:buClr>
              <a:buFont typeface="Arial"/>
              <a:buNone/>
            </a:pPr>
            <a:r>
              <a:t/>
            </a:r>
            <a:endParaRPr/>
          </a:p>
          <a:p>
            <a:pPr lvl="0" rtl="0">
              <a:spcBef>
                <a:spcPts val="0"/>
              </a:spcBef>
              <a:buNone/>
            </a:pPr>
            <a:r>
              <a:rPr lang="en"/>
              <a:t>One of the many great benefits of Flexbox is that you can easily center content vertically and horizontally without any tricks or hacks.</a:t>
            </a:r>
          </a:p>
          <a:p>
            <a:pPr lvl="0" rtl="0">
              <a:spcBef>
                <a:spcPts val="0"/>
              </a:spcBef>
              <a:buClr>
                <a:schemeClr val="dk1"/>
              </a:buClr>
              <a:buFont typeface="Arial"/>
              <a:buNone/>
            </a:pPr>
            <a:r>
              <a:t/>
            </a:r>
            <a:endParaRPr/>
          </a:p>
          <a:p>
            <a:pPr lvl="0" rtl="0">
              <a:spcBef>
                <a:spcPts val="0"/>
              </a:spcBef>
              <a:buClr>
                <a:schemeClr val="dk1"/>
              </a:buClr>
              <a:buSzPct val="61111"/>
              <a:buFont typeface="Arial"/>
              <a:buNone/>
            </a:pPr>
            <a:r>
              <a:rPr lang="en"/>
              <a:t>Again, by using </a:t>
            </a:r>
            <a:r>
              <a:rPr lang="en">
                <a:latin typeface="PT Mono"/>
                <a:ea typeface="PT Mono"/>
                <a:cs typeface="PT Mono"/>
                <a:sym typeface="PT Mono"/>
              </a:rPr>
              <a:t>justify-content</a:t>
            </a:r>
            <a:r>
              <a:rPr lang="en"/>
              <a:t> for main axis centering, and </a:t>
            </a:r>
            <a:r>
              <a:rPr lang="en">
                <a:latin typeface="PT Mono"/>
                <a:ea typeface="PT Mono"/>
                <a:cs typeface="PT Mono"/>
                <a:sym typeface="PT Mono"/>
              </a:rPr>
              <a:t>align-items </a:t>
            </a:r>
            <a:r>
              <a:rPr lang="en"/>
              <a:t>for the alternate axis, we can pass in a value of </a:t>
            </a:r>
            <a:r>
              <a:rPr lang="en">
                <a:latin typeface="PT Mono"/>
                <a:ea typeface="PT Mono"/>
                <a:cs typeface="PT Mono"/>
                <a:sym typeface="PT Mono"/>
              </a:rPr>
              <a:t>center</a:t>
            </a:r>
            <a:r>
              <a:rPr lang="en"/>
              <a:t>.</a:t>
            </a:r>
          </a:p>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b="1" lang="en"/>
              <a:t>align-items</a:t>
            </a:r>
          </a:p>
          <a:p>
            <a:pPr rtl="0">
              <a:spcBef>
                <a:spcPts val="0"/>
              </a:spcBef>
              <a:buNone/>
            </a:pPr>
            <a:r>
              <a:rPr lang="en">
                <a:latin typeface="PT Mono"/>
                <a:ea typeface="PT Mono"/>
                <a:cs typeface="PT Mono"/>
                <a:sym typeface="PT Mono"/>
              </a:rPr>
              <a:t>.flexContainer {</a:t>
            </a:r>
            <a:br>
              <a:rPr lang="en">
                <a:latin typeface="PT Mono"/>
                <a:ea typeface="PT Mono"/>
                <a:cs typeface="PT Mono"/>
                <a:sym typeface="PT Mono"/>
              </a:rPr>
            </a:br>
            <a:r>
              <a:rPr lang="en">
                <a:latin typeface="PT Mono"/>
                <a:ea typeface="PT Mono"/>
                <a:cs typeface="PT Mono"/>
                <a:sym typeface="PT Mono"/>
              </a:rPr>
              <a:t>	display: flex;</a:t>
            </a:r>
            <a:br>
              <a:rPr lang="en">
                <a:latin typeface="PT Mono"/>
                <a:ea typeface="PT Mono"/>
                <a:cs typeface="PT Mono"/>
                <a:sym typeface="PT Mono"/>
              </a:rPr>
            </a:br>
            <a:r>
              <a:rPr lang="en">
                <a:latin typeface="PT Mono"/>
                <a:ea typeface="PT Mono"/>
                <a:cs typeface="PT Mono"/>
                <a:sym typeface="PT Mono"/>
              </a:rPr>
              <a:t>	flex-direction: column;</a:t>
            </a:r>
            <a:br>
              <a:rPr lang="en">
                <a:latin typeface="PT Mono"/>
                <a:ea typeface="PT Mono"/>
                <a:cs typeface="PT Mono"/>
                <a:sym typeface="PT Mono"/>
              </a:rPr>
            </a:br>
            <a:r>
              <a:rPr lang="en">
                <a:latin typeface="PT Mono"/>
                <a:ea typeface="PT Mono"/>
                <a:cs typeface="PT Mono"/>
                <a:sym typeface="PT Mono"/>
              </a:rPr>
              <a:t>	align-items: center;</a:t>
            </a:r>
            <a:br>
              <a:rPr lang="en">
                <a:latin typeface="PT Mono"/>
                <a:ea typeface="PT Mono"/>
                <a:cs typeface="PT Mono"/>
                <a:sym typeface="PT Mono"/>
              </a:rPr>
            </a:br>
            <a:r>
              <a:rPr lang="en">
                <a:latin typeface="PT Mono"/>
                <a:ea typeface="PT Mono"/>
                <a:cs typeface="PT Mono"/>
                <a:sym typeface="PT Mono"/>
              </a:rPr>
              <a:t>}</a:t>
            </a:r>
          </a:p>
          <a:p>
            <a:pPr rtl="0">
              <a:spcBef>
                <a:spcPts val="0"/>
              </a:spcBef>
              <a:buNone/>
            </a:pPr>
            <a:r>
              <a:rPr b="1" lang="en"/>
              <a:t>justify-content</a:t>
            </a:r>
          </a:p>
          <a:p>
            <a:pPr>
              <a:spcBef>
                <a:spcPts val="0"/>
              </a:spcBef>
              <a:buNone/>
            </a:pPr>
            <a:r>
              <a:rPr lang="en">
                <a:latin typeface="PT Mono"/>
                <a:ea typeface="PT Mono"/>
                <a:cs typeface="PT Mono"/>
                <a:sym typeface="PT Mono"/>
              </a:rPr>
              <a:t>.flexContainer {</a:t>
            </a:r>
            <a:br>
              <a:rPr lang="en">
                <a:latin typeface="PT Mono"/>
                <a:ea typeface="PT Mono"/>
                <a:cs typeface="PT Mono"/>
                <a:sym typeface="PT Mono"/>
              </a:rPr>
            </a:br>
            <a:r>
              <a:rPr lang="en">
                <a:latin typeface="PT Mono"/>
                <a:ea typeface="PT Mono"/>
                <a:cs typeface="PT Mono"/>
                <a:sym typeface="PT Mono"/>
              </a:rPr>
              <a:t>	display: flex;</a:t>
            </a:r>
            <a:br>
              <a:rPr lang="en">
                <a:latin typeface="PT Mono"/>
                <a:ea typeface="PT Mono"/>
                <a:cs typeface="PT Mono"/>
                <a:sym typeface="PT Mono"/>
              </a:rPr>
            </a:br>
            <a:r>
              <a:rPr lang="en">
                <a:latin typeface="PT Mono"/>
                <a:ea typeface="PT Mono"/>
                <a:cs typeface="PT Mono"/>
                <a:sym typeface="PT Mono"/>
              </a:rPr>
              <a:t>	flex-direction: column;</a:t>
            </a:r>
            <a:br>
              <a:rPr lang="en">
                <a:latin typeface="PT Mono"/>
                <a:ea typeface="PT Mono"/>
                <a:cs typeface="PT Mono"/>
                <a:sym typeface="PT Mono"/>
              </a:rPr>
            </a:br>
            <a:r>
              <a:rPr lang="en">
                <a:latin typeface="PT Mono"/>
                <a:ea typeface="PT Mono"/>
                <a:cs typeface="PT Mono"/>
                <a:sym typeface="PT Mono"/>
              </a:rPr>
              <a:t>	justify-content: center;</a:t>
            </a:r>
            <a:br>
              <a:rPr lang="en">
                <a:latin typeface="PT Mono"/>
                <a:ea typeface="PT Mono"/>
                <a:cs typeface="PT Mono"/>
                <a:sym typeface="PT Mono"/>
              </a:rPr>
            </a:br>
            <a:r>
              <a:rPr lang="en">
                <a:latin typeface="PT Mono"/>
                <a:ea typeface="PT Mono"/>
                <a:cs typeface="PT Mono"/>
                <a:sym typeface="PT Mono"/>
              </a:rPr>
              <a:t>}</a:t>
            </a:r>
          </a:p>
        </p:txBody>
      </p:sp>
      <p:sp>
        <p:nvSpPr>
          <p:cNvPr id="104" name="Shape 10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Centering</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Centering cont.	</a:t>
            </a:r>
          </a:p>
        </p:txBody>
      </p:sp>
      <p:sp>
        <p:nvSpPr>
          <p:cNvPr id="110" name="Shape 11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You can combine them as well, center on align-items and justify-content. OR We can simply say </a:t>
            </a:r>
            <a:r>
              <a:rPr lang="en">
                <a:latin typeface="PT Mono"/>
                <a:ea typeface="PT Mono"/>
                <a:cs typeface="PT Mono"/>
                <a:sym typeface="PT Mono"/>
              </a:rPr>
              <a:t>margin: auto</a:t>
            </a:r>
            <a:r>
              <a:rPr lang="en"/>
              <a:t> on the item to center automatically horizontally and vertically.</a:t>
            </a:r>
          </a:p>
          <a:p>
            <a:pPr lvl="0" rtl="0">
              <a:spcBef>
                <a:spcPts val="0"/>
              </a:spcBef>
              <a:buNone/>
            </a:pPr>
            <a:r>
              <a:t/>
            </a:r>
            <a:endParaRPr/>
          </a:p>
          <a:p>
            <a:pPr lvl="0" rtl="0">
              <a:spcBef>
                <a:spcPts val="0"/>
              </a:spcBef>
              <a:buClr>
                <a:schemeClr val="dk1"/>
              </a:buClr>
              <a:buSzPct val="61111"/>
              <a:buFont typeface="Arial"/>
              <a:buNone/>
            </a:pPr>
            <a:r>
              <a:rPr lang="en">
                <a:latin typeface="PT Mono"/>
                <a:ea typeface="PT Mono"/>
                <a:cs typeface="PT Mono"/>
                <a:sym typeface="PT Mono"/>
              </a:rPr>
              <a:t>.flexContainer {</a:t>
            </a:r>
            <a:br>
              <a:rPr lang="en">
                <a:latin typeface="PT Mono"/>
                <a:ea typeface="PT Mono"/>
                <a:cs typeface="PT Mono"/>
                <a:sym typeface="PT Mono"/>
              </a:rPr>
            </a:br>
            <a:r>
              <a:rPr lang="en">
                <a:latin typeface="PT Mono"/>
                <a:ea typeface="PT Mono"/>
                <a:cs typeface="PT Mono"/>
                <a:sym typeface="PT Mono"/>
              </a:rPr>
              <a:t>	display: flex;</a:t>
            </a:r>
            <a:br>
              <a:rPr lang="en">
                <a:latin typeface="PT Mono"/>
                <a:ea typeface="PT Mono"/>
                <a:cs typeface="PT Mono"/>
                <a:sym typeface="PT Mono"/>
              </a:rPr>
            </a:br>
            <a:r>
              <a:rPr lang="en">
                <a:latin typeface="PT Mono"/>
                <a:ea typeface="PT Mono"/>
                <a:cs typeface="PT Mono"/>
                <a:sym typeface="PT Mono"/>
              </a:rPr>
              <a:t>	flex-direction: row;</a:t>
            </a:r>
            <a:br>
              <a:rPr lang="en">
                <a:latin typeface="PT Mono"/>
                <a:ea typeface="PT Mono"/>
                <a:cs typeface="PT Mono"/>
                <a:sym typeface="PT Mono"/>
              </a:rPr>
            </a:br>
            <a:r>
              <a:rPr lang="en">
                <a:latin typeface="PT Mono"/>
                <a:ea typeface="PT Mono"/>
                <a:cs typeface="PT Mono"/>
                <a:sym typeface="PT Mono"/>
              </a:rPr>
              <a:t>}	</a:t>
            </a:r>
            <a:br>
              <a:rPr lang="en">
                <a:latin typeface="PT Mono"/>
                <a:ea typeface="PT Mono"/>
                <a:cs typeface="PT Mono"/>
                <a:sym typeface="PT Mono"/>
              </a:rPr>
            </a:br>
            <a:br>
              <a:rPr lang="en">
                <a:latin typeface="PT Mono"/>
                <a:ea typeface="PT Mono"/>
                <a:cs typeface="PT Mono"/>
                <a:sym typeface="PT Mono"/>
              </a:rPr>
            </a:br>
            <a:r>
              <a:rPr lang="en">
                <a:latin typeface="PT Mono"/>
                <a:ea typeface="PT Mono"/>
                <a:cs typeface="PT Mono"/>
                <a:sym typeface="PT Mono"/>
              </a:rPr>
              <a:t>.flexItem {</a:t>
            </a:r>
            <a:br>
              <a:rPr lang="en">
                <a:latin typeface="PT Mono"/>
                <a:ea typeface="PT Mono"/>
                <a:cs typeface="PT Mono"/>
                <a:sym typeface="PT Mono"/>
              </a:rPr>
            </a:br>
            <a:r>
              <a:rPr lang="en">
                <a:latin typeface="PT Mono"/>
                <a:ea typeface="PT Mono"/>
                <a:cs typeface="PT Mono"/>
                <a:sym typeface="PT Mono"/>
              </a:rPr>
              <a:t>	margin: auto;</a:t>
            </a:r>
            <a:br>
              <a:rPr lang="en">
                <a:latin typeface="PT Mono"/>
                <a:ea typeface="PT Mono"/>
                <a:cs typeface="PT Mono"/>
                <a:sym typeface="PT Mono"/>
              </a:rPr>
            </a:br>
            <a:r>
              <a:rPr lang="en">
                <a:latin typeface="PT Mono"/>
                <a:ea typeface="PT Mono"/>
                <a:cs typeface="PT Mono"/>
                <a:sym typeface="PT Mono"/>
              </a:rPr>
              <a:t>}</a:t>
            </a:r>
          </a:p>
          <a:p>
            <a:pPr lvl="0" rt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Wrapping elements</a:t>
            </a:r>
          </a:p>
        </p:txBody>
      </p:sp>
      <p:sp>
        <p:nvSpPr>
          <p:cNvPr id="116" name="Shape 11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When working with floats, we expect our elements to wrap to the next line when they don’t fit in the parent space. </a:t>
            </a:r>
          </a:p>
          <a:p>
            <a:pPr lvl="0" rtl="0">
              <a:spcBef>
                <a:spcPts val="0"/>
              </a:spcBef>
              <a:buNone/>
            </a:pPr>
            <a:r>
              <a:t/>
            </a:r>
            <a:endParaRPr/>
          </a:p>
          <a:p>
            <a:pPr lvl="0" rtl="0">
              <a:spcBef>
                <a:spcPts val="0"/>
              </a:spcBef>
              <a:buClr>
                <a:schemeClr val="dk1"/>
              </a:buClr>
              <a:buSzPct val="61111"/>
              <a:buFont typeface="Arial"/>
              <a:buNone/>
            </a:pPr>
            <a:r>
              <a:rPr lang="en"/>
              <a:t>This is not the case with flexbox however.</a:t>
            </a:r>
          </a:p>
          <a:p>
            <a:pPr rtl="0">
              <a:spcBef>
                <a:spcPts val="0"/>
              </a:spcBef>
              <a:buNone/>
            </a:pPr>
            <a:r>
              <a:t/>
            </a:r>
            <a:endParaRPr/>
          </a:p>
          <a:p>
            <a:pPr rtl="0">
              <a:spcBef>
                <a:spcPts val="0"/>
              </a:spcBef>
              <a:buNone/>
            </a:pPr>
            <a:r>
              <a:rPr lang="en"/>
              <a:t>When we have many elements inside of a parent container, they resize to fit the space.</a:t>
            </a:r>
          </a:p>
          <a:p>
            <a:pPr rtl="0">
              <a:spcBef>
                <a:spcPts val="0"/>
              </a:spcBef>
              <a:buNone/>
            </a:pPr>
            <a:r>
              <a:t/>
            </a:r>
            <a:endParaRPr/>
          </a:p>
          <a:p>
            <a:pPr>
              <a:spcBef>
                <a:spcPts val="0"/>
              </a:spcBef>
              <a:buNone/>
            </a:pPr>
            <a:r>
              <a:rPr lang="en"/>
              <a:t>In order to fix this weirdness, we need to state that the elements will wrap to the next row or column (Depending how we oriented our content).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Wrapping elements cont.</a:t>
            </a:r>
          </a:p>
        </p:txBody>
      </p:sp>
      <p:sp>
        <p:nvSpPr>
          <p:cNvPr id="122" name="Shape 12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b="1" lang="en"/>
              <a:t>flex-wrap: wrap</a:t>
            </a:r>
          </a:p>
          <a:p>
            <a:pPr rtl="0">
              <a:spcBef>
                <a:spcPts val="0"/>
              </a:spcBef>
              <a:buNone/>
            </a:pPr>
            <a:r>
              <a:rPr lang="en">
                <a:latin typeface="PT Mono"/>
                <a:ea typeface="PT Mono"/>
                <a:cs typeface="PT Mono"/>
                <a:sym typeface="PT Mono"/>
              </a:rPr>
              <a:t>.flexContainer {</a:t>
            </a:r>
            <a:br>
              <a:rPr lang="en">
                <a:latin typeface="PT Mono"/>
                <a:ea typeface="PT Mono"/>
                <a:cs typeface="PT Mono"/>
                <a:sym typeface="PT Mono"/>
              </a:rPr>
            </a:br>
            <a:r>
              <a:rPr lang="en">
                <a:latin typeface="PT Mono"/>
                <a:ea typeface="PT Mono"/>
                <a:cs typeface="PT Mono"/>
                <a:sym typeface="PT Mono"/>
              </a:rPr>
              <a:t>	display: flex;</a:t>
            </a:r>
            <a:br>
              <a:rPr lang="en">
                <a:latin typeface="PT Mono"/>
                <a:ea typeface="PT Mono"/>
                <a:cs typeface="PT Mono"/>
                <a:sym typeface="PT Mono"/>
              </a:rPr>
            </a:br>
            <a:r>
              <a:rPr lang="en">
                <a:latin typeface="PT Mono"/>
                <a:ea typeface="PT Mono"/>
                <a:cs typeface="PT Mono"/>
                <a:sym typeface="PT Mono"/>
              </a:rPr>
              <a:t>	flex-direction: row;</a:t>
            </a:r>
            <a:br>
              <a:rPr lang="en">
                <a:latin typeface="PT Mono"/>
                <a:ea typeface="PT Mono"/>
                <a:cs typeface="PT Mono"/>
                <a:sym typeface="PT Mono"/>
              </a:rPr>
            </a:br>
            <a:r>
              <a:rPr lang="en">
                <a:latin typeface="PT Mono"/>
                <a:ea typeface="PT Mono"/>
                <a:cs typeface="PT Mono"/>
                <a:sym typeface="PT Mono"/>
              </a:rPr>
              <a:t>	flex-wrap: wrap;</a:t>
            </a:r>
            <a:br>
              <a:rPr lang="en">
                <a:latin typeface="PT Mono"/>
                <a:ea typeface="PT Mono"/>
                <a:cs typeface="PT Mono"/>
                <a:sym typeface="PT Mono"/>
              </a:rPr>
            </a:br>
            <a:r>
              <a:rPr lang="en">
                <a:latin typeface="PT Mono"/>
                <a:ea typeface="PT Mono"/>
                <a:cs typeface="PT Mono"/>
                <a:sym typeface="PT Mono"/>
              </a:rPr>
              <a:t>}</a:t>
            </a:r>
          </a:p>
          <a:p>
            <a:pPr rtl="0">
              <a:spcBef>
                <a:spcPts val="0"/>
              </a:spcBef>
              <a:buNone/>
            </a:pPr>
            <a:r>
              <a:t/>
            </a:r>
            <a:endParaRPr>
              <a:latin typeface="PT Mono"/>
              <a:ea typeface="PT Mono"/>
              <a:cs typeface="PT Mono"/>
              <a:sym typeface="PT Mono"/>
            </a:endParaRPr>
          </a:p>
          <a:p>
            <a:pPr rtl="0">
              <a:spcBef>
                <a:spcPts val="0"/>
              </a:spcBef>
              <a:buNone/>
            </a:pPr>
            <a:r>
              <a:rPr b="1" lang="en"/>
              <a:t>flex-wrap with column</a:t>
            </a:r>
          </a:p>
          <a:p>
            <a:pPr>
              <a:spcBef>
                <a:spcPts val="0"/>
              </a:spcBef>
              <a:buNone/>
            </a:pPr>
            <a:r>
              <a:rPr lang="en">
                <a:latin typeface="PT Mono"/>
                <a:ea typeface="PT Mono"/>
                <a:cs typeface="PT Mono"/>
                <a:sym typeface="PT Mono"/>
              </a:rPr>
              <a:t>.flexContainer {</a:t>
            </a:r>
            <a:br>
              <a:rPr lang="en">
                <a:latin typeface="PT Mono"/>
                <a:ea typeface="PT Mono"/>
                <a:cs typeface="PT Mono"/>
                <a:sym typeface="PT Mono"/>
              </a:rPr>
            </a:br>
            <a:r>
              <a:rPr lang="en">
                <a:latin typeface="PT Mono"/>
                <a:ea typeface="PT Mono"/>
                <a:cs typeface="PT Mono"/>
                <a:sym typeface="PT Mono"/>
              </a:rPr>
              <a:t>	display: flex;</a:t>
            </a:r>
            <a:br>
              <a:rPr lang="en">
                <a:latin typeface="PT Mono"/>
                <a:ea typeface="PT Mono"/>
                <a:cs typeface="PT Mono"/>
                <a:sym typeface="PT Mono"/>
              </a:rPr>
            </a:br>
            <a:r>
              <a:rPr lang="en">
                <a:latin typeface="PT Mono"/>
                <a:ea typeface="PT Mono"/>
                <a:cs typeface="PT Mono"/>
                <a:sym typeface="PT Mono"/>
              </a:rPr>
              <a:t>	flex-direction: column;</a:t>
            </a:r>
            <a:br>
              <a:rPr lang="en">
                <a:latin typeface="PT Mono"/>
                <a:ea typeface="PT Mono"/>
                <a:cs typeface="PT Mono"/>
                <a:sym typeface="PT Mono"/>
              </a:rPr>
            </a:br>
            <a:r>
              <a:rPr lang="en">
                <a:latin typeface="PT Mono"/>
                <a:ea typeface="PT Mono"/>
                <a:cs typeface="PT Mono"/>
                <a:sym typeface="PT Mono"/>
              </a:rPr>
              <a:t>	flex-wrap: wrap;</a:t>
            </a:r>
            <a:br>
              <a:rPr lang="en">
                <a:latin typeface="PT Mono"/>
                <a:ea typeface="PT Mono"/>
                <a:cs typeface="PT Mono"/>
                <a:sym typeface="PT Mono"/>
              </a:rPr>
            </a:br>
            <a:r>
              <a:rPr lang="en">
                <a:latin typeface="PT Mono"/>
                <a:ea typeface="PT Mono"/>
                <a:cs typeface="PT Mono"/>
                <a:sym typeface="PT Mono"/>
              </a:rPr>
              <a: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White Space</a:t>
            </a:r>
          </a:p>
        </p:txBody>
      </p:sp>
      <p:sp>
        <p:nvSpPr>
          <p:cNvPr id="128" name="Shape 12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You’ll notice in the above examples that there is a lot of white space all around the elements. Some of the other properties available to us with Flexbox allow us to define how the space between elements is treated.</a:t>
            </a:r>
          </a:p>
          <a:p>
            <a:pPr lvl="0" rtl="0">
              <a:spcBef>
                <a:spcPts val="0"/>
              </a:spcBef>
              <a:buClr>
                <a:schemeClr val="dk1"/>
              </a:buClr>
              <a:buFont typeface="Arial"/>
              <a:buNone/>
            </a:pPr>
            <a:r>
              <a:t/>
            </a:r>
            <a:endParaRPr/>
          </a:p>
          <a:p>
            <a:pPr lvl="0" rtl="0">
              <a:spcBef>
                <a:spcPts val="0"/>
              </a:spcBef>
              <a:buClr>
                <a:schemeClr val="dk1"/>
              </a:buClr>
              <a:buSzPct val="61111"/>
              <a:buFont typeface="Arial"/>
              <a:buNone/>
            </a:pPr>
            <a:r>
              <a:rPr lang="en"/>
              <a:t>Here’s where it gets a bit wacky with the syntax. Where we used</a:t>
            </a:r>
            <a:r>
              <a:rPr lang="en">
                <a:latin typeface="PT Mono"/>
                <a:ea typeface="PT Mono"/>
                <a:cs typeface="PT Mono"/>
                <a:sym typeface="PT Mono"/>
              </a:rPr>
              <a:t> justify-content </a:t>
            </a:r>
            <a:r>
              <a:rPr lang="en"/>
              <a:t>to align content along the horizontal axis, and </a:t>
            </a:r>
            <a:r>
              <a:rPr lang="en">
                <a:latin typeface="PT Mono"/>
                <a:ea typeface="PT Mono"/>
                <a:cs typeface="PT Mono"/>
                <a:sym typeface="PT Mono"/>
              </a:rPr>
              <a:t>align-items</a:t>
            </a:r>
            <a:r>
              <a:rPr lang="en"/>
              <a:t> along the vertical axis, we now have the ability to control the whitespace between inner items.</a:t>
            </a:r>
          </a:p>
          <a:p>
            <a:pPr rtl="0">
              <a:spcBef>
                <a:spcPts val="0"/>
              </a:spcBef>
              <a:buNone/>
            </a:pPr>
            <a:r>
              <a:t/>
            </a:r>
            <a:endParaRPr/>
          </a:p>
          <a:p>
            <a:pPr lvl="0" rtl="0">
              <a:spcBef>
                <a:spcPts val="0"/>
              </a:spcBef>
              <a:buClr>
                <a:schemeClr val="dk1"/>
              </a:buClr>
              <a:buSzPct val="61111"/>
              <a:buFont typeface="Arial"/>
              <a:buNone/>
            </a:pPr>
            <a:r>
              <a:rPr b="1" lang="en"/>
              <a:t>Space Between</a:t>
            </a:r>
          </a:p>
          <a:p>
            <a:pPr lvl="0" rtl="0">
              <a:spcBef>
                <a:spcPts val="0"/>
              </a:spcBef>
              <a:buClr>
                <a:schemeClr val="dk1"/>
              </a:buClr>
              <a:buSzPct val="61111"/>
              <a:buFont typeface="Arial"/>
              <a:buNone/>
            </a:pPr>
            <a:r>
              <a:rPr lang="en"/>
              <a:t>By setting the </a:t>
            </a:r>
            <a:r>
              <a:rPr lang="en">
                <a:latin typeface="PT Mono"/>
                <a:ea typeface="PT Mono"/>
                <a:cs typeface="PT Mono"/>
                <a:sym typeface="PT Mono"/>
              </a:rPr>
              <a:t>align-content</a:t>
            </a:r>
            <a:r>
              <a:rPr lang="en"/>
              <a:t> value to </a:t>
            </a:r>
            <a:r>
              <a:rPr lang="en">
                <a:latin typeface="PT Mono"/>
                <a:ea typeface="PT Mono"/>
                <a:cs typeface="PT Mono"/>
                <a:sym typeface="PT Mono"/>
              </a:rPr>
              <a:t>space-between</a:t>
            </a:r>
            <a:r>
              <a:rPr lang="en"/>
              <a:t>, we adjust the content so that the first line is at the start of the container, and the last line is at the end</a:t>
            </a:r>
          </a:p>
          <a:p>
            <a:pPr>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White Space</a:t>
            </a:r>
          </a:p>
        </p:txBody>
      </p:sp>
      <p:sp>
        <p:nvSpPr>
          <p:cNvPr id="134" name="Shape 13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latin typeface="PT Mono"/>
                <a:ea typeface="PT Mono"/>
                <a:cs typeface="PT Mono"/>
                <a:sym typeface="PT Mono"/>
              </a:rPr>
              <a:t>.flexContainer {</a:t>
            </a:r>
            <a:br>
              <a:rPr lang="en">
                <a:latin typeface="PT Mono"/>
                <a:ea typeface="PT Mono"/>
                <a:cs typeface="PT Mono"/>
                <a:sym typeface="PT Mono"/>
              </a:rPr>
            </a:br>
            <a:r>
              <a:rPr lang="en">
                <a:latin typeface="PT Mono"/>
                <a:ea typeface="PT Mono"/>
                <a:cs typeface="PT Mono"/>
                <a:sym typeface="PT Mono"/>
              </a:rPr>
              <a:t>	display: flex;</a:t>
            </a:r>
            <a:br>
              <a:rPr lang="en">
                <a:latin typeface="PT Mono"/>
                <a:ea typeface="PT Mono"/>
                <a:cs typeface="PT Mono"/>
                <a:sym typeface="PT Mono"/>
              </a:rPr>
            </a:br>
            <a:r>
              <a:rPr lang="en">
                <a:latin typeface="PT Mono"/>
                <a:ea typeface="PT Mono"/>
                <a:cs typeface="PT Mono"/>
                <a:sym typeface="PT Mono"/>
              </a:rPr>
              <a:t>	flex-direction: column;</a:t>
            </a:r>
            <a:br>
              <a:rPr lang="en">
                <a:latin typeface="PT Mono"/>
                <a:ea typeface="PT Mono"/>
                <a:cs typeface="PT Mono"/>
                <a:sym typeface="PT Mono"/>
              </a:rPr>
            </a:br>
            <a:r>
              <a:rPr lang="en">
                <a:latin typeface="PT Mono"/>
                <a:ea typeface="PT Mono"/>
                <a:cs typeface="PT Mono"/>
                <a:sym typeface="PT Mono"/>
              </a:rPr>
              <a:t>	flex-wrap: wrap;</a:t>
            </a:r>
            <a:br>
              <a:rPr lang="en">
                <a:latin typeface="PT Mono"/>
                <a:ea typeface="PT Mono"/>
                <a:cs typeface="PT Mono"/>
                <a:sym typeface="PT Mono"/>
              </a:rPr>
            </a:br>
            <a:r>
              <a:rPr lang="en">
                <a:latin typeface="PT Mono"/>
                <a:ea typeface="PT Mono"/>
                <a:cs typeface="PT Mono"/>
                <a:sym typeface="PT Mono"/>
              </a:rPr>
              <a:t>	align-content: space-between;</a:t>
            </a:r>
            <a:br>
              <a:rPr lang="en">
                <a:latin typeface="PT Mono"/>
                <a:ea typeface="PT Mono"/>
                <a:cs typeface="PT Mono"/>
                <a:sym typeface="PT Mono"/>
              </a:rPr>
            </a:br>
            <a:r>
              <a:rPr lang="en">
                <a:latin typeface="PT Mono"/>
                <a:ea typeface="PT Mono"/>
                <a:cs typeface="PT Mono"/>
                <a:sym typeface="PT Mono"/>
              </a:rPr>
              <a:t>}</a:t>
            </a:r>
          </a:p>
          <a:p>
            <a:pPr rtl="0">
              <a:spcBef>
                <a:spcPts val="0"/>
              </a:spcBef>
              <a:buNone/>
            </a:pPr>
            <a:r>
              <a:t/>
            </a:r>
            <a:endParaRPr>
              <a:latin typeface="PT Mono"/>
              <a:ea typeface="PT Mono"/>
              <a:cs typeface="PT Mono"/>
              <a:sym typeface="PT Mono"/>
            </a:endParaRPr>
          </a:p>
          <a:p>
            <a:pPr lvl="0" rtl="0">
              <a:spcBef>
                <a:spcPts val="0"/>
              </a:spcBef>
              <a:buClr>
                <a:schemeClr val="dk1"/>
              </a:buClr>
              <a:buSzPct val="61111"/>
              <a:buFont typeface="Arial"/>
              <a:buNone/>
            </a:pPr>
            <a:r>
              <a:rPr b="1" lang="en"/>
              <a:t>Space Around</a:t>
            </a:r>
          </a:p>
          <a:p>
            <a:pPr lvl="0" rtl="0">
              <a:spcBef>
                <a:spcPts val="0"/>
              </a:spcBef>
              <a:buClr>
                <a:schemeClr val="dk1"/>
              </a:buClr>
              <a:buSzPct val="61111"/>
              <a:buFont typeface="Arial"/>
              <a:buNone/>
            </a:pPr>
            <a:r>
              <a:rPr lang="en"/>
              <a:t>By setting the </a:t>
            </a:r>
            <a:r>
              <a:rPr lang="en">
                <a:latin typeface="PT Mono"/>
                <a:ea typeface="PT Mono"/>
                <a:cs typeface="PT Mono"/>
                <a:sym typeface="PT Mono"/>
              </a:rPr>
              <a:t>align-content </a:t>
            </a:r>
            <a:r>
              <a:rPr lang="en"/>
              <a:t>value to </a:t>
            </a:r>
            <a:r>
              <a:rPr lang="en">
                <a:latin typeface="PT Mono"/>
                <a:ea typeface="PT Mono"/>
                <a:cs typeface="PT Mono"/>
                <a:sym typeface="PT Mono"/>
              </a:rPr>
              <a:t>space-around</a:t>
            </a:r>
            <a:r>
              <a:rPr lang="en"/>
              <a:t>, the content is evenly spaced with equal space between each line.</a:t>
            </a:r>
          </a:p>
          <a:p>
            <a:pPr>
              <a:spcBef>
                <a:spcPts val="0"/>
              </a:spcBef>
              <a:buNone/>
            </a:pPr>
            <a:r>
              <a:t/>
            </a:r>
            <a:endParaRPr>
              <a:latin typeface="PT Mono"/>
              <a:ea typeface="PT Mono"/>
              <a:cs typeface="PT Mono"/>
              <a:sym typeface="PT Mono"/>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x="0" y="0"/>
          <a:ext cx="0" cy="0"/>
          <a:chOff x="0" y="0"/>
          <a:chExt cx="0" cy="0"/>
        </a:xfrm>
      </p:grpSpPr>
      <p:sp>
        <p:nvSpPr>
          <p:cNvPr id="31" name="Shape 3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Flexbox</a:t>
            </a:r>
          </a:p>
        </p:txBody>
      </p:sp>
      <p:sp>
        <p:nvSpPr>
          <p:cNvPr id="32" name="Shape 3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By now, we’re comfortable with achieving layout through widths and floats, and working with pixels and percentages for sizing. However, the use of floats for layouts, is often trivial and difficult.</a:t>
            </a:r>
          </a:p>
          <a:p>
            <a:pPr lvl="0" rtl="0">
              <a:spcBef>
                <a:spcPts val="0"/>
              </a:spcBef>
              <a:buClr>
                <a:schemeClr val="dk1"/>
              </a:buClr>
              <a:buFont typeface="Arial"/>
              <a:buNone/>
            </a:pPr>
            <a:r>
              <a:t/>
            </a:r>
            <a:endParaRPr/>
          </a:p>
          <a:p>
            <a:pPr lvl="0" rtl="0">
              <a:spcBef>
                <a:spcPts val="0"/>
              </a:spcBef>
              <a:buNone/>
            </a:pPr>
            <a:r>
              <a:rPr lang="en"/>
              <a:t>As well, achieving stylistic tweaks like vertical centering can be hacky and take more time than needed.</a:t>
            </a:r>
          </a:p>
          <a:p>
            <a:pPr lvl="0" rtl="0">
              <a:spcBef>
                <a:spcPts val="0"/>
              </a:spcBef>
              <a:buClr>
                <a:schemeClr val="dk1"/>
              </a:buClr>
              <a:buFont typeface="Arial"/>
              <a:buNone/>
            </a:pPr>
            <a:r>
              <a:t/>
            </a:r>
            <a:endParaRPr/>
          </a:p>
          <a:p>
            <a:pPr lvl="0" rtl="0">
              <a:spcBef>
                <a:spcPts val="0"/>
              </a:spcBef>
              <a:buClr>
                <a:schemeClr val="dk1"/>
              </a:buClr>
              <a:buSzPct val="61111"/>
              <a:buFont typeface="Arial"/>
              <a:buNone/>
            </a:pPr>
            <a:r>
              <a:rPr lang="en"/>
              <a:t>Enter Flexbox, the future of CSS layouts and (hopefully) the answer to many layout issues. Flexbox solves all the issues of layout without floats and tricks. Returning CSS properties to be used for what they are meant for, Flexbox allows us to create layouts quick and easy, using concepts that make more sense than floats.</a:t>
            </a:r>
          </a:p>
          <a:p>
            <a:pPr>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White Space	</a:t>
            </a:r>
          </a:p>
        </p:txBody>
      </p:sp>
      <p:sp>
        <p:nvSpPr>
          <p:cNvPr id="140" name="Shape 14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b="1" lang="en"/>
              <a:t>Flex Start</a:t>
            </a:r>
          </a:p>
          <a:p>
            <a:pPr lvl="0" rtl="0">
              <a:spcBef>
                <a:spcPts val="0"/>
              </a:spcBef>
              <a:buNone/>
            </a:pPr>
            <a:r>
              <a:rPr lang="en"/>
              <a:t>By setting the </a:t>
            </a:r>
            <a:r>
              <a:rPr lang="en">
                <a:latin typeface="PT Mono"/>
                <a:ea typeface="PT Mono"/>
                <a:cs typeface="PT Mono"/>
                <a:sym typeface="PT Mono"/>
              </a:rPr>
              <a:t>align-content</a:t>
            </a:r>
            <a:r>
              <a:rPr lang="en"/>
              <a:t> value to </a:t>
            </a:r>
            <a:r>
              <a:rPr lang="en">
                <a:latin typeface="PT Mono"/>
                <a:ea typeface="PT Mono"/>
                <a:cs typeface="PT Mono"/>
                <a:sym typeface="PT Mono"/>
              </a:rPr>
              <a:t>flex-start</a:t>
            </a:r>
            <a:r>
              <a:rPr lang="en"/>
              <a:t>, the content is packed to the start of the container along the main axis.</a:t>
            </a:r>
          </a:p>
          <a:p>
            <a:pPr lvl="0" rtl="0">
              <a:spcBef>
                <a:spcPts val="0"/>
              </a:spcBef>
              <a:buNone/>
            </a:pPr>
            <a:r>
              <a:rPr b="1" lang="en"/>
              <a:t>Flex End</a:t>
            </a:r>
          </a:p>
          <a:p>
            <a:pPr lvl="0" rtl="0">
              <a:spcBef>
                <a:spcPts val="0"/>
              </a:spcBef>
              <a:buNone/>
            </a:pPr>
            <a:r>
              <a:t/>
            </a:r>
            <a:endParaRPr/>
          </a:p>
          <a:p>
            <a:pPr lvl="0" rtl="0">
              <a:spcBef>
                <a:spcPts val="0"/>
              </a:spcBef>
              <a:buNone/>
            </a:pPr>
            <a:r>
              <a:rPr lang="en"/>
              <a:t>By setting the </a:t>
            </a:r>
            <a:r>
              <a:rPr lang="en">
                <a:latin typeface="PT Mono"/>
                <a:ea typeface="PT Mono"/>
                <a:cs typeface="PT Mono"/>
                <a:sym typeface="PT Mono"/>
              </a:rPr>
              <a:t>align-content</a:t>
            </a:r>
            <a:r>
              <a:rPr lang="en"/>
              <a:t> value to </a:t>
            </a:r>
            <a:r>
              <a:rPr lang="en">
                <a:latin typeface="PT Mono"/>
                <a:ea typeface="PT Mono"/>
                <a:cs typeface="PT Mono"/>
                <a:sym typeface="PT Mono"/>
              </a:rPr>
              <a:t>flex-end</a:t>
            </a:r>
            <a:r>
              <a:rPr lang="en"/>
              <a:t>, the content is packed to the end of the container along the main axis</a:t>
            </a:r>
          </a:p>
          <a:p>
            <a:pPr lvl="0" rtl="0">
              <a:spcBef>
                <a:spcPts val="0"/>
              </a:spcBef>
              <a:buNone/>
            </a:pPr>
            <a:r>
              <a:t/>
            </a:r>
            <a:endParaRPr/>
          </a:p>
          <a:p>
            <a:pPr lvl="0" rtl="0">
              <a:spcBef>
                <a:spcPts val="0"/>
              </a:spcBef>
              <a:buClr>
                <a:schemeClr val="dk1"/>
              </a:buClr>
              <a:buSzPct val="78571"/>
              <a:buFont typeface="Arial"/>
              <a:buNone/>
            </a:pPr>
            <a:r>
              <a:rPr lang="en" sz="1400">
                <a:latin typeface="PT Mono"/>
                <a:ea typeface="PT Mono"/>
                <a:cs typeface="PT Mono"/>
                <a:sym typeface="PT Mono"/>
              </a:rPr>
              <a:t>.flexContainer {</a:t>
            </a:r>
            <a:br>
              <a:rPr lang="en" sz="1400">
                <a:latin typeface="PT Mono"/>
                <a:ea typeface="PT Mono"/>
                <a:cs typeface="PT Mono"/>
                <a:sym typeface="PT Mono"/>
              </a:rPr>
            </a:br>
            <a:r>
              <a:rPr lang="en" sz="1400">
                <a:latin typeface="PT Mono"/>
                <a:ea typeface="PT Mono"/>
                <a:cs typeface="PT Mono"/>
                <a:sym typeface="PT Mono"/>
              </a:rPr>
              <a:t>	display: flex;</a:t>
            </a:r>
            <a:br>
              <a:rPr lang="en" sz="1400">
                <a:latin typeface="PT Mono"/>
                <a:ea typeface="PT Mono"/>
                <a:cs typeface="PT Mono"/>
                <a:sym typeface="PT Mono"/>
              </a:rPr>
            </a:br>
            <a:r>
              <a:rPr lang="en" sz="1400">
                <a:latin typeface="PT Mono"/>
                <a:ea typeface="PT Mono"/>
                <a:cs typeface="PT Mono"/>
                <a:sym typeface="PT Mono"/>
              </a:rPr>
              <a:t>	flex-direction: column;</a:t>
            </a:r>
            <a:br>
              <a:rPr lang="en" sz="1400">
                <a:latin typeface="PT Mono"/>
                <a:ea typeface="PT Mono"/>
                <a:cs typeface="PT Mono"/>
                <a:sym typeface="PT Mono"/>
              </a:rPr>
            </a:br>
            <a:r>
              <a:rPr lang="en" sz="1400">
                <a:latin typeface="PT Mono"/>
                <a:ea typeface="PT Mono"/>
                <a:cs typeface="PT Mono"/>
                <a:sym typeface="PT Mono"/>
              </a:rPr>
              <a:t>	flex-wrap: wrap;</a:t>
            </a:r>
            <a:br>
              <a:rPr lang="en" sz="1400">
                <a:latin typeface="PT Mono"/>
                <a:ea typeface="PT Mono"/>
                <a:cs typeface="PT Mono"/>
                <a:sym typeface="PT Mono"/>
              </a:rPr>
            </a:br>
            <a:r>
              <a:rPr lang="en" sz="1400">
                <a:latin typeface="PT Mono"/>
                <a:ea typeface="PT Mono"/>
                <a:cs typeface="PT Mono"/>
                <a:sym typeface="PT Mono"/>
              </a:rPr>
              <a:t>	align-content: flex-end;</a:t>
            </a:r>
            <a:br>
              <a:rPr lang="en" sz="1400">
                <a:latin typeface="PT Mono"/>
                <a:ea typeface="PT Mono"/>
                <a:cs typeface="PT Mono"/>
                <a:sym typeface="PT Mono"/>
              </a:rPr>
            </a:br>
            <a:r>
              <a:rPr lang="en" sz="1400">
                <a:latin typeface="PT Mono"/>
                <a:ea typeface="PT Mono"/>
                <a:cs typeface="PT Mono"/>
                <a:sym typeface="PT Mono"/>
              </a:rPr>
              <a:t>}	</a:t>
            </a:r>
          </a:p>
          <a:p>
            <a:pPr>
              <a:spcBef>
                <a:spcPts val="0"/>
              </a:spcBef>
              <a:buNone/>
            </a:pPr>
            <a:r>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Children	</a:t>
            </a:r>
          </a:p>
        </p:txBody>
      </p:sp>
      <p:sp>
        <p:nvSpPr>
          <p:cNvPr id="146" name="Shape 14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Flexbox is a lot of new stuff and is pretty verbose. While we can do a lot of positioning by setting values on the parent element, Flexbox allows us to define values on the child elements that define the order, how much space each element takes in relation to another and how each is aligned.</a:t>
            </a:r>
          </a:p>
          <a:p>
            <a:pPr rtl="0">
              <a:spcBef>
                <a:spcPts val="0"/>
              </a:spcBef>
              <a:buNone/>
            </a:pPr>
            <a:r>
              <a:t/>
            </a:r>
            <a:endParaRPr/>
          </a:p>
          <a:p>
            <a:pPr lvl="0" rtl="0">
              <a:spcBef>
                <a:spcPts val="0"/>
              </a:spcBef>
              <a:buClr>
                <a:schemeClr val="dk1"/>
              </a:buClr>
              <a:buSzPct val="61111"/>
              <a:buFont typeface="Arial"/>
              <a:buNone/>
            </a:pPr>
            <a:r>
              <a:rPr lang="en"/>
              <a:t>Our next few examples will use the following markup.</a:t>
            </a:r>
          </a:p>
          <a:p>
            <a:pPr lvl="0" rtl="0">
              <a:spcBef>
                <a:spcPts val="0"/>
              </a:spcBef>
              <a:buClr>
                <a:schemeClr val="dk1"/>
              </a:buClr>
              <a:buFont typeface="Arial"/>
              <a:buNone/>
            </a:pPr>
            <a:r>
              <a:t/>
            </a:r>
            <a:endParaRPr/>
          </a:p>
          <a:p>
            <a:pPr>
              <a:spcBef>
                <a:spcPts val="0"/>
              </a:spcBef>
              <a:buNone/>
            </a:pPr>
            <a:r>
              <a:rPr lang="en">
                <a:latin typeface="PT Mono"/>
                <a:ea typeface="PT Mono"/>
                <a:cs typeface="PT Mono"/>
                <a:sym typeface="PT Mono"/>
              </a:rPr>
              <a:t>&lt;div class="flexContainer"&gt;</a:t>
            </a:r>
            <a:br>
              <a:rPr lang="en">
                <a:latin typeface="PT Mono"/>
                <a:ea typeface="PT Mono"/>
                <a:cs typeface="PT Mono"/>
                <a:sym typeface="PT Mono"/>
              </a:rPr>
            </a:br>
            <a:r>
              <a:rPr lang="en">
                <a:latin typeface="PT Mono"/>
                <a:ea typeface="PT Mono"/>
                <a:cs typeface="PT Mono"/>
                <a:sym typeface="PT Mono"/>
              </a:rPr>
              <a:t>	&lt;div class="flexChild item1"&gt;1&lt;/div&gt;</a:t>
            </a:r>
            <a:br>
              <a:rPr lang="en">
                <a:latin typeface="PT Mono"/>
                <a:ea typeface="PT Mono"/>
                <a:cs typeface="PT Mono"/>
                <a:sym typeface="PT Mono"/>
              </a:rPr>
            </a:br>
            <a:r>
              <a:rPr lang="en">
                <a:latin typeface="PT Mono"/>
                <a:ea typeface="PT Mono"/>
                <a:cs typeface="PT Mono"/>
                <a:sym typeface="PT Mono"/>
              </a:rPr>
              <a:t>	&lt;div class="flexChild item2"&gt;2&lt;/div&gt;</a:t>
            </a:r>
            <a:br>
              <a:rPr lang="en">
                <a:latin typeface="PT Mono"/>
                <a:ea typeface="PT Mono"/>
                <a:cs typeface="PT Mono"/>
                <a:sym typeface="PT Mono"/>
              </a:rPr>
            </a:br>
            <a:r>
              <a:rPr lang="en">
                <a:latin typeface="PT Mono"/>
                <a:ea typeface="PT Mono"/>
                <a:cs typeface="PT Mono"/>
                <a:sym typeface="PT Mono"/>
              </a:rPr>
              <a:t>	&lt;div class="flexChild item3"&gt;3&lt;/div&gt;</a:t>
            </a:r>
            <a:br>
              <a:rPr lang="en">
                <a:latin typeface="PT Mono"/>
                <a:ea typeface="PT Mono"/>
                <a:cs typeface="PT Mono"/>
                <a:sym typeface="PT Mono"/>
              </a:rPr>
            </a:br>
            <a:r>
              <a:rPr lang="en">
                <a:latin typeface="PT Mono"/>
                <a:ea typeface="PT Mono"/>
                <a:cs typeface="PT Mono"/>
                <a:sym typeface="PT Mono"/>
              </a:rPr>
              <a:t>&lt;/div&gt;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Children cont.</a:t>
            </a:r>
          </a:p>
        </p:txBody>
      </p:sp>
      <p:sp>
        <p:nvSpPr>
          <p:cNvPr id="152" name="Shape 15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b="1" lang="en"/>
              <a:t>Order</a:t>
            </a:r>
          </a:p>
          <a:p>
            <a:pPr lvl="0" rtl="0">
              <a:spcBef>
                <a:spcPts val="0"/>
              </a:spcBef>
              <a:buClr>
                <a:schemeClr val="dk1"/>
              </a:buClr>
              <a:buSzPct val="61111"/>
              <a:buFont typeface="Arial"/>
              <a:buNone/>
            </a:pPr>
            <a:r>
              <a:rPr lang="en"/>
              <a:t>By default, flex items are laid out in the order they are entered through markup. By putting the order property on a specific element, we can reorder content by specifying an integer. By default, each element has a value of </a:t>
            </a:r>
            <a:r>
              <a:rPr lang="en">
                <a:latin typeface="PT Mono"/>
                <a:ea typeface="PT Mono"/>
                <a:cs typeface="PT Mono"/>
                <a:sym typeface="PT Mono"/>
              </a:rPr>
              <a:t>1</a:t>
            </a:r>
            <a:r>
              <a:rPr lang="en"/>
              <a:t>.</a:t>
            </a:r>
          </a:p>
          <a:p>
            <a:pPr lvl="0" rtl="0">
              <a:spcBef>
                <a:spcPts val="0"/>
              </a:spcBef>
              <a:buNone/>
            </a:pPr>
            <a:r>
              <a:t/>
            </a:r>
            <a:endParaRPr/>
          </a:p>
          <a:p>
            <a:pPr lvl="0" rtl="0">
              <a:spcBef>
                <a:spcPts val="0"/>
              </a:spcBef>
              <a:buNone/>
            </a:pPr>
            <a:r>
              <a:rPr lang="en">
                <a:latin typeface="PT Mono"/>
                <a:ea typeface="PT Mono"/>
                <a:cs typeface="PT Mono"/>
                <a:sym typeface="PT Mono"/>
              </a:rPr>
              <a:t>.item2 {</a:t>
            </a:r>
            <a:br>
              <a:rPr lang="en">
                <a:latin typeface="PT Mono"/>
                <a:ea typeface="PT Mono"/>
                <a:cs typeface="PT Mono"/>
                <a:sym typeface="PT Mono"/>
              </a:rPr>
            </a:br>
            <a:r>
              <a:rPr lang="en">
                <a:latin typeface="PT Mono"/>
                <a:ea typeface="PT Mono"/>
                <a:cs typeface="PT Mono"/>
                <a:sym typeface="PT Mono"/>
              </a:rPr>
              <a:t>	order: -1;</a:t>
            </a:r>
            <a:br>
              <a:rPr lang="en">
                <a:latin typeface="PT Mono"/>
                <a:ea typeface="PT Mono"/>
                <a:cs typeface="PT Mono"/>
                <a:sym typeface="PT Mono"/>
              </a:rPr>
            </a:br>
            <a:r>
              <a:rPr lang="en">
                <a:latin typeface="PT Mono"/>
                <a:ea typeface="PT Mono"/>
                <a:cs typeface="PT Mono"/>
                <a:sym typeface="PT Mono"/>
              </a:rPr>
              <a:t>}</a:t>
            </a:r>
          </a:p>
          <a:p>
            <a:pPr lvl="0" rtl="0">
              <a:spcBef>
                <a:spcPts val="0"/>
              </a:spcBef>
              <a:buNone/>
            </a:pPr>
            <a:r>
              <a:t/>
            </a:r>
            <a:endParaRPr>
              <a:latin typeface="PT Mono"/>
              <a:ea typeface="PT Mono"/>
              <a:cs typeface="PT Mono"/>
              <a:sym typeface="PT Mono"/>
            </a:endParaRPr>
          </a:p>
          <a:p>
            <a:pPr lvl="0" rtl="0">
              <a:spcBef>
                <a:spcPts val="0"/>
              </a:spcBef>
              <a:buNone/>
            </a:pPr>
            <a:r>
              <a:rPr b="1" lang="en"/>
              <a:t>Align Self</a:t>
            </a:r>
          </a:p>
          <a:p>
            <a:pPr lvl="0" rtl="0">
              <a:spcBef>
                <a:spcPts val="0"/>
              </a:spcBef>
              <a:buClr>
                <a:schemeClr val="dk1"/>
              </a:buClr>
              <a:buSzPct val="61111"/>
              <a:buFont typeface="Arial"/>
              <a:buNone/>
            </a:pPr>
            <a:r>
              <a:rPr lang="en"/>
              <a:t>By using the </a:t>
            </a:r>
            <a:r>
              <a:rPr lang="en">
                <a:latin typeface="PT Mono"/>
                <a:ea typeface="PT Mono"/>
                <a:cs typeface="PT Mono"/>
                <a:sym typeface="PT Mono"/>
              </a:rPr>
              <a:t>align-self </a:t>
            </a:r>
            <a:r>
              <a:rPr lang="en"/>
              <a:t>property, we can overwrite the default alignment (or the one set by align-items on a element).</a:t>
            </a:r>
          </a:p>
          <a:p>
            <a:pPr rtl="0">
              <a:spcBef>
                <a:spcPts val="0"/>
              </a:spcBef>
              <a:buNone/>
            </a:pPr>
            <a:r>
              <a:t/>
            </a:r>
            <a:endParaRPr b="1"/>
          </a:p>
          <a:p>
            <a:pPr rtl="0">
              <a:spcBef>
                <a:spcPts val="0"/>
              </a:spcBef>
              <a:buNone/>
            </a:pPr>
            <a:r>
              <a:t/>
            </a:r>
            <a:endParaRPr b="1"/>
          </a:p>
          <a:p>
            <a:pPr>
              <a:spcBef>
                <a:spcPts val="0"/>
              </a:spcBef>
              <a:buNone/>
            </a:pPr>
            <a:r>
              <a:t/>
            </a:r>
            <a:endParaRPr b="1"/>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Children cont.</a:t>
            </a:r>
          </a:p>
        </p:txBody>
      </p:sp>
      <p:sp>
        <p:nvSpPr>
          <p:cNvPr id="158" name="Shape 15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a:t>Flex</a:t>
            </a:r>
          </a:p>
          <a:p>
            <a:pPr lvl="0" rtl="0">
              <a:spcBef>
                <a:spcPts val="0"/>
              </a:spcBef>
              <a:buNone/>
            </a:pPr>
            <a:r>
              <a:rPr lang="en"/>
              <a:t>The </a:t>
            </a:r>
            <a:r>
              <a:rPr lang="en">
                <a:latin typeface="PT Mono"/>
                <a:ea typeface="PT Mono"/>
                <a:cs typeface="PT Mono"/>
                <a:sym typeface="PT Mono"/>
              </a:rPr>
              <a:t>flex</a:t>
            </a:r>
            <a:r>
              <a:rPr lang="en"/>
              <a:t> property, when applied to the child elements, defines the dimensions of the element and how they are sized in relation to each other. The </a:t>
            </a:r>
            <a:r>
              <a:rPr lang="en">
                <a:latin typeface="PT Mono"/>
                <a:ea typeface="PT Mono"/>
                <a:cs typeface="PT Mono"/>
                <a:sym typeface="PT Mono"/>
              </a:rPr>
              <a:t>flex</a:t>
            </a:r>
            <a:r>
              <a:rPr lang="en"/>
              <a:t> property is broken up into three values, that can be declared separately or together:</a:t>
            </a:r>
          </a:p>
          <a:p>
            <a:pPr lvl="0" rtl="0">
              <a:spcBef>
                <a:spcPts val="0"/>
              </a:spcBef>
              <a:buNone/>
            </a:pPr>
            <a:r>
              <a:t/>
            </a:r>
            <a:endParaRPr/>
          </a:p>
          <a:p>
            <a:pPr lvl="0" rtl="0">
              <a:spcBef>
                <a:spcPts val="0"/>
              </a:spcBef>
              <a:buNone/>
            </a:pPr>
            <a:r>
              <a:rPr lang="en"/>
              <a:t>Flex-Grow A unitless value that determines how much the flex-item grows in relation to the others in the container.</a:t>
            </a:r>
          </a:p>
          <a:p>
            <a:pPr lvl="0" rtl="0">
              <a:spcBef>
                <a:spcPts val="0"/>
              </a:spcBef>
              <a:buNone/>
            </a:pPr>
            <a:r>
              <a:t/>
            </a:r>
            <a:endParaRPr b="1"/>
          </a:p>
          <a:p>
            <a:pPr lvl="0" rtl="0">
              <a:spcBef>
                <a:spcPts val="0"/>
              </a:spcBef>
              <a:buClr>
                <a:schemeClr val="dk1"/>
              </a:buClr>
              <a:buSzPct val="61111"/>
              <a:buFont typeface="Arial"/>
              <a:buNone/>
            </a:pPr>
            <a:r>
              <a:rPr lang="en"/>
              <a:t>Flex-Shrink A value that determines how much the flex-item will shrink in relation to the others. Best used when the size of the container changes.</a:t>
            </a:r>
          </a:p>
          <a:p>
            <a:pPr>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Children cont.</a:t>
            </a:r>
          </a:p>
        </p:txBody>
      </p:sp>
      <p:sp>
        <p:nvSpPr>
          <p:cNvPr id="164" name="Shape 16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Flex-Basis The initial size of the element (width) before the</a:t>
            </a:r>
            <a:r>
              <a:rPr lang="en">
                <a:latin typeface="PT Mono"/>
                <a:ea typeface="PT Mono"/>
                <a:cs typeface="PT Mono"/>
                <a:sym typeface="PT Mono"/>
              </a:rPr>
              <a:t> flex-grow</a:t>
            </a:r>
            <a:r>
              <a:rPr lang="en"/>
              <a:t> and </a:t>
            </a:r>
            <a:r>
              <a:rPr lang="en">
                <a:latin typeface="PT Mono"/>
                <a:ea typeface="PT Mono"/>
                <a:cs typeface="PT Mono"/>
                <a:sym typeface="PT Mono"/>
              </a:rPr>
              <a:t>flex-shrink</a:t>
            </a:r>
            <a:r>
              <a:rPr lang="en"/>
              <a:t> properties take effect. Essentially the base size of the element to be used for layout.</a:t>
            </a:r>
          </a:p>
          <a:p>
            <a:pPr rtl="0">
              <a:spcBef>
                <a:spcPts val="0"/>
              </a:spcBef>
              <a:buNone/>
            </a:pPr>
            <a:r>
              <a:t/>
            </a:r>
            <a:endParaRPr/>
          </a:p>
          <a:p>
            <a:pPr lvl="0" rtl="0">
              <a:lnSpc>
                <a:spcPct val="115000"/>
              </a:lnSpc>
              <a:spcBef>
                <a:spcPts val="0"/>
              </a:spcBef>
              <a:buNone/>
            </a:pPr>
            <a:r>
              <a:rPr lang="en"/>
              <a:t>All three of these values are best used within the shorthand </a:t>
            </a:r>
            <a:r>
              <a:rPr lang="en">
                <a:latin typeface="PT Mono"/>
                <a:ea typeface="PT Mono"/>
                <a:cs typeface="PT Mono"/>
                <a:sym typeface="PT Mono"/>
              </a:rPr>
              <a:t>flex</a:t>
            </a:r>
            <a:r>
              <a:rPr lang="en"/>
              <a:t> rule</a:t>
            </a:r>
            <a:r>
              <a:rPr lang="en" sz="1400"/>
              <a:t>.</a:t>
            </a:r>
          </a:p>
          <a:p>
            <a:pPr lvl="0" rtl="0">
              <a:spcBef>
                <a:spcPts val="0"/>
              </a:spcBef>
              <a:buNone/>
            </a:pPr>
            <a:r>
              <a:t/>
            </a:r>
            <a:endParaRPr>
              <a:latin typeface="PT Mono"/>
              <a:ea typeface="PT Mono"/>
              <a:cs typeface="PT Mono"/>
              <a:sym typeface="PT Mono"/>
            </a:endParaRPr>
          </a:p>
          <a:p>
            <a:pPr lvl="0" rtl="0">
              <a:spcBef>
                <a:spcPts val="0"/>
              </a:spcBef>
              <a:buClr>
                <a:schemeClr val="dk1"/>
              </a:buClr>
              <a:buSzPct val="61111"/>
              <a:buFont typeface="Arial"/>
              <a:buNone/>
            </a:pPr>
            <a:r>
              <a:rPr lang="en">
                <a:latin typeface="PT Mono"/>
                <a:ea typeface="PT Mono"/>
                <a:cs typeface="PT Mono"/>
                <a:sym typeface="PT Mono"/>
              </a:rPr>
              <a:t>flex: &lt;flex-grow&gt; &lt;flex-shrink&gt; &lt;flex-basis&gt;;</a:t>
            </a:r>
            <a:br>
              <a:rPr lang="en">
                <a:latin typeface="PT Mono"/>
                <a:ea typeface="PT Mono"/>
                <a:cs typeface="PT Mono"/>
                <a:sym typeface="PT Mono"/>
              </a:rPr>
            </a:br>
            <a:br>
              <a:rPr lang="en">
                <a:latin typeface="PT Mono"/>
                <a:ea typeface="PT Mono"/>
                <a:cs typeface="PT Mono"/>
                <a:sym typeface="PT Mono"/>
              </a:rPr>
            </a:br>
            <a:r>
              <a:rPr lang="en">
                <a:latin typeface="PT Mono"/>
                <a:ea typeface="PT Mono"/>
                <a:cs typeface="PT Mono"/>
                <a:sym typeface="PT Mono"/>
              </a:rPr>
              <a:t>.item {</a:t>
            </a:r>
            <a:br>
              <a:rPr lang="en">
                <a:latin typeface="PT Mono"/>
                <a:ea typeface="PT Mono"/>
                <a:cs typeface="PT Mono"/>
                <a:sym typeface="PT Mono"/>
              </a:rPr>
            </a:br>
            <a:r>
              <a:rPr lang="en">
                <a:latin typeface="PT Mono"/>
                <a:ea typeface="PT Mono"/>
                <a:cs typeface="PT Mono"/>
                <a:sym typeface="PT Mono"/>
              </a:rPr>
              <a:t>	flex: 1 0 auto;</a:t>
            </a:r>
            <a:br>
              <a:rPr lang="en">
                <a:latin typeface="PT Mono"/>
                <a:ea typeface="PT Mono"/>
                <a:cs typeface="PT Mono"/>
                <a:sym typeface="PT Mono"/>
              </a:rPr>
            </a:br>
            <a:r>
              <a:rPr lang="en">
                <a:latin typeface="PT Mono"/>
                <a:ea typeface="PT Mono"/>
                <a:cs typeface="PT Mono"/>
                <a:sym typeface="PT Mono"/>
              </a:rPr>
              <a:t>}</a:t>
            </a:r>
          </a:p>
          <a:p>
            <a:pPr lvl="0" rtl="0">
              <a:lnSpc>
                <a:spcPct val="115000"/>
              </a:lnSpc>
              <a:spcBef>
                <a:spcPts val="0"/>
              </a:spcBef>
              <a:buClr>
                <a:schemeClr val="dk1"/>
              </a:buClr>
              <a:buFont typeface="Arial"/>
              <a:buNone/>
            </a:pPr>
            <a:r>
              <a:t/>
            </a:r>
            <a:endParaRPr sz="1400"/>
          </a:p>
          <a:p>
            <a:pPr>
              <a:spcBef>
                <a:spcPts val="0"/>
              </a:spcBef>
              <a:buNone/>
            </a:pPr>
            <a:r>
              <a:t/>
            </a:r>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Real World Example</a:t>
            </a:r>
          </a:p>
        </p:txBody>
      </p:sp>
      <p:sp>
        <p:nvSpPr>
          <p:cNvPr id="170" name="Shape 17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Lets use flexbox to create a simple layout. </a:t>
            </a:r>
          </a:p>
          <a:p>
            <a:pPr rtl="0">
              <a:spcBef>
                <a:spcPts val="0"/>
              </a:spcBef>
              <a:buNone/>
            </a:pPr>
            <a:r>
              <a:t/>
            </a:r>
            <a:endParaRPr/>
          </a:p>
          <a:p>
            <a:pPr rtl="0">
              <a:spcBef>
                <a:spcPts val="0"/>
              </a:spcBef>
              <a:buNone/>
            </a:pPr>
            <a:r>
              <a:rPr lang="en"/>
              <a:t>Resources:</a:t>
            </a:r>
          </a:p>
          <a:p>
            <a:pPr rtl="0">
              <a:spcBef>
                <a:spcPts val="0"/>
              </a:spcBef>
              <a:buNone/>
            </a:pPr>
            <a:r>
              <a:rPr lang="en" u="sng">
                <a:solidFill>
                  <a:schemeClr val="hlink"/>
                </a:solidFill>
                <a:hlinkClick r:id="rId3"/>
              </a:rPr>
              <a:t>http://jonibologna.com/content/images/flexboxsheet.pdf</a:t>
            </a:r>
            <a:r>
              <a:rPr lang="en"/>
              <a:t> </a:t>
            </a:r>
          </a:p>
          <a:p>
            <a:pPr>
              <a:spcBef>
                <a:spcPts val="0"/>
              </a:spcBef>
              <a:buNone/>
            </a:pPr>
            <a:r>
              <a:rPr lang="en" u="sng">
                <a:solidFill>
                  <a:schemeClr val="hlink"/>
                </a:solidFill>
                <a:hlinkClick r:id="rId4"/>
              </a:rPr>
              <a:t>http://flexboxin5.com/</a:t>
            </a:r>
            <a:r>
              <a:rPr lang="en"/>
              <a:t>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Flexbox cont.</a:t>
            </a:r>
          </a:p>
        </p:txBody>
      </p:sp>
      <p:sp>
        <p:nvSpPr>
          <p:cNvPr id="38" name="Shape 3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As of 2015, the browser support for Flexbox is good, however there will be issues with older versions of IE, and we should use vendor prefixes to support older versions of Chrome, Safari and Firefox. For the examples throughout this lesson, we’ll use vendor prefixes to illustrate what properties and values need to be prefixed.</a:t>
            </a:r>
          </a:p>
          <a:p>
            <a:pPr lvl="0" rtl="0">
              <a:spcBef>
                <a:spcPts val="0"/>
              </a:spcBef>
              <a:buClr>
                <a:schemeClr val="dk1"/>
              </a:buClr>
              <a:buFont typeface="Arial"/>
              <a:buNone/>
            </a:pPr>
            <a:r>
              <a:t/>
            </a:r>
            <a:endParaRPr/>
          </a:p>
          <a:p>
            <a:pPr lvl="0" rtl="0">
              <a:spcBef>
                <a:spcPts val="0"/>
              </a:spcBef>
              <a:buNone/>
            </a:pPr>
            <a:r>
              <a:rPr lang="en"/>
              <a:t>The current support of </a:t>
            </a:r>
            <a:r>
              <a:rPr lang="en" u="sng">
                <a:solidFill>
                  <a:schemeClr val="hlink"/>
                </a:solidFill>
                <a:hlinkClick r:id="rId3"/>
              </a:rPr>
              <a:t>Flexbox</a:t>
            </a:r>
            <a:r>
              <a:rPr lang="en"/>
              <a:t>.</a:t>
            </a:r>
          </a:p>
          <a:p>
            <a:pPr lvl="0" rtl="0">
              <a:spcBef>
                <a:spcPts val="0"/>
              </a:spcBef>
              <a:buClr>
                <a:schemeClr val="dk1"/>
              </a:buClr>
              <a:buFont typeface="Arial"/>
              <a:buNone/>
            </a:pPr>
            <a:r>
              <a:t/>
            </a:r>
            <a:endParaRPr/>
          </a:p>
          <a:p>
            <a:pPr lvl="0" rtl="0">
              <a:spcBef>
                <a:spcPts val="0"/>
              </a:spcBef>
              <a:buClr>
                <a:schemeClr val="dk1"/>
              </a:buClr>
              <a:buSzPct val="61111"/>
              <a:buFont typeface="Arial"/>
              <a:buNone/>
            </a:pPr>
            <a:r>
              <a:rPr lang="en"/>
              <a:t>If you are working on a project that requires support for older devices and browsers, be aware that there are no fallbacks and the layouts will simply break, so be careful!</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Flexbox cont.</a:t>
            </a:r>
          </a:p>
        </p:txBody>
      </p:sp>
      <p:sp>
        <p:nvSpPr>
          <p:cNvPr id="44" name="Shape 4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400"/>
              <a:t>Example: </a:t>
            </a:r>
          </a:p>
          <a:p>
            <a:pPr rtl="0">
              <a:spcBef>
                <a:spcPts val="0"/>
              </a:spcBef>
              <a:buNone/>
            </a:pPr>
            <a:r>
              <a:t/>
            </a:r>
            <a:endParaRPr sz="1400"/>
          </a:p>
          <a:p>
            <a:pPr>
              <a:spcBef>
                <a:spcPts val="0"/>
              </a:spcBef>
              <a:buNone/>
            </a:pPr>
            <a:r>
              <a:rPr lang="en" sz="1400">
                <a:latin typeface="PT Mono"/>
                <a:ea typeface="PT Mono"/>
                <a:cs typeface="PT Mono"/>
                <a:sym typeface="PT Mono"/>
              </a:rPr>
              <a:t>// CSS</a:t>
            </a:r>
            <a:br>
              <a:rPr lang="en" sz="1400">
                <a:latin typeface="PT Mono"/>
                <a:ea typeface="PT Mono"/>
                <a:cs typeface="PT Mono"/>
                <a:sym typeface="PT Mono"/>
              </a:rPr>
            </a:br>
            <a:r>
              <a:rPr lang="en" sz="1400">
                <a:latin typeface="PT Mono"/>
                <a:ea typeface="PT Mono"/>
                <a:cs typeface="PT Mono"/>
                <a:sym typeface="PT Mono"/>
              </a:rPr>
              <a:t>.flexContainer {</a:t>
            </a:r>
            <a:br>
              <a:rPr lang="en" sz="1400">
                <a:latin typeface="PT Mono"/>
                <a:ea typeface="PT Mono"/>
                <a:cs typeface="PT Mono"/>
                <a:sym typeface="PT Mono"/>
              </a:rPr>
            </a:br>
            <a:r>
              <a:rPr lang="en" sz="1400">
                <a:latin typeface="PT Mono"/>
                <a:ea typeface="PT Mono"/>
                <a:cs typeface="PT Mono"/>
                <a:sym typeface="PT Mono"/>
              </a:rPr>
              <a:t>	border: #333 solid 2px;</a:t>
            </a:r>
            <a:br>
              <a:rPr lang="en" sz="1400">
                <a:latin typeface="PT Mono"/>
                <a:ea typeface="PT Mono"/>
                <a:cs typeface="PT Mono"/>
                <a:sym typeface="PT Mono"/>
              </a:rPr>
            </a:br>
            <a:r>
              <a:rPr lang="en" sz="1400">
                <a:latin typeface="PT Mono"/>
                <a:ea typeface="PT Mono"/>
                <a:cs typeface="PT Mono"/>
                <a:sym typeface="PT Mono"/>
              </a:rPr>
              <a:t>	height: 300px;</a:t>
            </a:r>
            <a:br>
              <a:rPr lang="en" sz="1400">
                <a:latin typeface="PT Mono"/>
                <a:ea typeface="PT Mono"/>
                <a:cs typeface="PT Mono"/>
                <a:sym typeface="PT Mono"/>
              </a:rPr>
            </a:br>
            <a:r>
              <a:rPr lang="en" sz="1400">
                <a:latin typeface="PT Mono"/>
                <a:ea typeface="PT Mono"/>
                <a:cs typeface="PT Mono"/>
                <a:sym typeface="PT Mono"/>
              </a:rPr>
              <a:t>}</a:t>
            </a:r>
            <a:br>
              <a:rPr lang="en" sz="1400">
                <a:latin typeface="PT Mono"/>
                <a:ea typeface="PT Mono"/>
                <a:cs typeface="PT Mono"/>
                <a:sym typeface="PT Mono"/>
              </a:rPr>
            </a:br>
            <a:br>
              <a:rPr lang="en" sz="1400">
                <a:latin typeface="PT Mono"/>
                <a:ea typeface="PT Mono"/>
                <a:cs typeface="PT Mono"/>
                <a:sym typeface="PT Mono"/>
              </a:rPr>
            </a:br>
            <a:r>
              <a:rPr lang="en" sz="1400">
                <a:latin typeface="PT Mono"/>
                <a:ea typeface="PT Mono"/>
                <a:cs typeface="PT Mono"/>
                <a:sym typeface="PT Mono"/>
              </a:rPr>
              <a:t>.flexItem {</a:t>
            </a:r>
            <a:br>
              <a:rPr lang="en" sz="1400">
                <a:latin typeface="PT Mono"/>
                <a:ea typeface="PT Mono"/>
                <a:cs typeface="PT Mono"/>
                <a:sym typeface="PT Mono"/>
              </a:rPr>
            </a:br>
            <a:r>
              <a:rPr lang="en" sz="1400">
                <a:latin typeface="PT Mono"/>
                <a:ea typeface="PT Mono"/>
                <a:cs typeface="PT Mono"/>
                <a:sym typeface="PT Mono"/>
              </a:rPr>
              <a:t>	width: 50px;</a:t>
            </a:r>
            <a:br>
              <a:rPr lang="en" sz="1400">
                <a:latin typeface="PT Mono"/>
                <a:ea typeface="PT Mono"/>
                <a:cs typeface="PT Mono"/>
                <a:sym typeface="PT Mono"/>
              </a:rPr>
            </a:br>
            <a:r>
              <a:rPr lang="en" sz="1400">
                <a:latin typeface="PT Mono"/>
                <a:ea typeface="PT Mono"/>
                <a:cs typeface="PT Mono"/>
                <a:sym typeface="PT Mono"/>
              </a:rPr>
              <a:t>	height: 50px;</a:t>
            </a:r>
            <a:br>
              <a:rPr lang="en" sz="1400">
                <a:latin typeface="PT Mono"/>
                <a:ea typeface="PT Mono"/>
                <a:cs typeface="PT Mono"/>
                <a:sym typeface="PT Mono"/>
              </a:rPr>
            </a:br>
            <a:r>
              <a:rPr lang="en" sz="1400">
                <a:latin typeface="PT Mono"/>
                <a:ea typeface="PT Mono"/>
                <a:cs typeface="PT Mono"/>
                <a:sym typeface="PT Mono"/>
              </a:rPr>
              <a:t>	background: red;</a:t>
            </a:r>
            <a:br>
              <a:rPr lang="en" sz="1400">
                <a:latin typeface="PT Mono"/>
                <a:ea typeface="PT Mono"/>
                <a:cs typeface="PT Mono"/>
                <a:sym typeface="PT Mono"/>
              </a:rPr>
            </a:br>
            <a:r>
              <a:rPr lang="en" sz="1400">
                <a:latin typeface="PT Mono"/>
                <a:ea typeface="PT Mono"/>
                <a:cs typeface="PT Mono"/>
                <a:sym typeface="PT Mono"/>
              </a:rPr>
              <a:t>	border: #333 solid 1px;</a:t>
            </a:r>
            <a:br>
              <a:rPr lang="en" sz="1400">
                <a:latin typeface="PT Mono"/>
                <a:ea typeface="PT Mono"/>
                <a:cs typeface="PT Mono"/>
                <a:sym typeface="PT Mono"/>
              </a:rPr>
            </a:br>
            <a:r>
              <a:rPr lang="en" sz="1400">
                <a:latin typeface="PT Mono"/>
                <a:ea typeface="PT Mono"/>
                <a:cs typeface="PT Mono"/>
                <a:sym typeface="PT Mono"/>
              </a:rPr>
              <a:t>	margin: 5px;</a:t>
            </a:r>
            <a:br>
              <a:rPr lang="en" sz="1400">
                <a:latin typeface="PT Mono"/>
                <a:ea typeface="PT Mono"/>
                <a:cs typeface="PT Mono"/>
                <a:sym typeface="PT Mono"/>
              </a:rPr>
            </a:br>
            <a:r>
              <a:rPr lang="en" sz="1400">
                <a:latin typeface="PT Mono"/>
                <a:ea typeface="PT Mono"/>
                <a:cs typeface="PT Mono"/>
                <a:sym typeface="PT Mono"/>
              </a:rPr>
              <a:t>}</a:t>
            </a:r>
            <a:br>
              <a:rPr lang="en" sz="1400"/>
            </a:br>
            <a:br>
              <a:rPr lang="en" sz="1400"/>
            </a:b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x="0" y="0"/>
          <a:ext cx="0" cy="0"/>
          <a:chOff x="0" y="0"/>
          <a:chExt cx="0" cy="0"/>
        </a:xfrm>
      </p:grpSpPr>
      <p:sp>
        <p:nvSpPr>
          <p:cNvPr id="49" name="Shape 4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Flexbox	 cont.</a:t>
            </a:r>
          </a:p>
        </p:txBody>
      </p:sp>
      <p:sp>
        <p:nvSpPr>
          <p:cNvPr id="50" name="Shape 5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latin typeface="PT Mono"/>
                <a:ea typeface="PT Mono"/>
                <a:cs typeface="PT Mono"/>
                <a:sym typeface="PT Mono"/>
              </a:rPr>
              <a:t>// HTML</a:t>
            </a:r>
            <a:br>
              <a:rPr lang="en" sz="1400">
                <a:latin typeface="PT Mono"/>
                <a:ea typeface="PT Mono"/>
                <a:cs typeface="PT Mono"/>
                <a:sym typeface="PT Mono"/>
              </a:rPr>
            </a:br>
            <a:r>
              <a:rPr lang="en" sz="1400">
                <a:latin typeface="PT Mono"/>
                <a:ea typeface="PT Mono"/>
                <a:cs typeface="PT Mono"/>
                <a:sym typeface="PT Mono"/>
              </a:rPr>
              <a:t>&lt;div class="flexContainer"&gt;</a:t>
            </a:r>
            <a:br>
              <a:rPr lang="en" sz="1400">
                <a:latin typeface="PT Mono"/>
                <a:ea typeface="PT Mono"/>
                <a:cs typeface="PT Mono"/>
                <a:sym typeface="PT Mono"/>
              </a:rPr>
            </a:br>
            <a:r>
              <a:rPr lang="en" sz="1400">
                <a:latin typeface="PT Mono"/>
                <a:ea typeface="PT Mono"/>
                <a:cs typeface="PT Mono"/>
                <a:sym typeface="PT Mono"/>
              </a:rPr>
              <a:t>	&lt;div class="flexItem"&gt;&lt;/div&gt;</a:t>
            </a:r>
            <a:br>
              <a:rPr lang="en" sz="1400">
                <a:latin typeface="PT Mono"/>
                <a:ea typeface="PT Mono"/>
                <a:cs typeface="PT Mono"/>
                <a:sym typeface="PT Mono"/>
              </a:rPr>
            </a:br>
            <a:r>
              <a:rPr lang="en" sz="1400">
                <a:latin typeface="PT Mono"/>
                <a:ea typeface="PT Mono"/>
                <a:cs typeface="PT Mono"/>
                <a:sym typeface="PT Mono"/>
              </a:rPr>
              <a:t>	&lt;div class="flexItem"&gt;&lt;/div&gt;</a:t>
            </a:r>
            <a:br>
              <a:rPr lang="en" sz="1400">
                <a:latin typeface="PT Mono"/>
                <a:ea typeface="PT Mono"/>
                <a:cs typeface="PT Mono"/>
                <a:sym typeface="PT Mono"/>
              </a:rPr>
            </a:br>
            <a:r>
              <a:rPr lang="en" sz="1400">
                <a:latin typeface="PT Mono"/>
                <a:ea typeface="PT Mono"/>
                <a:cs typeface="PT Mono"/>
                <a:sym typeface="PT Mono"/>
              </a:rPr>
              <a:t>	&lt;div class="flexItem"&gt;&lt;/div&gt;</a:t>
            </a:r>
            <a:br>
              <a:rPr lang="en" sz="1400">
                <a:latin typeface="PT Mono"/>
                <a:ea typeface="PT Mono"/>
                <a:cs typeface="PT Mono"/>
                <a:sym typeface="PT Mono"/>
              </a:rPr>
            </a:br>
            <a:r>
              <a:rPr lang="en" sz="1400">
                <a:latin typeface="PT Mono"/>
                <a:ea typeface="PT Mono"/>
                <a:cs typeface="PT Mono"/>
                <a:sym typeface="PT Mono"/>
              </a:rPr>
              <a:t>	&lt;div class="flexItem"&gt;&lt;/div&gt;</a:t>
            </a:r>
            <a:br>
              <a:rPr lang="en" sz="1400">
                <a:latin typeface="PT Mono"/>
                <a:ea typeface="PT Mono"/>
                <a:cs typeface="PT Mono"/>
                <a:sym typeface="PT Mono"/>
              </a:rPr>
            </a:br>
            <a:r>
              <a:rPr lang="en" sz="1400">
                <a:latin typeface="PT Mono"/>
                <a:ea typeface="PT Mono"/>
                <a:cs typeface="PT Mono"/>
                <a:sym typeface="PT Mono"/>
              </a:rPr>
              <a:t>	&lt;div class="flexItem"&gt;&lt;/div&gt;</a:t>
            </a:r>
            <a:br>
              <a:rPr lang="en" sz="1400">
                <a:latin typeface="PT Mono"/>
                <a:ea typeface="PT Mono"/>
                <a:cs typeface="PT Mono"/>
                <a:sym typeface="PT Mono"/>
              </a:rPr>
            </a:br>
            <a:r>
              <a:rPr lang="en" sz="1400">
                <a:latin typeface="PT Mono"/>
                <a:ea typeface="PT Mono"/>
                <a:cs typeface="PT Mono"/>
                <a:sym typeface="PT Mono"/>
              </a:rPr>
              <a:t>&lt;/div&gt;</a:t>
            </a: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Flex Container</a:t>
            </a:r>
          </a:p>
        </p:txBody>
      </p:sp>
      <p:sp>
        <p:nvSpPr>
          <p:cNvPr id="56" name="Shape 5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In order to utilize Flexbox in a layout, we need to first create a container around the items that we want to work with in a layout.</a:t>
            </a:r>
          </a:p>
          <a:p>
            <a:pPr lvl="0" rtl="0">
              <a:spcBef>
                <a:spcPts val="0"/>
              </a:spcBef>
              <a:buClr>
                <a:schemeClr val="dk1"/>
              </a:buClr>
              <a:buFont typeface="Arial"/>
              <a:buNone/>
            </a:pPr>
            <a:r>
              <a:t/>
            </a:r>
            <a:endParaRPr/>
          </a:p>
          <a:p>
            <a:pPr lvl="0" rtl="0">
              <a:spcBef>
                <a:spcPts val="0"/>
              </a:spcBef>
              <a:buNone/>
            </a:pPr>
            <a:r>
              <a:rPr lang="en"/>
              <a:t>Once we have the items in a container, we can apply a display property to the element, with a value of flex. Without a container, we can’t utilize the layout properties inside.</a:t>
            </a:r>
          </a:p>
          <a:p>
            <a:pPr lvl="0" rtl="0">
              <a:spcBef>
                <a:spcPts val="0"/>
              </a:spcBef>
              <a:buNone/>
            </a:pPr>
            <a:r>
              <a:t/>
            </a:r>
            <a:endParaRPr>
              <a:latin typeface="PT Mono"/>
              <a:ea typeface="PT Mono"/>
              <a:cs typeface="PT Mono"/>
              <a:sym typeface="PT Mono"/>
            </a:endParaRPr>
          </a:p>
          <a:p>
            <a:pPr lvl="0" rtl="0">
              <a:spcBef>
                <a:spcPts val="0"/>
              </a:spcBef>
              <a:buClr>
                <a:schemeClr val="dk1"/>
              </a:buClr>
              <a:buSzPct val="61111"/>
              <a:buFont typeface="Arial"/>
              <a:buNone/>
            </a:pPr>
            <a:r>
              <a:rPr lang="en">
                <a:latin typeface="PT Mono"/>
                <a:ea typeface="PT Mono"/>
                <a:cs typeface="PT Mono"/>
                <a:sym typeface="PT Mono"/>
              </a:rPr>
              <a:t>.flexContainer {</a:t>
            </a:r>
            <a:br>
              <a:rPr lang="en">
                <a:latin typeface="PT Mono"/>
                <a:ea typeface="PT Mono"/>
                <a:cs typeface="PT Mono"/>
                <a:sym typeface="PT Mono"/>
              </a:rPr>
            </a:br>
            <a:r>
              <a:rPr lang="en">
                <a:latin typeface="PT Mono"/>
                <a:ea typeface="PT Mono"/>
                <a:cs typeface="PT Mono"/>
                <a:sym typeface="PT Mono"/>
              </a:rPr>
              <a:t>	display: flex;</a:t>
            </a:r>
            <a:br>
              <a:rPr lang="en">
                <a:latin typeface="PT Mono"/>
                <a:ea typeface="PT Mono"/>
                <a:cs typeface="PT Mono"/>
                <a:sym typeface="PT Mono"/>
              </a:rPr>
            </a:br>
            <a:r>
              <a:rPr lang="en">
                <a:latin typeface="PT Mono"/>
                <a:ea typeface="PT Mono"/>
                <a:cs typeface="PT Mono"/>
                <a:sym typeface="PT Mono"/>
              </a:rPr>
              <a:t>}</a:t>
            </a: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Laying out Element</a:t>
            </a:r>
          </a:p>
        </p:txBody>
      </p:sp>
      <p:sp>
        <p:nvSpPr>
          <p:cNvPr id="62" name="Shape 6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Within a container that has a </a:t>
            </a:r>
            <a:r>
              <a:rPr lang="en">
                <a:latin typeface="PT Mono"/>
                <a:ea typeface="PT Mono"/>
                <a:cs typeface="PT Mono"/>
                <a:sym typeface="PT Mono"/>
              </a:rPr>
              <a:t>display: flex;</a:t>
            </a:r>
            <a:r>
              <a:rPr lang="en"/>
              <a:t> property applied to it, all child elements will flow next to each other, much like floated elements.</a:t>
            </a:r>
          </a:p>
          <a:p>
            <a:pPr lvl="0" rtl="0">
              <a:spcBef>
                <a:spcPts val="0"/>
              </a:spcBef>
              <a:buClr>
                <a:schemeClr val="dk1"/>
              </a:buClr>
              <a:buFont typeface="Arial"/>
              <a:buNone/>
            </a:pPr>
            <a:r>
              <a:t/>
            </a:r>
            <a:endParaRPr/>
          </a:p>
          <a:p>
            <a:pPr lvl="0" rtl="0">
              <a:spcBef>
                <a:spcPts val="0"/>
              </a:spcBef>
              <a:buNone/>
            </a:pPr>
            <a:r>
              <a:rPr lang="en"/>
              <a:t>Elements are positioned along automatically along a single axis, using the </a:t>
            </a:r>
            <a:r>
              <a:rPr lang="en">
                <a:latin typeface="PT Mono"/>
                <a:ea typeface="PT Mono"/>
                <a:cs typeface="PT Mono"/>
                <a:sym typeface="PT Mono"/>
              </a:rPr>
              <a:t>flex-direction</a:t>
            </a:r>
            <a:r>
              <a:rPr lang="en"/>
              <a:t> property, we can define the axis in which the content flows.</a:t>
            </a:r>
          </a:p>
          <a:p>
            <a:pPr lvl="0" rtl="0">
              <a:spcBef>
                <a:spcPts val="0"/>
              </a:spcBef>
              <a:buNone/>
            </a:pPr>
            <a:r>
              <a:t/>
            </a:r>
            <a:endParaRPr/>
          </a:p>
          <a:p>
            <a:pPr lvl="0" rtl="0">
              <a:spcBef>
                <a:spcPts val="0"/>
              </a:spcBef>
              <a:buNone/>
            </a:pPr>
            <a:r>
              <a:rPr b="1" lang="en"/>
              <a:t>Left to Right Axis</a:t>
            </a:r>
          </a:p>
          <a:p>
            <a:pPr lvl="0" rtl="0">
              <a:spcBef>
                <a:spcPts val="0"/>
              </a:spcBef>
              <a:buNone/>
            </a:pPr>
            <a:r>
              <a:t/>
            </a:r>
            <a:endParaRPr b="1"/>
          </a:p>
          <a:p>
            <a:pPr lvl="0" rtl="0">
              <a:spcBef>
                <a:spcPts val="0"/>
              </a:spcBef>
              <a:buClr>
                <a:schemeClr val="dk1"/>
              </a:buClr>
              <a:buSzPct val="61111"/>
              <a:buFont typeface="Arial"/>
              <a:buNone/>
            </a:pPr>
            <a:r>
              <a:rPr lang="en"/>
              <a:t>Setting the </a:t>
            </a:r>
            <a:r>
              <a:rPr lang="en">
                <a:latin typeface="PT Mono"/>
                <a:ea typeface="PT Mono"/>
                <a:cs typeface="PT Mono"/>
                <a:sym typeface="PT Mono"/>
              </a:rPr>
              <a:t>flex-direction</a:t>
            </a:r>
            <a:r>
              <a:rPr lang="en"/>
              <a:t> to </a:t>
            </a:r>
            <a:r>
              <a:rPr lang="en">
                <a:latin typeface="PT Mono"/>
                <a:ea typeface="PT Mono"/>
                <a:cs typeface="PT Mono"/>
                <a:sym typeface="PT Mono"/>
              </a:rPr>
              <a:t>row</a:t>
            </a:r>
            <a:r>
              <a:rPr lang="en"/>
              <a:t> will set the main axis to go left to right</a:t>
            </a:r>
          </a:p>
          <a:p>
            <a:pPr lvl="0" rt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solidFill>
                  <a:schemeClr val="dk1"/>
                </a:solidFill>
              </a:rPr>
              <a:t>Laying out Element</a:t>
            </a:r>
          </a:p>
        </p:txBody>
      </p:sp>
      <p:sp>
        <p:nvSpPr>
          <p:cNvPr id="68" name="Shape 6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latin typeface="PT Mono"/>
                <a:ea typeface="PT Mono"/>
                <a:cs typeface="PT Mono"/>
                <a:sym typeface="PT Mono"/>
              </a:rPr>
              <a:t>.flexContainer {</a:t>
            </a:r>
            <a:br>
              <a:rPr lang="en">
                <a:latin typeface="PT Mono"/>
                <a:ea typeface="PT Mono"/>
                <a:cs typeface="PT Mono"/>
                <a:sym typeface="PT Mono"/>
              </a:rPr>
            </a:br>
            <a:r>
              <a:rPr lang="en">
                <a:latin typeface="PT Mono"/>
                <a:ea typeface="PT Mono"/>
                <a:cs typeface="PT Mono"/>
                <a:sym typeface="PT Mono"/>
              </a:rPr>
              <a:t>	display: flex;</a:t>
            </a:r>
            <a:br>
              <a:rPr lang="en">
                <a:latin typeface="PT Mono"/>
                <a:ea typeface="PT Mono"/>
                <a:cs typeface="PT Mono"/>
                <a:sym typeface="PT Mono"/>
              </a:rPr>
            </a:br>
            <a:r>
              <a:rPr lang="en">
                <a:latin typeface="PT Mono"/>
                <a:ea typeface="PT Mono"/>
                <a:cs typeface="PT Mono"/>
                <a:sym typeface="PT Mono"/>
              </a:rPr>
              <a:t>	flex-direction: row;</a:t>
            </a:r>
            <a:br>
              <a:rPr lang="en">
                <a:latin typeface="PT Mono"/>
                <a:ea typeface="PT Mono"/>
                <a:cs typeface="PT Mono"/>
                <a:sym typeface="PT Mono"/>
              </a:rPr>
            </a:br>
            <a:r>
              <a:rPr lang="en">
                <a:latin typeface="PT Mono"/>
                <a:ea typeface="PT Mono"/>
                <a:cs typeface="PT Mono"/>
                <a:sym typeface="PT Mono"/>
              </a:rPr>
              <a:t>}</a:t>
            </a:r>
          </a:p>
          <a:p>
            <a:pPr rtl="0">
              <a:spcBef>
                <a:spcPts val="0"/>
              </a:spcBef>
              <a:buNone/>
            </a:pPr>
            <a:r>
              <a:t/>
            </a:r>
            <a:endParaRPr>
              <a:latin typeface="PT Mono"/>
              <a:ea typeface="PT Mono"/>
              <a:cs typeface="PT Mono"/>
              <a:sym typeface="PT Mono"/>
            </a:endParaRPr>
          </a:p>
          <a:p>
            <a:pPr lvl="0" rtl="0">
              <a:spcBef>
                <a:spcPts val="0"/>
              </a:spcBef>
              <a:buClr>
                <a:schemeClr val="dk1"/>
              </a:buClr>
              <a:buSzPct val="61111"/>
              <a:buFont typeface="Arial"/>
              <a:buNone/>
            </a:pPr>
            <a:r>
              <a:rPr b="1" lang="en"/>
              <a:t>Right to Left Axis</a:t>
            </a:r>
          </a:p>
          <a:p>
            <a:pPr lvl="0" rtl="0">
              <a:spcBef>
                <a:spcPts val="0"/>
              </a:spcBef>
              <a:buClr>
                <a:schemeClr val="dk1"/>
              </a:buClr>
              <a:buSzPct val="61111"/>
              <a:buFont typeface="Arial"/>
              <a:buNone/>
            </a:pPr>
            <a:r>
              <a:rPr lang="en"/>
              <a:t>Setting the </a:t>
            </a:r>
            <a:r>
              <a:rPr lang="en">
                <a:latin typeface="PT Mono"/>
                <a:ea typeface="PT Mono"/>
                <a:cs typeface="PT Mono"/>
                <a:sym typeface="PT Mono"/>
              </a:rPr>
              <a:t>flex-direction</a:t>
            </a:r>
            <a:r>
              <a:rPr lang="en"/>
              <a:t> to </a:t>
            </a:r>
            <a:r>
              <a:rPr lang="en">
                <a:latin typeface="PT Mono"/>
                <a:ea typeface="PT Mono"/>
                <a:cs typeface="PT Mono"/>
                <a:sym typeface="PT Mono"/>
              </a:rPr>
              <a:t>row-reverse</a:t>
            </a:r>
            <a:r>
              <a:rPr lang="en"/>
              <a:t> will set the main axis to go right to left.</a:t>
            </a:r>
          </a:p>
          <a:p>
            <a:pPr rtl="0">
              <a:spcBef>
                <a:spcPts val="0"/>
              </a:spcBef>
              <a:buNone/>
            </a:pPr>
            <a:r>
              <a:t/>
            </a:r>
            <a:endParaRPr/>
          </a:p>
          <a:p>
            <a:pPr lvl="0" rtl="0">
              <a:spcBef>
                <a:spcPts val="0"/>
              </a:spcBef>
              <a:buClr>
                <a:schemeClr val="dk1"/>
              </a:buClr>
              <a:buSzPct val="61111"/>
              <a:buFont typeface="Arial"/>
              <a:buNone/>
            </a:pPr>
            <a:r>
              <a:rPr b="1" lang="en"/>
              <a:t>Top to Bottom Axis</a:t>
            </a:r>
          </a:p>
          <a:p>
            <a:pPr lvl="0" rtl="0">
              <a:spcBef>
                <a:spcPts val="0"/>
              </a:spcBef>
              <a:buClr>
                <a:schemeClr val="dk1"/>
              </a:buClr>
              <a:buSzPct val="61111"/>
              <a:buFont typeface="Arial"/>
              <a:buNone/>
            </a:pPr>
            <a:r>
              <a:rPr lang="en"/>
              <a:t>Setting the </a:t>
            </a:r>
            <a:r>
              <a:rPr lang="en">
                <a:latin typeface="PT Mono"/>
                <a:ea typeface="PT Mono"/>
                <a:cs typeface="PT Mono"/>
                <a:sym typeface="PT Mono"/>
              </a:rPr>
              <a:t>flex-direction</a:t>
            </a:r>
            <a:r>
              <a:rPr lang="en"/>
              <a:t> to </a:t>
            </a:r>
            <a:r>
              <a:rPr lang="en">
                <a:latin typeface="PT Mono"/>
                <a:ea typeface="PT Mono"/>
                <a:cs typeface="PT Mono"/>
                <a:sym typeface="PT Mono"/>
              </a:rPr>
              <a:t>column </a:t>
            </a:r>
            <a:r>
              <a:rPr lang="en"/>
              <a:t>will set the main axis to go top to bottom</a:t>
            </a: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solidFill>
                  <a:schemeClr val="dk1"/>
                </a:solidFill>
              </a:rPr>
              <a:t>Laying out Element</a:t>
            </a:r>
          </a:p>
        </p:txBody>
      </p:sp>
      <p:sp>
        <p:nvSpPr>
          <p:cNvPr id="74" name="Shape 7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b="1" lang="en"/>
              <a:t>Bottom To Top Axis</a:t>
            </a:r>
          </a:p>
          <a:p>
            <a:pPr lvl="0" rtl="0">
              <a:spcBef>
                <a:spcPts val="0"/>
              </a:spcBef>
              <a:buClr>
                <a:schemeClr val="dk1"/>
              </a:buClr>
              <a:buSzPct val="61111"/>
              <a:buFont typeface="Arial"/>
              <a:buNone/>
            </a:pPr>
            <a:r>
              <a:rPr lang="en"/>
              <a:t>Setting the flex-direction to </a:t>
            </a:r>
            <a:r>
              <a:rPr lang="en">
                <a:latin typeface="PT Mono"/>
                <a:ea typeface="PT Mono"/>
                <a:cs typeface="PT Mono"/>
                <a:sym typeface="PT Mono"/>
              </a:rPr>
              <a:t>column-reverse</a:t>
            </a:r>
            <a:r>
              <a:rPr lang="en"/>
              <a:t> will set the main axis to bottom to top.</a:t>
            </a:r>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