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3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Why a pain? What if we had to remove Jenn because she could no longer make it? Or add Kate as the fourth attendee?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 that this is one of the most common ways to create a list and to use a loop.</a:t>
            </a:r>
          </a:p>
          <a:p>
            <a:pPr lvl="0">
              <a:defRPr sz="1800"/>
            </a:pPr>
            <a:r>
              <a:rPr sz="2400"/>
              <a:t>Whenever there's a specific number of times you'll want to do something, use range().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Here's where a lot of folks get confused and ask "but how does python know what 'number' is? Also, don't we have to define that variable?</a:t>
            </a:r>
          </a:p>
          <a:p>
            <a:pPr lvl="0">
              <a:defRPr sz="1800"/>
            </a:pPr>
            <a:r>
              <a:rPr sz="2400"/>
              <a:t>Essentially, this is saying </a:t>
            </a:r>
          </a:p>
          <a:p>
            <a:pPr lvl="0">
              <a:defRPr sz="1800"/>
            </a:pPr>
            <a:r>
              <a:rPr sz="2400"/>
              <a:t>	number = 0, print number</a:t>
            </a:r>
          </a:p>
          <a:p>
            <a:pPr lvl="0">
              <a:defRPr sz="1800"/>
            </a:pPr>
            <a:r>
              <a:rPr sz="2400"/>
              <a:t>	number = 1, printer number</a:t>
            </a:r>
          </a:p>
          <a:p>
            <a:pPr lvl="0">
              <a:defRPr sz="1800"/>
            </a:pPr>
            <a:r>
              <a:rPr sz="2400"/>
              <a:t>	… and so on</a:t>
            </a:r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 students that we need to define months_in_year.</a:t>
            </a:r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Do this with days_of_week.</a:t>
            </a:r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Use with states, state_abbreviations</a:t>
            </a:r>
          </a:p>
          <a:p>
            <a:pPr lvl="0">
              <a:defRPr sz="1800"/>
            </a:pPr>
            <a:r>
              <a:rPr sz="2400"/>
              <a:t>Follow along in the interactive interpreter or saved script.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Hey Kate, do you have plates?</a:t>
            </a:r>
          </a:p>
          <a:p>
            <a:pPr lvl="0">
              <a:defRPr sz="1800"/>
            </a:pPr>
            <a:r>
              <a:rPr sz="2400"/>
              <a:t>Okay, throw away a plate.</a:t>
            </a:r>
          </a:p>
          <a:p>
            <a:pPr lvl="0">
              <a:defRPr sz="1800"/>
            </a:pPr>
            <a:r>
              <a:rPr sz="2400"/>
              <a:t>Hey Kate, do you have plates?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slide will be important in the first exercise.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Note that each attendee's name is stored as a string.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Reminder that Python starts counting at 0.</a:t>
            </a:r>
          </a:p>
          <a:p>
            <a:pPr lvl="0">
              <a:defRPr sz="1800"/>
            </a:pPr>
            <a:r>
              <a:rPr sz="2400"/>
              <a:t>print attendees[3] # Try it out to familiarize everyone with IndexError.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interpreter.</a:t>
            </a:r>
          </a:p>
          <a:p>
            <a:pPr lvl="0">
              <a:defRPr sz="1800"/>
            </a:pPr>
            <a:r>
              <a:rPr sz="2400"/>
              <a:t>Print after each append to see your progress!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Spend a lot of time on pop and don't be afraid to repeat it several times — the plates and legos come in handy here.</a:t>
            </a:r>
          </a:p>
          <a:p>
            <a:pPr lvl="0">
              <a:defRPr sz="1800"/>
            </a:pPr>
            <a:r>
              <a:rPr sz="2400"/>
              <a:t>Follow along in the interactive interpreter.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Follow along in the interactive interpreter.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Also open up the terminal here and emphasize that if you forget the order, you can test it out in interactive mode.</a:t>
            </a:r>
          </a:p>
          <a:p>
            <a:pPr lvl="0">
              <a:defRPr sz="1800"/>
            </a:pPr>
            <a:r>
              <a:rPr sz="2400"/>
              <a:t>The key takeaway here is that interactive mode is perfect for testing so you don't have to remember things like the order of .insert( 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After splitting, print address_as_list.</a:t>
            </a:r>
          </a:p>
          <a:p>
            <a:pPr lvl="0">
              <a:defRPr sz="1800"/>
            </a:pPr>
            <a:r>
              <a:rPr sz="2400"/>
              <a:t>Ask: What are some advantages to splitting things up this way?</a:t>
            </a:r>
          </a:p>
          <a:p>
            <a:pPr lvl="0">
              <a:defRPr sz="1800"/>
            </a:pPr>
            <a:r>
              <a:rPr sz="2400"/>
              <a:t>(You can treat each piece of the address as a separate part - so you can identify the street number, name, zip, etc)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Quick playtime with raw_input() before jumping into this exercise.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spcBef>
                <a:spcPts val="700"/>
              </a:spcBef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4" name="Shape 14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sz="1800" cap="none">
                  <a:uFillTx/>
                </a:defRPr>
              </a:pPr>
              <a:r>
                <a:rPr sz="4000" cap="all">
                  <a:uFill>
                    <a:solidFill/>
                  </a:uFill>
                </a:rPr>
                <a:t>Objective</a:t>
              </a:r>
            </a:p>
          </p:txBody>
        </p:sp>
      </p:grpSp>
      <p:pic>
        <p:nvPicPr>
          <p:cNvPr id="17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1038022" y="1600200"/>
            <a:ext cx="7082491" cy="5257801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600"/>
              </a:spcBef>
              <a:buSzPct val="72000"/>
              <a:buBlip>
                <a:blip r:embed="rId2"/>
              </a:buBlip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42950" indent="-285750" algn="l">
              <a:spcBef>
                <a:spcPts val="600"/>
              </a:spcBef>
              <a:buSzPct val="100000"/>
              <a:buChar char="–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181100" indent="-266700" algn="l">
              <a:spcBef>
                <a:spcPts val="600"/>
              </a:spcBef>
              <a:buSzPct val="100000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691639" indent="-320039" algn="l">
              <a:spcBef>
                <a:spcPts val="600"/>
              </a:spcBef>
              <a:buSzPct val="100000"/>
              <a:buChar char="–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48839" indent="-320039" algn="l">
              <a:spcBef>
                <a:spcPts val="600"/>
              </a:spcBef>
              <a:buSzPct val="100000"/>
              <a:buChar char="»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22" name="Shape 22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sz="1800" cap="none">
                  <a:uFillTx/>
                </a:defRPr>
              </a:pPr>
              <a:r>
                <a:rPr sz="4000" cap="all">
                  <a:uFill>
                    <a:solidFill/>
                  </a:uFill>
                </a:rPr>
                <a:t>Agenda</a:t>
              </a:r>
            </a:p>
          </p:txBody>
        </p:sp>
      </p:grpSp>
      <p:pic>
        <p:nvPicPr>
          <p:cNvPr id="25" name="hearmecode_logo_smtm_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pic>
        <p:nvPicPr>
          <p:cNvPr id="6" name="hearmecode_logo_smtm_t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hannonturn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likeagirlcny/python-lessons-cny/blob/master/code-exercises-etc/_addresses-in-DC-for-quadrants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odelikeagirlcny/python-lessons-cny/blob/master/code-exercises-etc/_raw_input.py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likeagirlcny/python-lessons-cny/blob/master/code-exercises-etc/playtime/lesson02_pbj_while.py" TargetMode="External"/><Relationship Id="rId2" Type="http://schemas.openxmlformats.org/officeDocument/2006/relationships/hyperlink" Target="https://github.com/codelikeagirlcny/python-lessons-cny/tree/master/code-exercises-etc/playtim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codelikeagirlcny/python-lessons-cny/blob/master/code-exercises-etc/playtime/lesson02_movies.py" TargetMode="External"/><Relationship Id="rId5" Type="http://schemas.openxmlformats.org/officeDocument/2006/relationships/hyperlink" Target="https://github.com/codelikeagirlcny/python-lessons-cny/blob/master/code-exercises-etc/playtime/lesson02_states.py" TargetMode="External"/><Relationship Id="rId4" Type="http://schemas.openxmlformats.org/officeDocument/2006/relationships/hyperlink" Target="https://github.com/codelikeagirlcny/python-lessons-cny/blob/master/code-exercises-etc/playtime/lesson02_99bottles.py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likeagirlcny/python-lessons-cny/tree/master/code-exercises-etc/section_05_(loops)" TargetMode="External"/><Relationship Id="rId2" Type="http://schemas.openxmlformats.org/officeDocument/2006/relationships/hyperlink" Target="https://github.com/codelikeagirlcny/python-lessons-cny/tree/master/code-exercises-etc/section_04_(lists)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odelikeagirlcny/python-lessons-cny/tree/master/code-exercises-etc/section_06_(str-list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Lists and loops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b="1">
                <a:uFill>
                  <a:solidFill>
                    <a:srgbClr val="888888"/>
                  </a:solidFill>
                </a:uFill>
              </a:rPr>
              <a:t>Shannon Turner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b="1">
                <a:uFill>
                  <a:solidFill>
                    <a:srgbClr val="888888"/>
                  </a:solidFill>
                </a:uFill>
              </a:rPr>
              <a:t>Twitter: @svt827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b="1">
                <a:uFill>
                  <a:solidFill>
                    <a:srgbClr val="888888"/>
                  </a:solidFill>
                </a:uFill>
              </a:rPr>
              <a:t>Github:</a:t>
            </a:r>
            <a:r>
              <a:rPr sz="2400" b="1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 </a:t>
            </a:r>
            <a:r>
              <a:rPr sz="24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http://github.com/shannonturner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 = ['Shannon', 'Jenn', 'Grace']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816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attendees[0] # Shannon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attendees[1] # Jenn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attendees[2] # Grace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attendees[0:2] # Shannon, Jenn</a:t>
            </a: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816">
              <a:uFill>
                <a:solidFill/>
              </a:uFill>
            </a:endParaRPr>
          </a:p>
          <a:p>
            <a:pPr marL="301752" lvl="0" indent="-301752" defTabSz="402336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What happens if we </a:t>
            </a: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attendees[3]</a:t>
            </a:r>
            <a:r>
              <a:rPr sz="2816">
                <a:uFill>
                  <a:solidFill/>
                </a:uFill>
              </a:rPr>
              <a:t> ?</a:t>
            </a:r>
          </a:p>
        </p:txBody>
      </p:sp>
      <p:sp>
        <p:nvSpPr>
          <p:cNvPr id="61" name="Shape 6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Slicing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 = ['Shannon', 'Jenn', 'Grace']</a:t>
            </a:r>
          </a:p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endParaRPr sz="2848">
              <a:uFill>
                <a:solidFill/>
              </a:uFill>
            </a:endParaRPr>
          </a:p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len(attendees) # 3</a:t>
            </a:r>
            <a:b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48">
                <a:uFill>
                  <a:solidFill/>
                </a:uFill>
              </a:rPr>
              <a:t/>
            </a:r>
            <a:br>
              <a:rPr sz="2848">
                <a:uFill>
                  <a:solidFill/>
                </a:uFill>
              </a:rPr>
            </a:br>
            <a:r>
              <a:rPr sz="2848">
                <a:uFill>
                  <a:solidFill/>
                </a:uFill>
              </a:rPr>
              <a:t>or </a:t>
            </a:r>
            <a:br>
              <a:rPr sz="2848">
                <a:uFill>
                  <a:solidFill/>
                </a:uFill>
              </a:rPr>
            </a:br>
            <a:endParaRPr sz="2848">
              <a:uFill>
                <a:solidFill/>
              </a:uFill>
            </a:endParaRPr>
          </a:p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number_of_attendees = len(attendees)</a:t>
            </a:r>
          </a:p>
          <a:p>
            <a:pPr marL="305180" lvl="0" indent="-305180" defTabSz="406908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84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number_of_attendees # 3</a:t>
            </a:r>
          </a:p>
        </p:txBody>
      </p:sp>
      <p:sp>
        <p:nvSpPr>
          <p:cNvPr id="66" name="Shape 6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list.append()</a:t>
            </a:r>
            <a:r>
              <a:rPr sz="271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adds an item to the end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 = []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attendees_ages.append(28)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[28]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16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attendees_ages.append(27)</a:t>
            </a:r>
          </a:p>
          <a:p>
            <a:pPr marL="291036" lvl="0" indent="-291036" defTabSz="443484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[28, 27]</a:t>
            </a:r>
          </a:p>
        </p:txBody>
      </p:sp>
      <p:sp>
        <p:nvSpPr>
          <p:cNvPr id="69" name="Shape 6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Adding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[28, 27]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attendees_ages[0] = 29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attendees_ages # [29, 27]</a:t>
            </a:r>
          </a:p>
        </p:txBody>
      </p:sp>
      <p:sp>
        <p:nvSpPr>
          <p:cNvPr id="72" name="Shape 7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changing existing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days_of_week = ['Monday', 'Tuesday']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days_of_week.append('Wednesday')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Append the rest of the days in the week, then:</a:t>
            </a:r>
            <a:b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len(days_of_week)</a:t>
            </a:r>
          </a:p>
        </p:txBody>
      </p:sp>
      <p:sp>
        <p:nvSpPr>
          <p:cNvPr id="75" name="Shape 7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Quick Exercise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 = days_of_week.pop()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 # What do you get?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 = days_of_week.pop(3)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 # What do you get?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days_of_week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Deleting existing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 = ['January', 'February']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months.extend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(['March', 'April' … ])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list.append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adds one to the end</a:t>
            </a: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list.extend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adds many</a:t>
            </a:r>
          </a:p>
        </p:txBody>
      </p:sp>
      <p:sp>
        <p:nvSpPr>
          <p:cNvPr id="85" name="Shape 8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Quick Exercise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Remove the first month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months.pop(0)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Insert 'January' before index 0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months.insert(0, 'January')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 defTabSz="374904">
              <a:spcBef>
                <a:spcPts val="700"/>
              </a:spcBef>
              <a:defRPr sz="328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3280" cap="all">
                <a:uFill>
                  <a:solidFill/>
                </a:uFill>
              </a:rPr>
              <a:t>LIsts: Add/remove from the beginning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6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66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address = "1133 19th St NW Washington, DC 20036"</a:t>
            </a: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6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66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address_as_list</a:t>
            </a:r>
            <a:r>
              <a:rPr sz="266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266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address.split</a:t>
            </a:r>
            <a:r>
              <a:rPr sz="266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(" ")</a:t>
            </a: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66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285035" lvl="0" indent="-285035" defTabSz="43434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66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this example, every time Python sees a space, it will use that to know where to split the string into a list (but you can use any character)</a:t>
            </a:r>
          </a:p>
        </p:txBody>
      </p:sp>
      <p:sp>
        <p:nvSpPr>
          <p:cNvPr id="95" name="Shape 9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Strings to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keyword allows you to check whether a value exists in the list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Also works with strings!</a:t>
            </a: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ann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 in 'Shannon' # True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'Frankenstein' in </a:t>
            </a:r>
            <a:r>
              <a:rPr sz="28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python_class</a:t>
            </a: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False … what a relief!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membership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038022" y="1439257"/>
            <a:ext cx="7082491" cy="3886201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Review Lesson One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what lists are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add and remove items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the situations lists are useful for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use loops and lists together to make your programs powerful and flexible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2519" y="1354657"/>
            <a:ext cx="8234281" cy="439421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lang="en-US" sz="2500" b="1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Refer to the class repo for this exercise:</a:t>
            </a:r>
          </a:p>
          <a:p>
            <a:pPr lvl="1" defTabSz="434340">
              <a:spcBef>
                <a:spcPts val="0"/>
              </a:spcBef>
              <a:buClr>
                <a:srgbClr val="000000"/>
              </a:buClr>
              <a:defRPr sz="1800">
                <a:uFillTx/>
              </a:defRPr>
            </a:pPr>
            <a:r>
              <a:rPr lang="en-US" sz="2500" b="1" u="sng" dirty="0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/>
              </a:rPr>
              <a:t>List of DC addresses</a:t>
            </a:r>
            <a:endParaRPr lang="en-US" sz="2500" b="1" u="sng" dirty="0">
              <a:uFill>
                <a:solidFill>
                  <a:srgbClr val="0000FF"/>
                </a:solidFill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defTabSz="434340">
              <a:spcBef>
                <a:spcPts val="0"/>
              </a:spcBef>
              <a:buClr>
                <a:srgbClr val="000000"/>
              </a:buClr>
              <a:defRPr sz="1800">
                <a:uFillTx/>
              </a:defRPr>
            </a:pPr>
            <a:r>
              <a:rPr lang="en-US" sz="2500" b="1" u="sng" dirty="0" err="1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/>
              </a:rPr>
              <a:t>raw_input</a:t>
            </a:r>
            <a:r>
              <a:rPr lang="en-US" sz="2500" b="1" u="sng" dirty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/>
              </a:rPr>
              <a:t>() example</a:t>
            </a:r>
            <a:endParaRPr lang="en-US" sz="2500" b="1" u="sng" dirty="0">
              <a:uFill>
                <a:solidFill>
                  <a:srgbClr val="0000FF"/>
                </a:solidFill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 defTabSz="438911">
              <a:spcBef>
                <a:spcPts val="1800"/>
              </a:spcBef>
              <a:buSzTx/>
              <a:buFontTx/>
              <a:buNone/>
              <a:defRPr sz="1800">
                <a:uFillTx/>
              </a:defRPr>
            </a:pP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</a:t>
            </a:r>
            <a:r>
              <a:rPr sz="2600" b="1" dirty="0" err="1">
                <a:uFill>
                  <a:solidFill/>
                </a:u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raw_input</a:t>
            </a:r>
            <a:r>
              <a:rPr sz="2600" b="1" dirty="0">
                <a:uFill>
                  <a:solidFill/>
                </a:u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  <a:r>
              <a:rPr sz="26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to allow a user to type </a:t>
            </a: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</a:t>
            </a:r>
            <a:r>
              <a:rPr lang="en-US"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DC </a:t>
            </a: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address</a:t>
            </a:r>
            <a:r>
              <a:rPr lang="en-US"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.</a:t>
            </a:r>
            <a:endParaRPr sz="2600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 defTabSz="438911">
              <a:spcBef>
                <a:spcPts val="1800"/>
              </a:spcBef>
              <a:buSzTx/>
              <a:buFontTx/>
              <a:buNone/>
              <a:defRPr sz="1800">
                <a:uFillTx/>
              </a:defRPr>
            </a:pP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</a:t>
            </a:r>
            <a:r>
              <a:rPr sz="26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that address contains a quadrant (NW, NE, SE, SW), then add it to that quadrant's list.</a:t>
            </a:r>
          </a:p>
          <a:p>
            <a:pPr marL="0" lvl="0" indent="0" defTabSz="438911">
              <a:spcBef>
                <a:spcPts val="1800"/>
              </a:spcBef>
              <a:buSzTx/>
              <a:buFontTx/>
              <a:buNone/>
              <a:defRPr sz="1800">
                <a:uFillTx/>
              </a:defRPr>
            </a:pPr>
            <a:r>
              <a:rPr sz="26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Allow </a:t>
            </a:r>
            <a:r>
              <a:rPr sz="26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user to enter 3 addresses; after three, print the length and contents of each list.</a:t>
            </a:r>
          </a:p>
        </p:txBody>
      </p:sp>
      <p:sp>
        <p:nvSpPr>
          <p:cNvPr id="103" name="Shape 10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Exercise &amp; Lunch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Most common: range from 0 to …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range(5) # [0, 1, 2, 3, 4]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# range(start, stop)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range(5, 10) # [5, 6, 7, 8, 9]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this when you need to do a task a certain number of times</a:t>
            </a:r>
          </a:p>
        </p:txBody>
      </p:sp>
      <p:sp>
        <p:nvSpPr>
          <p:cNvPr id="108" name="Shape 10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Ranges of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number in range(10):</a:t>
            </a:r>
          </a:p>
          <a:p>
            <a:pPr marL="0" lvl="2" indent="45720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number</a:t>
            </a: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00037" lvl="0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this when you need to do a task a certain number of times</a:t>
            </a:r>
          </a:p>
        </p:txBody>
      </p:sp>
      <p:sp>
        <p:nvSpPr>
          <p:cNvPr id="113" name="Shape 11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Ranges of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Change your quadrant exercise to use a for loop instead of repeating the same code three times.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Syntax looks a little like this: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number in range(10):</a:t>
            </a:r>
          </a:p>
          <a:p>
            <a:pPr marL="0" lvl="2" indent="45720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number</a:t>
            </a:r>
          </a:p>
        </p:txBody>
      </p:sp>
      <p:sp>
        <p:nvSpPr>
          <p:cNvPr id="118" name="Shape 11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For loop exercise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days_of_week = ['Monday','Tuesday',…]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day in days_of_week:</a:t>
            </a:r>
            <a:b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print day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For each item in this list:	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do something with that item</a:t>
            </a:r>
          </a:p>
        </p:txBody>
      </p:sp>
      <p:sp>
        <p:nvSpPr>
          <p:cNvPr id="121" name="Shape 12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For loop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week in range(1, 5):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print "Week {0}".format(week)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For each item in this list:	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do something with that item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range(1, 5) is equivalent to [1, 2, 3, 4]</a:t>
            </a:r>
          </a:p>
        </p:txBody>
      </p:sp>
      <p:sp>
        <p:nvSpPr>
          <p:cNvPr id="126" name="Shape 12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For loop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week in range(1, 5):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print "Week {0}".format(week)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for day in days_of_week: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print day</a:t>
            </a:r>
          </a:p>
        </p:txBody>
      </p:sp>
      <p:sp>
        <p:nvSpPr>
          <p:cNvPr id="131" name="Shape 13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nested For loops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2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month in months_in_year: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print month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2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for week in range(1, 5):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print "Week {0}".format(week)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2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for day in days_of_week:</a:t>
            </a:r>
          </a:p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2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				print day</a:t>
            </a:r>
          </a:p>
        </p:txBody>
      </p:sp>
      <p:sp>
        <p:nvSpPr>
          <p:cNvPr id="136" name="Shape 13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nested For loops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Normally, a 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 gives you each item in a list one at a time</a:t>
            </a: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enumerate()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is a function that you use with a for loop to get the index (position) of that list item, too.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Commonly used when you need to change each item in a list one at a time.</a:t>
            </a:r>
          </a:p>
        </p:txBody>
      </p:sp>
      <p:sp>
        <p:nvSpPr>
          <p:cNvPr id="141" name="Shape 14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enumerate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Normally, a 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 lets you use each item in a single list one at a time</a:t>
            </a: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zip()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is a function that you use with a for loop to use each item in multiple lists all at once.</a:t>
            </a:r>
          </a:p>
        </p:txBody>
      </p:sp>
      <p:sp>
        <p:nvSpPr>
          <p:cNvPr id="146" name="Shape 14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zip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030754" y="1668771"/>
            <a:ext cx="7082492" cy="3886201"/>
          </a:xfrm>
          <a:prstGeom prst="rect">
            <a:avLst/>
          </a:prstGeom>
        </p:spPr>
        <p:txBody>
          <a:bodyPr/>
          <a:lstStyle/>
          <a:p>
            <a:pPr marL="401193" lvl="0" indent="-401193" defTabSz="416052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76">
                <a:uFill>
                  <a:solidFill/>
                </a:uFill>
              </a:rPr>
              <a:t>Lightning Review</a:t>
            </a:r>
          </a:p>
          <a:p>
            <a:pPr marL="401193" lvl="0" indent="-401193" defTabSz="416052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76">
                <a:uFill>
                  <a:solidFill/>
                </a:uFill>
              </a:rPr>
              <a:t>Lists</a:t>
            </a:r>
          </a:p>
          <a:p>
            <a:pPr marL="713232" lvl="1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basics</a:t>
            </a:r>
          </a:p>
          <a:p>
            <a:pPr marL="713232" lvl="1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Slicing (it's back!)</a:t>
            </a:r>
          </a:p>
          <a:p>
            <a:pPr marL="713232" lvl="1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Adding/removing items</a:t>
            </a:r>
            <a:endParaRPr sz="254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713232" lvl="1" indent="-297180" defTabSz="416052">
              <a:buFont typeface="Arial"/>
              <a:buChar char="•"/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List methods</a:t>
            </a:r>
          </a:p>
          <a:p>
            <a:pPr marL="401193" lvl="0" indent="-401193" defTabSz="416052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76">
                <a:uFill>
                  <a:solidFill/>
                </a:uFill>
              </a:rPr>
              <a:t>Loops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 </a:t>
            </a: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 lets you use each item in a single list one at a time, which is great for performing actions a certain number of times.</a:t>
            </a: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loops are the cousins of conditionals. 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Like an if statement, while will ask "is this true?"</a:t>
            </a:r>
          </a:p>
        </p:txBody>
      </p:sp>
      <p:sp>
        <p:nvSpPr>
          <p:cNvPr id="151" name="Shape 15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while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457200" y="1298980"/>
            <a:ext cx="8229600" cy="439421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bread &gt;= 2: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"I'm making a sandwich"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while bread &gt;= 2: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print "I'm making a sandwich"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bread = bread - 2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Loops: while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the </a:t>
            </a:r>
            <a:r>
              <a:rPr lang="en-US" sz="2800" dirty="0" err="1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CLG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Git</a:t>
            </a: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ub </a:t>
            </a:r>
            <a:r>
              <a:rPr lang="en-US" sz="2800" b="1" u="sng" dirty="0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/>
              </a:rPr>
              <a:t>python-lessons-</a:t>
            </a:r>
            <a:r>
              <a:rPr lang="en-US" sz="2800" b="1" u="sng" dirty="0" err="1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/>
              </a:rPr>
              <a:t>cny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repo, go to the </a:t>
            </a: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code exercises &gt; 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playtime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folder: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Beginner: </a:t>
            </a:r>
            <a:r>
              <a:rPr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/>
              </a:rPr>
              <a:t>PB&amp;J While Loop</a:t>
            </a:r>
            <a:endParaRPr sz="2800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Beginner: </a:t>
            </a:r>
            <a:r>
              <a:rPr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/>
              </a:rPr>
              <a:t>99 bottles of beer on the wall</a:t>
            </a:r>
            <a:endParaRPr sz="2800" dirty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Intermediate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</a:t>
            </a:r>
            <a:r>
              <a:rPr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5"/>
              </a:rPr>
              <a:t>States Drop-down menu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endParaRPr lang="en-US" sz="2800" dirty="0" smtClean="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Advanced </a:t>
            </a:r>
            <a:r>
              <a:rPr lang="en-US" sz="2800" dirty="0">
                <a:uFill>
                  <a:solidFill/>
                </a:uFill>
                <a:sym typeface="Century Gothic"/>
              </a:rPr>
              <a:t>(optional</a:t>
            </a:r>
            <a:r>
              <a:rPr lang="en-US" sz="2800" dirty="0" smtClean="0">
                <a:uFill>
                  <a:solidFill/>
                </a:uFill>
                <a:sym typeface="Century Gothic"/>
              </a:rPr>
              <a:t>)</a:t>
            </a: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</a:t>
            </a:r>
            <a:r>
              <a:rPr lang="en-US" sz="2800" u="sng" dirty="0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6"/>
              </a:rPr>
              <a:t>Movies</a:t>
            </a:r>
            <a:endParaRPr sz="2800" u="sng" dirty="0">
              <a:uFill>
                <a:solidFill>
                  <a:srgbClr val="0000FF"/>
                </a:solidFill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EXERCISES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sym typeface="Century Gothic"/>
              </a:rPr>
              <a:t>All </a:t>
            </a:r>
            <a:r>
              <a:rPr lang="en-US" sz="2800" dirty="0">
                <a:uFill>
                  <a:solidFill/>
                </a:uFill>
                <a:sym typeface="Century Gothic"/>
              </a:rPr>
              <a:t>about </a:t>
            </a:r>
            <a:r>
              <a:rPr lang="en-US" sz="2800" dirty="0" smtClean="0">
                <a:uFill>
                  <a:solidFill/>
                </a:uFill>
                <a:sym typeface="Century Gothic"/>
              </a:rPr>
              <a:t>Lists:</a:t>
            </a:r>
            <a:br>
              <a:rPr lang="en-US" sz="2800" dirty="0" smtClean="0">
                <a:uFill>
                  <a:solidFill/>
                </a:uFill>
                <a:sym typeface="Century Gothic"/>
              </a:rPr>
            </a:b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2"/>
              </a:rPr>
              <a:t>section_04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2"/>
              </a:rPr>
              <a:t>_(lists)</a:t>
            </a:r>
            <a:endParaRPr lang="en-US" sz="2800" dirty="0" smtClean="0">
              <a:uFill>
                <a:solidFill/>
              </a:uFill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endParaRPr lang="en-US" sz="2800" dirty="0" smtClean="0">
              <a:uFill>
                <a:solidFill/>
              </a:uFill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sym typeface="Century Gothic"/>
              </a:rPr>
              <a:t>All </a:t>
            </a:r>
            <a:r>
              <a:rPr lang="en-US" sz="2800" dirty="0">
                <a:uFill>
                  <a:solidFill/>
                </a:uFill>
                <a:sym typeface="Century Gothic"/>
              </a:rPr>
              <a:t>about Loops</a:t>
            </a:r>
            <a:r>
              <a:rPr lang="en-US" sz="2800" dirty="0" smtClean="0">
                <a:uFill>
                  <a:solidFill/>
                </a:uFill>
                <a:sym typeface="Century Gothic"/>
              </a:rPr>
              <a:t>:</a:t>
            </a:r>
            <a:br>
              <a:rPr lang="en-US" sz="2800" dirty="0" smtClean="0">
                <a:uFill>
                  <a:solidFill/>
                </a:uFill>
                <a:sym typeface="Century Gothic"/>
              </a:rPr>
            </a:b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3"/>
              </a:rPr>
              <a:t>section_05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3"/>
              </a:rPr>
              <a:t>_(loops)</a:t>
            </a:r>
            <a:endParaRPr lang="en-US" sz="2800" dirty="0" smtClean="0">
              <a:uFill>
                <a:solidFill/>
              </a:uFill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endParaRPr lang="en-US" sz="2800" dirty="0" smtClean="0">
              <a:uFill>
                <a:solidFill/>
              </a:uFill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sym typeface="Century Gothic"/>
              </a:rPr>
              <a:t>All </a:t>
            </a:r>
            <a:r>
              <a:rPr lang="en-US" sz="2800" dirty="0">
                <a:uFill>
                  <a:solidFill/>
                </a:uFill>
                <a:sym typeface="Century Gothic"/>
              </a:rPr>
              <a:t>about Strings to lists, lists to strings</a:t>
            </a:r>
            <a:r>
              <a:rPr lang="en-US" sz="2800" dirty="0" smtClean="0">
                <a:uFill>
                  <a:solidFill/>
                </a:uFill>
                <a:sym typeface="Century Gothic"/>
              </a:rPr>
              <a:t>:</a:t>
            </a:r>
            <a:br>
              <a:rPr lang="en-US" sz="2800" dirty="0" smtClean="0">
                <a:uFill>
                  <a:solidFill/>
                </a:uFill>
                <a:sym typeface="Century Gothic"/>
              </a:rPr>
            </a:b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section_06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_(</a:t>
            </a:r>
            <a:r>
              <a:rPr lang="en-US" sz="2800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str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-list</a:t>
            </a: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sym typeface="Century Gothic"/>
                <a:hlinkClick r:id="rId4"/>
              </a:rPr>
              <a:t>)</a:t>
            </a:r>
            <a:endParaRPr lang="en-US" sz="2800" dirty="0" smtClean="0">
              <a:uFill>
                <a:solidFill/>
              </a:uFill>
              <a:sym typeface="Century Gothic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Code samples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Variables are names that you can assign values to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Variables can contain numbers, strings, lists, True/False, any type of information you want to store!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Variable names can contain letters and underscores and should be descriptive (can you tell exactly what it does?)</a:t>
            </a:r>
          </a:p>
        </p:txBody>
      </p:sp>
      <p:sp>
        <p:nvSpPr>
          <p:cNvPr id="39" name="Shape 3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Lightning review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9250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Strings can contain anything that you can type out on the keyboard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Strings are commonly used for names, phone numbers, email addresses, other addresses, URLs, and so much more!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Slicing is used to see parts of a string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String methods allow you to do special actions on strings (find, replace, count</a:t>
            </a:r>
            <a:r>
              <a:rPr sz="3200">
                <a:uFill>
                  <a:solidFill/>
                </a:uFill>
              </a:rPr>
              <a:t>, </a:t>
            </a:r>
            <a:r>
              <a:rPr sz="3200" smtClean="0">
                <a:uFill>
                  <a:solidFill/>
                </a:uFill>
              </a:rPr>
              <a:t>lower, </a:t>
            </a:r>
            <a:r>
              <a:rPr sz="3200" dirty="0" err="1">
                <a:uFill>
                  <a:solidFill/>
                </a:uFill>
              </a:rPr>
              <a:t>etc</a:t>
            </a:r>
            <a:r>
              <a:rPr sz="3200" dirty="0">
                <a:uFill>
                  <a:solidFill/>
                </a:uFill>
              </a:rPr>
              <a:t>)</a:t>
            </a:r>
          </a:p>
        </p:txBody>
      </p:sp>
      <p:sp>
        <p:nvSpPr>
          <p:cNvPr id="42" name="Shape 4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Lightning review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Conditionals allow you to change the behavior of your program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Program behavior is based on your variables: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age &gt;= 21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bread == 0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gender.lower() == 'f'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len(attendees) &gt; 30</a:t>
            </a:r>
          </a:p>
        </p:txBody>
      </p:sp>
      <p:sp>
        <p:nvSpPr>
          <p:cNvPr id="45" name="Shape 4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Lightning review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Lists are containers that can hold multiple pieces of information. Lists are commonly used to hold: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strings (ex: list of attendees’ names)</a:t>
            </a:r>
          </a:p>
          <a:p>
            <a:pPr marL="742950" lvl="1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numbers (ex: number of attendees for each class)</a:t>
            </a:r>
          </a:p>
        </p:txBody>
      </p:sp>
      <p:sp>
        <p:nvSpPr>
          <p:cNvPr id="48" name="Shape 4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what are they?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we had to do this, it would be a pain: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attendee1 = 'Shannon'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attendee2 = 'Jenn'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attendee3 = 'Grace'</a:t>
            </a:r>
          </a:p>
        </p:txBody>
      </p:sp>
      <p:sp>
        <p:nvSpPr>
          <p:cNvPr id="51" name="Shape 5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what are they?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92500"/>
          </a:bodyPr>
          <a:lstStyle/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 dirty="0">
                <a:uFill>
                  <a:solidFill/>
                </a:uFill>
              </a:rPr>
              <a:t>Lists are </a:t>
            </a:r>
            <a:r>
              <a:rPr sz="2944" dirty="0" err="1">
                <a:uFill>
                  <a:solidFill/>
                </a:uFill>
              </a:rPr>
              <a:t>are</a:t>
            </a:r>
            <a:r>
              <a:rPr sz="2944" dirty="0">
                <a:uFill>
                  <a:solidFill/>
                </a:uFill>
              </a:rPr>
              <a:t> created by placing items inside of [ ]</a:t>
            </a:r>
            <a:br>
              <a:rPr sz="2944" dirty="0">
                <a:uFill>
                  <a:solidFill/>
                </a:uFill>
              </a:rPr>
            </a:br>
            <a:endParaRPr sz="2944" dirty="0">
              <a:uFill>
                <a:solidFill/>
              </a:uFill>
            </a:endParaRP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 = ['Shannon', 'Jenn', 'Grace']</a:t>
            </a: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44" dirty="0">
              <a:uFill>
                <a:solidFill/>
              </a:uFill>
            </a:endParaRP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 dirty="0">
                <a:uFill>
                  <a:solidFill/>
                </a:uFill>
              </a:rPr>
              <a:t>Items are separated by commas</a:t>
            </a: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44" dirty="0">
              <a:uFill>
                <a:solidFill/>
              </a:uFill>
            </a:endParaRPr>
          </a:p>
          <a:p>
            <a:pPr marL="315468" lvl="0" indent="-315468" defTabSz="420623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44" dirty="0">
                <a:uFill>
                  <a:solidFill/>
                </a:uFill>
              </a:rPr>
              <a:t>An empty list looks like this:</a:t>
            </a:r>
          </a:p>
          <a:p>
            <a:pPr marL="736092" lvl="1" indent="-315468" defTabSz="420623">
              <a:spcBef>
                <a:spcPts val="6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944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people_who_didnt_do_pbj</a:t>
            </a:r>
            <a:r>
              <a:rPr sz="2944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[]</a:t>
            </a:r>
          </a:p>
        </p:txBody>
      </p:sp>
      <p:sp>
        <p:nvSpPr>
          <p:cNvPr id="56" name="Shape 5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Lists: SYntax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1424</Words>
  <Application>Microsoft Office PowerPoint</Application>
  <PresentationFormat>On-screen Show (4:3)</PresentationFormat>
  <Paragraphs>259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Avenir Roman</vt:lpstr>
      <vt:lpstr>Calibri</vt:lpstr>
      <vt:lpstr>Century Gothic</vt:lpstr>
      <vt:lpstr>Courier New</vt:lpstr>
      <vt:lpstr>Gill Sans Light</vt:lpstr>
      <vt:lpstr>Default</vt:lpstr>
      <vt:lpstr>Lists and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loops</dc:title>
  <cp:lastModifiedBy>Alison Jo McCauley</cp:lastModifiedBy>
  <cp:revision>8</cp:revision>
  <dcterms:modified xsi:type="dcterms:W3CDTF">2017-02-18T22:33:57Z</dcterms:modified>
</cp:coreProperties>
</file>