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lvl1pPr defTabSz="457200">
      <a:defRPr>
        <a:uFill>
          <a:solidFill/>
        </a:uFill>
        <a:latin typeface="Calibri"/>
        <a:ea typeface="Calibri"/>
        <a:cs typeface="Calibri"/>
        <a:sym typeface="Calibri"/>
      </a:defRPr>
    </a:lvl1pPr>
    <a:lvl2pPr indent="457200" defTabSz="457200">
      <a:defRPr>
        <a:uFill>
          <a:solidFill/>
        </a:uFill>
        <a:latin typeface="Calibri"/>
        <a:ea typeface="Calibri"/>
        <a:cs typeface="Calibri"/>
        <a:sym typeface="Calibri"/>
      </a:defRPr>
    </a:lvl2pPr>
    <a:lvl3pPr indent="914400" defTabSz="457200">
      <a:defRPr>
        <a:uFill>
          <a:solidFill/>
        </a:uFill>
        <a:latin typeface="Calibri"/>
        <a:ea typeface="Calibri"/>
        <a:cs typeface="Calibri"/>
        <a:sym typeface="Calibri"/>
      </a:defRPr>
    </a:lvl3pPr>
    <a:lvl4pPr indent="1371600" defTabSz="457200">
      <a:defRPr>
        <a:uFill>
          <a:solidFill/>
        </a:uFill>
        <a:latin typeface="Calibri"/>
        <a:ea typeface="Calibri"/>
        <a:cs typeface="Calibri"/>
        <a:sym typeface="Calibri"/>
      </a:defRPr>
    </a:lvl4pPr>
    <a:lvl5pPr indent="1828800" defTabSz="457200">
      <a:defRPr>
        <a:uFill>
          <a:solidFill/>
        </a:uFill>
        <a:latin typeface="Calibri"/>
        <a:ea typeface="Calibri"/>
        <a:cs typeface="Calibri"/>
        <a:sym typeface="Calibri"/>
      </a:defRPr>
    </a:lvl5pPr>
    <a:lvl6pPr indent="2286000" defTabSz="457200">
      <a:defRPr>
        <a:uFill>
          <a:solidFill/>
        </a:uFill>
        <a:latin typeface="Calibri"/>
        <a:ea typeface="Calibri"/>
        <a:cs typeface="Calibri"/>
        <a:sym typeface="Calibri"/>
      </a:defRPr>
    </a:lvl6pPr>
    <a:lvl7pPr indent="2743200" defTabSz="457200">
      <a:defRPr>
        <a:uFill>
          <a:solidFill/>
        </a:uFill>
        <a:latin typeface="Calibri"/>
        <a:ea typeface="Calibri"/>
        <a:cs typeface="Calibri"/>
        <a:sym typeface="Calibri"/>
      </a:defRPr>
    </a:lvl7pPr>
    <a:lvl8pPr indent="3200400" defTabSz="457200">
      <a:defRPr>
        <a:uFill>
          <a:solidFill/>
        </a:uFill>
        <a:latin typeface="Calibri"/>
        <a:ea typeface="Calibri"/>
        <a:cs typeface="Calibri"/>
        <a:sym typeface="Calibri"/>
      </a:defRPr>
    </a:lvl8pPr>
    <a:lvl9pPr indent="3657600" defTabSz="457200">
      <a:defRPr>
        <a:uFill>
          <a:solidFill/>
        </a:uFill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Take time to let everyone try it out. Explain how Python gets confused and thinks the string ends early. Use your hands and point it out on the screen.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Our hashtag is the same as our twitter handle, so we can use the variable for both purposes!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Be sure to spend some time on this and have folks try it out.  The reasons behind it are a bit out of scope for lesson 1, but allude to the fact that </a:t>
            </a:r>
            <a:r>
              <a:rPr sz="2400" b="1"/>
              <a:t>both behaviors are useful</a:t>
            </a:r>
            <a:r>
              <a:rPr sz="2400"/>
              <a:t>, and just knowing that we can do either is helpful.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example will find the start of the area code.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most common mistake when writing conditionals is forgetting the colon at the end.</a:t>
            </a:r>
          </a:p>
          <a:p>
            <a:pPr lvl="0">
              <a:defRPr sz="1800"/>
            </a:pPr>
            <a:r>
              <a:rPr sz="2400"/>
              <a:t>Emphasize that when you're comparing two things, we use two equal signs. When you're assigning one variable to one value, use one equal sign.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second-most common mistake is adding a condition to the "else" portion.</a:t>
            </a:r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Else is used as the catch-all for all other conditions that didn't match.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Important to note here: Lines 6-9 and 11-16 are evaluated separately.</a:t>
            </a:r>
          </a:p>
          <a:p>
            <a:pPr lvl="0">
              <a:defRPr sz="1800"/>
            </a:pPr>
            <a:r>
              <a:rPr sz="2400"/>
              <a:t>In other words, the questions are asked separately.</a:t>
            </a:r>
          </a:p>
          <a:p>
            <a:pPr lvl="0">
              <a:defRPr sz="1800"/>
            </a:pPr>
            <a:r>
              <a:rPr sz="2400"/>
              <a:t>Say that "elif" is "but, if"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Mnemonic for the difference between = and ==:</a:t>
            </a:r>
          </a:p>
          <a:p>
            <a:pPr lvl="0">
              <a:defRPr sz="1800"/>
            </a:pPr>
            <a:r>
              <a:rPr sz="2400"/>
              <a:t>= this one thing is equal to this other</a:t>
            </a:r>
          </a:p>
          <a:p>
            <a:pPr lvl="0">
              <a:defRPr sz="1800"/>
            </a:pPr>
            <a:r>
              <a:rPr sz="2400"/>
              <a:t>== are these two things equal?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Be sure to announce the mnemonic for !=:</a:t>
            </a:r>
          </a:p>
          <a:p>
            <a:pPr lvl="0">
              <a:defRPr sz="1800"/>
            </a:pPr>
            <a:r>
              <a:rPr sz="2400"/>
              <a:t>This is NOT! equal</a:t>
            </a:r>
          </a:p>
          <a:p>
            <a:pPr lvl="0">
              <a:defRPr sz="1800"/>
            </a:pPr>
            <a:r>
              <a:rPr sz="2400"/>
              <a:t>This is also a good time to rehash the equality operator.  These TWO things are equal.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Again, emphasize that the code here would be too long to fit on the slide, so comments are here as a placeholder.</a:t>
            </a:r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Now is also a good time to mention that comments are good for designing the structure of your program before you actually write the code.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hardest part for most folks about this is knowing where to start, so create the variables and the first conditional before they get started.</a:t>
            </a:r>
          </a:p>
          <a:p>
            <a:pPr lvl="0">
              <a:defRPr sz="1800"/>
            </a:pPr>
            <a:r>
              <a:rPr sz="2400"/>
              <a:t>As a stretch goal, how many volunteers are you above or behind by?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Note how the string contains both single quotes and double quotes as part of the actual text, and that this would be difficult without using a triple quote.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3" name="Shape 2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Explain how lines 9-14 will only run when a man or woman is quoted.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Note that you'll need to look at the math recap for more info on how to complete the playtime exercise.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 that there are many ways to approach this, including using a triple-quoted string or by adding special characters within a single-quoted string.</a:t>
            </a:r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Re-emphasize this once you bring it back.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len( ) measures the length of whatever is inside the parentheses.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Slicing is like writing a single character — letters, spaces, numbers, punctuation, everything — on each slice of bread in a loaf.</a:t>
            </a:r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Use your hands a lot.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When slicing, Python starts counting at zero.  This is tricky to remember at first, but you'll get used to it!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 that the second slicing number isn't inclusive — the returned value stops just short of the second slicing number.</a:t>
            </a:r>
          </a:p>
          <a:p>
            <a:pPr lvl="0">
              <a:defRPr sz="1800"/>
            </a:pPr>
            <a:r>
              <a:rPr sz="2400"/>
              <a:t>Mnemonic: How many characters do you get back? </a:t>
            </a:r>
            <a:r>
              <a:rPr sz="2400" b="1"/>
              <a:t>5 - 1 = 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Be sure to mistakenly print "My name is: {0} and my age is: {1}" without the .format() to emphasize what .format() actually does.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Why do we need to use quotes around the phone? What happens when we don't?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1038022" y="1590437"/>
            <a:ext cx="7082491" cy="52675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spcBef>
                <a:spcPts val="700"/>
              </a:spcBef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6" name="Shape 16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sz="1800" cap="none">
                  <a:uFillTx/>
                </a:defRPr>
              </a:pPr>
              <a:r>
                <a:rPr sz="4000" cap="all">
                  <a:uFill>
                    <a:solidFill/>
                  </a:uFill>
                </a:rPr>
                <a:t>Objective</a:t>
              </a:r>
            </a:p>
          </p:txBody>
        </p:sp>
      </p:grpSp>
      <p:pic>
        <p:nvPicPr>
          <p:cNvPr id="19" name="hearmecode_logo_smtm_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7730" y="6075765"/>
            <a:ext cx="1134670" cy="73580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pic>
        <p:nvPicPr>
          <p:cNvPr id="6" name="hearmecode_logo_smtm_t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07730" y="6075765"/>
            <a:ext cx="1134670" cy="73580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1pPr>
      <a:lvl2pPr indent="457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2pPr>
      <a:lvl3pPr indent="914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3pPr>
      <a:lvl4pPr indent="1371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4pPr>
      <a:lvl5pPr indent="18288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5pPr>
      <a:lvl6pPr indent="22860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6pPr>
      <a:lvl7pPr indent="2743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7pPr>
      <a:lvl8pPr indent="3200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8pPr>
      <a:lvl9pPr indent="3657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likeagirlcny/python-lessons-cny/tree/master/slides/Lesson%201" TargetMode="External"/><Relationship Id="rId7" Type="http://schemas.openxmlformats.org/officeDocument/2006/relationships/hyperlink" Target="https://github.com/codelikeagirlcny/python-lessons-cny/tree/master/code-exercises-etc/playtim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codelikeagirlcny/python-lessons-cny/tree/master/code-exercises-etc/section_03_(conditionals)" TargetMode="External"/><Relationship Id="rId5" Type="http://schemas.openxmlformats.org/officeDocument/2006/relationships/hyperlink" Target="https://github.com/codelikeagirlcny/python-lessons-cny/tree/master/code-exercises-etc/section_02_(strings)" TargetMode="External"/><Relationship Id="rId4" Type="http://schemas.openxmlformats.org/officeDocument/2006/relationships/hyperlink" Target="https://github.com/codelikeagirlcny/python-lessons-cny/tree/master/code-exercises-etc/section_01_(basics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2130425"/>
            <a:ext cx="9144000" cy="1069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intro to python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sz="2376" b="1" dirty="0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Shannon Turner</a:t>
            </a: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endParaRPr sz="2376" b="1" dirty="0">
              <a:solidFill>
                <a:srgbClr val="202020"/>
              </a:solidFill>
              <a:uFill>
                <a:solidFill>
                  <a:srgbClr val="888888"/>
                </a:solidFill>
              </a:uFill>
            </a:endParaRP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sz="2376" b="1" dirty="0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Twitter: @svt827</a:t>
            </a: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sz="2376" b="1" dirty="0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GitHub: @</a:t>
            </a:r>
            <a:r>
              <a:rPr sz="2376" b="1" dirty="0" err="1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shannonturner</a:t>
            </a:r>
            <a:endParaRPr sz="2376" b="1" dirty="0">
              <a:solidFill>
                <a:srgbClr val="202020"/>
              </a:solidFill>
              <a:uFill>
                <a:solidFill>
                  <a:srgbClr val="888888"/>
                </a:solidFill>
              </a:uFill>
            </a:endParaRP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00037" indent="-300037">
              <a:spcBef>
                <a:spcPts val="600"/>
              </a:spcBef>
              <a:buClr>
                <a:srgbClr val="000000"/>
              </a:buClr>
              <a:defRPr sz="28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If you have a really long string, use three quote symbols in a row to start and end your string.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10</a:t>
            </a:fld>
            <a:endParaRPr sz="1200">
              <a:uFill>
                <a:solidFill/>
              </a:uFill>
            </a:endParaRPr>
          </a:p>
        </p:txBody>
      </p:sp>
      <p:sp>
        <p:nvSpPr>
          <p:cNvPr id="68" name="Shape 6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the basics</a:t>
            </a:r>
          </a:p>
        </p:txBody>
      </p:sp>
      <p:pic>
        <p:nvPicPr>
          <p:cNvPr id="69" name="lesson1_triplequo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3647097"/>
            <a:ext cx="9144001" cy="759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Special Characters</a:t>
            </a:r>
          </a:p>
          <a:p>
            <a:pPr marL="285750" lvl="1" indent="171450">
              <a:spcBef>
                <a:spcPts val="500"/>
              </a:spcBef>
              <a:buSz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</a:t>
            </a:r>
            <a:r>
              <a:rPr sz="240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\n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	Newline</a:t>
            </a:r>
            <a:endParaRPr sz="2800">
              <a:uFill>
                <a:solidFill/>
              </a:uFill>
            </a:endParaRPr>
          </a:p>
          <a:p>
            <a:pPr marL="285750" lvl="1" indent="171450">
              <a:spcBef>
                <a:spcPts val="500"/>
              </a:spcBef>
              <a:buSz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	</a:t>
            </a:r>
            <a:r>
              <a:rPr sz="240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\t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Tab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11</a:t>
            </a:fld>
            <a:endParaRPr sz="1200">
              <a:uFill>
                <a:solidFill/>
              </a:u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the basics</a:t>
            </a:r>
          </a:p>
        </p:txBody>
      </p:sp>
      <p:pic>
        <p:nvPicPr>
          <p:cNvPr id="76" name="print_tabnewlin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543052"/>
            <a:ext cx="9144001" cy="845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Print the following string: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57175" lvl="0" indent="-257175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Keep in mind you’ll need to use tabs &amp; newlines!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12</a:t>
            </a:fld>
            <a:endParaRPr sz="1200">
              <a:uFill>
                <a:solidFill/>
              </a:uFill>
            </a:endParaRPr>
          </a:p>
        </p:txBody>
      </p:sp>
      <p:sp>
        <p:nvSpPr>
          <p:cNvPr id="80" name="Shape 8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Quick Exercise</a:t>
            </a:r>
          </a:p>
        </p:txBody>
      </p:sp>
      <p:pic>
        <p:nvPicPr>
          <p:cNvPr id="81" name="lesson1_string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48795"/>
            <a:ext cx="9144000" cy="1760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"@hearmecode"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len(twitter)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works on lists, too! We'll work with </a:t>
            </a:r>
            <a:r>
              <a:rPr sz="320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lists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in Lesson 2.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13</a:t>
            </a:fld>
            <a:endParaRPr sz="1200">
              <a:uFill>
                <a:solidFill/>
              </a:uFill>
            </a:endParaRPr>
          </a:p>
        </p:txBody>
      </p:sp>
      <p:sp>
        <p:nvSpPr>
          <p:cNvPr id="87" name="Shape 8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How long is my string?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"@hearmecode"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Slicing lets you see individual pieces or “slices” of your string*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*Slicing also works with </a:t>
            </a:r>
            <a:r>
              <a:rPr sz="280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lists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in the same way.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14</a:t>
            </a:fld>
            <a:endParaRPr sz="1200">
              <a:uFill>
                <a:solidFill/>
              </a:u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slicing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"@hearmecode"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Simple slices: </a:t>
            </a:r>
            <a:r>
              <a:rPr sz="2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twitter[0]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647700" lvl="1" indent="-190500">
              <a:spcBef>
                <a:spcPts val="4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Here, 0 refers to the </a:t>
            </a:r>
            <a:r>
              <a:rPr sz="200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index</a:t>
            </a: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that you want to see</a:t>
            </a:r>
            <a:endParaRPr sz="2400">
              <a:uFill>
                <a:solidFill/>
              </a:uFill>
            </a:endParaRPr>
          </a:p>
          <a:p>
            <a:pPr marL="647700" lvl="1" indent="-190500">
              <a:spcBef>
                <a:spcPts val="4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Slicing on first_name and last_name can give us a person’s initials; slicing on phone number can give area code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15</a:t>
            </a:fld>
            <a:endParaRPr sz="1200">
              <a:uFill>
                <a:solidFill/>
              </a:uFill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slicing</a:t>
            </a:r>
          </a:p>
        </p:txBody>
      </p:sp>
      <p:pic>
        <p:nvPicPr>
          <p:cNvPr id="100" name="hearmecode_slicin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205" y="3795681"/>
            <a:ext cx="6241590" cy="266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return more than one item in a slice</a:t>
            </a:r>
          </a:p>
          <a:p>
            <a:pPr marL="702128" lvl="1" indent="-244928">
              <a:spcBef>
                <a:spcPts val="500"/>
              </a:spcBef>
              <a:defRPr sz="1800">
                <a:uFillTx/>
              </a:defRPr>
            </a:pPr>
            <a:r>
              <a:rPr sz="24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twitter[1:5]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1143000" lvl="2" indent="-228600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</a:t>
            </a:r>
            <a:r>
              <a:rPr sz="240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index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on the left (1) is where you start</a:t>
            </a:r>
            <a:endParaRPr sz="2400">
              <a:uFill>
                <a:solidFill/>
              </a:uFill>
            </a:endParaRPr>
          </a:p>
          <a:p>
            <a:pPr marL="1143000" lvl="2" indent="-228600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</a:t>
            </a:r>
            <a:r>
              <a:rPr sz="240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index 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on the right (5) is where you end, but Python </a:t>
            </a:r>
            <a:r>
              <a:rPr sz="2400" b="1">
                <a:solidFill>
                  <a:srgbClr val="FF2600"/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stops short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and doesn’t include it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16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slicing</a:t>
            </a:r>
          </a:p>
        </p:txBody>
      </p:sp>
      <p:pic>
        <p:nvPicPr>
          <p:cNvPr id="107" name="hearmecode_slicin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205" y="3668681"/>
            <a:ext cx="6241590" cy="266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indices you provide are optional!</a:t>
            </a:r>
          </a:p>
          <a:p>
            <a:pPr lvl="0" algn="ctr">
              <a:buSz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twitter[:5]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left index is not provided, so Python assumes you want to start at the beginning and stop just short of item 5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17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slicing</a:t>
            </a:r>
          </a:p>
        </p:txBody>
      </p:sp>
      <p:pic>
        <p:nvPicPr>
          <p:cNvPr id="114" name="hearmecode_slic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205" y="3795681"/>
            <a:ext cx="6241590" cy="266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indices you provide are optional!</a:t>
            </a:r>
          </a:p>
          <a:p>
            <a:pPr lvl="0" algn="ctr">
              <a:buSz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twitter[1:]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right index is not provided, so Python assumes you want to start at item 1 and go to the end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18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slicing</a:t>
            </a:r>
          </a:p>
        </p:txBody>
      </p:sp>
      <p:pic>
        <p:nvPicPr>
          <p:cNvPr id="119" name="hearmecode_slic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205" y="3795681"/>
            <a:ext cx="6241590" cy="266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 = </a:t>
            </a: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(202) 456-7890"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slicing to print out the area code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And then the middle three numbers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19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slicing Exercise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038022" y="1439257"/>
            <a:ext cx="7082491" cy="38862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about variables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what strings are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display and modify them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what conditionals are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use conditionals to change how your program behaves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600"/>
              </a:spcBef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Think of the numbers as placeholders for your variables (or like Mad libs!)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Remember, Python starts counting at zero.  So zero is the first variable, which corresponds to 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20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STRING FORMATTING</a:t>
            </a:r>
          </a:p>
        </p:txBody>
      </p:sp>
      <p:pic>
        <p:nvPicPr>
          <p:cNvPr id="128" name="lesson1_forma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81032"/>
            <a:ext cx="9144000" cy="841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600"/>
              </a:spcBef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use slicing with 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.format()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What does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phone[4:]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evaluate to?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21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STRING FORMATTING</a:t>
            </a:r>
          </a:p>
        </p:txBody>
      </p:sp>
      <p:pic>
        <p:nvPicPr>
          <p:cNvPr id="135" name="lesson1_format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97557"/>
            <a:ext cx="9144000" cy="708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600"/>
              </a:spcBef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also do math inside 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.format()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!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And use functions!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And so much more!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22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STRING FORMATTING</a:t>
            </a:r>
          </a:p>
        </p:txBody>
      </p:sp>
      <p:pic>
        <p:nvPicPr>
          <p:cNvPr id="140" name="lesson1_format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24304"/>
            <a:ext cx="9144000" cy="132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 = "202-555-9876"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</a:t>
            </a: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.format()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and slice the </a:t>
            </a:r>
            <a:r>
              <a:rPr sz="320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phone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variable to print these:</a:t>
            </a:r>
          </a:p>
          <a:p>
            <a:pPr marL="742950" lvl="1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742950" lvl="1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Area Code: 202</a:t>
            </a:r>
            <a:endParaRPr sz="2800">
              <a:uFill>
                <a:solidFill/>
              </a:uFill>
            </a:endParaRPr>
          </a:p>
          <a:p>
            <a:pPr marL="742950" lvl="1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Local: 555-9876</a:t>
            </a:r>
            <a:endParaRPr sz="2800">
              <a:uFill>
                <a:solidFill/>
              </a:uFill>
            </a:endParaRPr>
          </a:p>
          <a:p>
            <a:pPr marL="742950" lvl="1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Different format: (202) 555-9876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23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formatting Exercise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String methods let you perform special actions on your strings</a:t>
            </a:r>
            <a:b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endParaRPr sz="2800">
              <a:uFill>
                <a:solidFill/>
              </a:uFill>
            </a:endParaRPr>
          </a:p>
          <a:p>
            <a:pPr marL="742950" lvl="1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Replace one part of a string with another</a:t>
            </a:r>
            <a:endParaRPr sz="2800">
              <a:uFill>
                <a:solidFill/>
              </a:uFill>
            </a:endParaRPr>
          </a:p>
          <a:p>
            <a:pPr marL="742950" lvl="1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Find one part of a string within the string</a:t>
            </a:r>
            <a:endParaRPr sz="2800">
              <a:uFill>
                <a:solidFill/>
              </a:uFill>
            </a:endParaRPr>
          </a:p>
          <a:p>
            <a:pPr marL="742950" lvl="1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Count the number of times one part of a string appears within the string</a:t>
            </a:r>
          </a:p>
          <a:p>
            <a:pPr marL="742950" lvl="1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… and many more!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24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STRING Methods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.find(): 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Like Ctrl+F in most programs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number you get back is the index (slice) where you found the item.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25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STRING Methods</a:t>
            </a:r>
          </a:p>
        </p:txBody>
      </p:sp>
      <p:pic>
        <p:nvPicPr>
          <p:cNvPr id="155" name="lesson1_emailfi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1354657"/>
            <a:ext cx="7366001" cy="11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lesson1_emailfind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7959" y="4982896"/>
            <a:ext cx="51689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2613" lvl="0" indent="-332613" defTabSz="443484">
              <a:buClr>
                <a:srgbClr val="000000"/>
              </a:buClr>
              <a:defRPr sz="1800">
                <a:uFillTx/>
              </a:defRPr>
            </a:pPr>
            <a:endParaRPr sz="3104">
              <a:uFill>
                <a:solidFill/>
              </a:uFill>
            </a:endParaRPr>
          </a:p>
          <a:p>
            <a:pPr marL="332613" lvl="0" indent="-332613" defTabSz="443484">
              <a:buClr>
                <a:srgbClr val="000000"/>
              </a:buClr>
              <a:defRPr sz="1800">
                <a:uFillTx/>
              </a:defRPr>
            </a:pPr>
            <a:endParaRPr sz="3104">
              <a:uFill>
                <a:solidFill/>
              </a:uFill>
            </a:endParaRPr>
          </a:p>
          <a:p>
            <a:pPr marL="332613" lvl="0" indent="-332613" defTabSz="443484">
              <a:buClr>
                <a:srgbClr val="000000"/>
              </a:buClr>
              <a:defRPr sz="1800">
                <a:uFillTx/>
              </a:defRPr>
            </a:pPr>
            <a:endParaRPr sz="3104">
              <a:uFill>
                <a:solidFill/>
              </a:uFill>
            </a:endParaRPr>
          </a:p>
          <a:p>
            <a:pPr marL="332613" lvl="0" indent="-332613" defTabSz="443484">
              <a:buClr>
                <a:srgbClr val="000000"/>
              </a:buClr>
              <a:defRPr sz="1800">
                <a:uFillTx/>
              </a:defRPr>
            </a:pPr>
            <a:endParaRPr sz="3104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32613" lvl="0" indent="-332613" defTabSz="443484">
              <a:buClr>
                <a:srgbClr val="000000"/>
              </a:buClr>
              <a:defRPr sz="1800">
                <a:uFillTx/>
              </a:defRPr>
            </a:pPr>
            <a:r>
              <a:rPr sz="3104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.replace(): 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Like Find+Replace in Word, Excel, etc.</a:t>
            </a:r>
            <a:b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/>
            </a:r>
            <a:b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52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… wait a second! Why didn't it save the changes?</a:t>
            </a:r>
          </a:p>
        </p:txBody>
      </p:sp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26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STRING Methods</a:t>
            </a:r>
          </a:p>
        </p:txBody>
      </p:sp>
      <p:pic>
        <p:nvPicPr>
          <p:cNvPr id="161" name="lesson1_replac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3309" y="1354657"/>
            <a:ext cx="5918201" cy="189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Change it just for now:</a:t>
            </a:r>
          </a:p>
          <a:p>
            <a:pPr lvl="0"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Making the changes stick: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27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STRING Methods</a:t>
            </a:r>
          </a:p>
        </p:txBody>
      </p:sp>
      <p:pic>
        <p:nvPicPr>
          <p:cNvPr id="168" name="lesson1_replac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259" y="4365340"/>
            <a:ext cx="7988301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lesson1_replace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6301" y="1995852"/>
            <a:ext cx="4751398" cy="1519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25754" lvl="0" indent="-325754" defTabSz="434340">
              <a:buClr>
                <a:srgbClr val="000000"/>
              </a:buClr>
              <a:defRPr sz="1800">
                <a:uFillTx/>
              </a:defRPr>
            </a:pPr>
            <a:r>
              <a:rPr sz="304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Arguments/parameters </a:t>
            </a: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tell a </a:t>
            </a:r>
            <a:r>
              <a:rPr sz="304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</a:t>
            </a: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or </a:t>
            </a:r>
            <a:r>
              <a:rPr sz="304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method</a:t>
            </a: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how to do their action, or what to do it to.</a:t>
            </a:r>
          </a:p>
          <a:p>
            <a:pPr marL="325754" lvl="0" indent="-325754" defTabSz="434340">
              <a:buClr>
                <a:srgbClr val="000000"/>
              </a:buClr>
              <a:defRPr sz="1800">
                <a:uFillTx/>
              </a:defRPr>
            </a:pPr>
            <a:endParaRPr sz="304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325754" lvl="0" indent="-325754" defTabSz="434340">
              <a:buClr>
                <a:srgbClr val="000000"/>
              </a:buClr>
              <a:defRPr sz="1800">
                <a:uFillTx/>
              </a:defRPr>
            </a:pPr>
            <a:r>
              <a:rPr sz="304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len(tweet)</a:t>
            </a:r>
          </a:p>
          <a:p>
            <a:pPr marL="325754" lvl="0" indent="-325754" defTabSz="434340">
              <a:buClr>
                <a:srgbClr val="000000"/>
              </a:buClr>
              <a:defRPr sz="1800">
                <a:uFillTx/>
              </a:defRPr>
            </a:pPr>
            <a:endParaRPr sz="304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25754" lvl="0" indent="-325754" defTabSz="434340">
              <a:buClr>
                <a:srgbClr val="000000"/>
              </a:buClr>
              <a:defRPr sz="1800">
                <a:uFillTx/>
              </a:defRPr>
            </a:pP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 (action): </a:t>
            </a:r>
            <a:r>
              <a:rPr sz="304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endParaRPr sz="304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325754" lvl="0" indent="-325754" defTabSz="434340">
              <a:buClr>
                <a:srgbClr val="000000"/>
              </a:buClr>
              <a:defRPr sz="1800">
                <a:uFillTx/>
              </a:defRPr>
            </a:pP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Argument/parameter: </a:t>
            </a:r>
            <a:r>
              <a:rPr sz="304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tweet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28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how functions work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1465" lvl="0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2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Arguments/parameters 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tell a </a:t>
            </a:r>
            <a:r>
              <a:rPr sz="272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or </a:t>
            </a:r>
            <a:r>
              <a:rPr sz="272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method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how to do their action.</a:t>
            </a:r>
          </a:p>
          <a:p>
            <a:pPr marL="291465" lvl="0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91465" lvl="0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2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twitter.replace("@", "#")</a:t>
            </a:r>
          </a:p>
          <a:p>
            <a:pPr marL="291465" lvl="0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2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91465" lvl="0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 (action): </a:t>
            </a:r>
            <a:r>
              <a:rPr sz="272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.replace()</a:t>
            </a: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91465" lvl="0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Argument/parameter: </a:t>
            </a:r>
            <a:r>
              <a:rPr sz="272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"@" 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and</a:t>
            </a:r>
            <a:r>
              <a:rPr sz="272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"#"</a:t>
            </a:r>
          </a:p>
          <a:p>
            <a:pPr marL="291465" lvl="0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Where does Python perform the find/replace? On the string that comes before the dot!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29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how functions work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Variables are containers for information; you can store text, numbers, or any other type of thing!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0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"@hearmecode"</a:t>
            </a: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0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members = 902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</a:t>
            </a:fld>
            <a:endParaRPr sz="1200">
              <a:uFill>
                <a:solidFill/>
              </a:uFill>
            </a:endParaRPr>
          </a:p>
        </p:txBody>
      </p:sp>
      <p:sp>
        <p:nvSpPr>
          <p:cNvPr id="36" name="Shape 3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Variables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8322" lvl="0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 functions and methods give you </a:t>
            </a:r>
            <a:r>
              <a:rPr sz="2784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return values</a:t>
            </a:r>
            <a:r>
              <a:rPr sz="27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when they’re finished so you know what happened.</a:t>
            </a:r>
          </a:p>
          <a:p>
            <a:pPr marL="298322" lvl="0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98322" lvl="0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save this return value into a variable.</a:t>
            </a:r>
          </a:p>
          <a:p>
            <a:pPr marL="298322" lvl="0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98322" lvl="0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30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return values</a:t>
            </a:r>
          </a:p>
        </p:txBody>
      </p:sp>
      <p:pic>
        <p:nvPicPr>
          <p:cNvPr id="184" name="lesson1_functions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50" y="4196830"/>
            <a:ext cx="8801101" cy="129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8322" lvl="0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 functions and methods give you </a:t>
            </a:r>
            <a:r>
              <a:rPr sz="2784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return values</a:t>
            </a:r>
            <a:r>
              <a:rPr sz="27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when they’re finished so you know what happened.</a:t>
            </a:r>
          </a:p>
          <a:p>
            <a:pPr marL="298322" lvl="0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98322" lvl="0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save this return value into a variable.</a:t>
            </a:r>
          </a:p>
          <a:p>
            <a:pPr marL="298322" lvl="0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98322" lvl="0" indent="-298322" defTabSz="39776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31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return values</a:t>
            </a:r>
          </a:p>
        </p:txBody>
      </p:sp>
      <p:pic>
        <p:nvPicPr>
          <p:cNvPr id="189" name="lesson1_functions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4026591"/>
            <a:ext cx="9144001" cy="1562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9470" lvl="0" indent="-339470" defTabSz="452627">
              <a:defRPr sz="1800">
                <a:uFillTx/>
              </a:defRPr>
            </a:pPr>
            <a:endParaRPr sz="3168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39470" lvl="0" indent="-339470" defTabSz="452627">
              <a:defRPr sz="1800">
                <a:uFillTx/>
              </a:defRPr>
            </a:pPr>
            <a:endParaRPr sz="3168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39470" lvl="0" indent="-339470" defTabSz="452627">
              <a:defRPr sz="1800">
                <a:uFillTx/>
              </a:defRPr>
            </a:pPr>
            <a:endParaRPr sz="3168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52627">
              <a:buSzTx/>
              <a:buFontTx/>
              <a:buNone/>
              <a:defRPr sz="1800">
                <a:uFillTx/>
              </a:defRPr>
            </a:pPr>
            <a:r>
              <a:rPr sz="316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.strip()</a:t>
            </a:r>
          </a:p>
          <a:p>
            <a:pPr marL="339470" lvl="0" indent="-339470" defTabSz="452627">
              <a:defRPr sz="1800">
                <a:uFillTx/>
              </a:defRPr>
            </a:pPr>
            <a:endParaRPr sz="316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339470" lvl="0" indent="-339470" defTabSz="452627">
              <a:buClr>
                <a:srgbClr val="000000"/>
              </a:buClr>
              <a:defRPr sz="1800">
                <a:uFillTx/>
              </a:defRPr>
            </a:pPr>
            <a:r>
              <a:rPr sz="316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Removes whitespace from the beginning and end of a string (not the middle)</a:t>
            </a:r>
          </a:p>
        </p:txBody>
      </p:sp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32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STRING Methods</a:t>
            </a:r>
          </a:p>
        </p:txBody>
      </p:sp>
      <p:pic>
        <p:nvPicPr>
          <p:cNvPr id="196" name="lesson1_dotstri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52327"/>
            <a:ext cx="9144000" cy="1559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6042" lvl="0" indent="-336042" defTabSz="448055">
              <a:defRPr sz="1800">
                <a:uFillTx/>
              </a:defRPr>
            </a:pPr>
            <a:endParaRPr sz="3136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36042" lvl="0" indent="-336042" defTabSz="448055">
              <a:defRPr sz="1800">
                <a:uFillTx/>
              </a:defRPr>
            </a:pPr>
            <a:endParaRPr sz="3136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36042" lvl="0" indent="-336042" defTabSz="448055">
              <a:defRPr sz="1800">
                <a:uFillTx/>
              </a:defRPr>
            </a:pPr>
            <a:endParaRPr sz="3136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48055">
              <a:buSzTx/>
              <a:buFontTx/>
              <a:buNone/>
              <a:defRPr sz="1800">
                <a:uFillTx/>
              </a:defRPr>
            </a:pPr>
            <a:r>
              <a:rPr sz="313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.lower()</a:t>
            </a:r>
          </a:p>
          <a:p>
            <a:pPr marL="0" lvl="0" indent="0" defTabSz="448055">
              <a:buSzTx/>
              <a:buFontTx/>
              <a:buNone/>
              <a:defRPr sz="1800">
                <a:uFillTx/>
              </a:defRPr>
            </a:pPr>
            <a:r>
              <a:rPr sz="313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.upper()</a:t>
            </a:r>
          </a:p>
          <a:p>
            <a:pPr marL="336042" lvl="0" indent="-336042" defTabSz="448055">
              <a:defRPr sz="1800">
                <a:uFillTx/>
              </a:defRPr>
            </a:pPr>
            <a:endParaRPr sz="313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336042" lvl="0" indent="-336042" defTabSz="448055">
              <a:buClr>
                <a:srgbClr val="000000"/>
              </a:buClr>
              <a:defRPr sz="1800">
                <a:uFillTx/>
              </a:defRPr>
            </a:pPr>
            <a:r>
              <a:rPr sz="313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Converts a string to all lowercase or all uppercase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33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STRING Methods</a:t>
            </a:r>
          </a:p>
        </p:txBody>
      </p:sp>
      <p:pic>
        <p:nvPicPr>
          <p:cNvPr id="201" name="lesson1_lowerupp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6645" y="1443557"/>
            <a:ext cx="5305055" cy="286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endParaRPr sz="32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buClr>
                <a:srgbClr val="000000"/>
              </a:buClr>
              <a:buSz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.count()</a:t>
            </a:r>
            <a:endParaRPr sz="3200" b="1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How many times was a woman quoted in this article?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How many times was a man quoted?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34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STRING Methods</a:t>
            </a:r>
          </a:p>
        </p:txBody>
      </p:sp>
      <p:pic>
        <p:nvPicPr>
          <p:cNvPr id="206" name="lesson1_cou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99955"/>
            <a:ext cx="9144000" cy="1565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1"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basics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Operators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Compound conditionals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Using conditionals to change program behavior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35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12039" lvl="0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Conditional: just a fancy name for a yes or no question</a:t>
            </a:r>
          </a:p>
          <a:p>
            <a:pPr marL="312039" lvl="0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312039" lvl="0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Conditionals are ways to compare things and use that information to make decisions</a:t>
            </a:r>
          </a:p>
          <a:p>
            <a:pPr marL="312039" lvl="0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312039" lvl="0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Conditionals can let you change the behavior of your program</a:t>
            </a:r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36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Ways to think about conditionals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Is this a valid email address?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Does my phone number have enough digits?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Are more people signed up for my event than the room can hold?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37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12039" lvl="0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Conditionals are paired with if statements, which ask whether or not the conditional is true</a:t>
            </a:r>
          </a:p>
          <a:p>
            <a:pPr marL="312039" lvl="0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12" b="1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 defTabSz="416052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91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gender == 'f':</a:t>
            </a:r>
          </a:p>
          <a:p>
            <a:pPr marL="0" lvl="1" indent="208026" defTabSz="416052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91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"Welcome to Hear Me Code!"</a:t>
            </a:r>
          </a:p>
          <a:p>
            <a:pPr marL="676084" lvl="1" indent="-260032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54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True or False, is gender equal to "f"?</a:t>
            </a:r>
            <a:endParaRPr sz="2548">
              <a:uFill>
                <a:solidFill/>
              </a:uFill>
            </a:endParaRPr>
          </a:p>
          <a:p>
            <a:pPr marL="676084" lvl="1" indent="-260032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54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so, they can join Hear Me Code. Otherwise, they can't!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38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lIns="91439" tIns="91439" rIns="91439" bIns="91439" anchor="ctr">
            <a:normAutofit/>
          </a:bodyPr>
          <a:lstStyle>
            <a:lvl1pPr marL="0" indent="0">
              <a:spcBef>
                <a:spcPts val="900"/>
              </a:spcBef>
              <a:buSzTx/>
              <a:buNone/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cONDITIONALS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39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28" name="flowchart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77168"/>
            <a:ext cx="9144000" cy="1703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22325" lvl="0" indent="-322325" defTabSz="429768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00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the </a:t>
            </a:r>
            <a:r>
              <a:rPr sz="300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300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command to show some information to the screen.</a:t>
            </a: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82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"Welcome to Hear Me Code!"</a:t>
            </a: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82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'No boys allowed!'</a:t>
            </a:r>
          </a:p>
          <a:p>
            <a:pPr marL="322325" lvl="0" indent="-322325" defTabSz="429768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endParaRPr sz="3008">
              <a:uFill>
                <a:solidFill/>
              </a:uFill>
            </a:endParaRPr>
          </a:p>
          <a:p>
            <a:pPr marL="322325" lvl="0" indent="-322325" defTabSz="429768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00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Since we created a variable on the previous slide, we can use it now:</a:t>
            </a:r>
            <a:endParaRPr sz="3008">
              <a:uFill>
                <a:solidFill/>
              </a:uFill>
            </a:endParaRP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82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twitter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</a:t>
            </a:fld>
            <a:endParaRPr sz="1200">
              <a:uFill>
                <a:solidFill/>
              </a:uFill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The print command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lIns="91439" tIns="91439" rIns="91439" bIns="91439" anchor="ctr">
            <a:normAutofit/>
          </a:bodyPr>
          <a:lstStyle>
            <a:lvl1pPr marL="0" indent="0">
              <a:spcBef>
                <a:spcPts val="900"/>
              </a:spcBef>
              <a:buSzTx/>
              <a:buNone/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cONDITIONALS</a:t>
            </a:r>
          </a:p>
        </p:txBody>
      </p:sp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40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32" name="flowchart_1a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174381"/>
            <a:ext cx="9144000" cy="4509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lIns="91439" tIns="91439" rIns="91439" bIns="91439" anchor="ctr">
            <a:normAutofit/>
          </a:bodyPr>
          <a:lstStyle>
            <a:lvl1pPr marL="0" indent="0">
              <a:spcBef>
                <a:spcPts val="900"/>
              </a:spcBef>
              <a:buSzTx/>
              <a:buNone/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cONDITIONALS</a:t>
            </a: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41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38" name="flowchart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90884"/>
            <a:ext cx="9144000" cy="3476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body" idx="1"/>
          </p:nvPr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lIns="91439" tIns="91439" rIns="91439" bIns="91439" anchor="ctr">
            <a:normAutofit/>
          </a:bodyPr>
          <a:lstStyle>
            <a:lvl1pPr marL="0" indent="0">
              <a:spcBef>
                <a:spcPts val="900"/>
              </a:spcBef>
              <a:buSzTx/>
              <a:buNone/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cONDITIONALS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42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42" name="flowchart_2a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4510" y="1103629"/>
            <a:ext cx="6035799" cy="4650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Operators (ways to compare two things)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Equality operator (don’t confuse with a single equals sign)</a:t>
            </a:r>
          </a:p>
          <a:p>
            <a:pPr lvl="0">
              <a:buSzTx/>
              <a:buNone/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5 == 7 # Python says: False</a:t>
            </a:r>
          </a:p>
          <a:p>
            <a:pPr lvl="0">
              <a:buSz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5 == 5 # Python says: True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43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Operators (ways to compare two things)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r>
              <a:rPr sz="3200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&gt;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Greater than operator</a:t>
            </a:r>
          </a:p>
          <a:p>
            <a:pPr lvl="0">
              <a:buSzTx/>
              <a:buNone/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5 &gt; 7 # Python says: False</a:t>
            </a:r>
          </a:p>
          <a:p>
            <a:pPr lvl="0">
              <a:buSz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5 &gt; 2 # Python says: True</a:t>
            </a:r>
          </a:p>
        </p:txBody>
      </p:sp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44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32613" lvl="0" indent="-332613" defTabSz="443484">
              <a:buSzTx/>
              <a:buNone/>
              <a:defRPr sz="1800">
                <a:uFillTx/>
              </a:defRPr>
            </a:pP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Operators (ways to compare two things)</a:t>
            </a:r>
          </a:p>
          <a:p>
            <a:pPr marL="332613" lvl="0" indent="-332613" defTabSz="443484">
              <a:spcBef>
                <a:spcPts val="1700"/>
              </a:spcBef>
              <a:buSzTx/>
              <a:buNone/>
              <a:defRPr sz="1800">
                <a:uFillTx/>
              </a:defRPr>
            </a:pPr>
            <a:r>
              <a:rPr sz="3104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==	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	These </a:t>
            </a:r>
            <a:r>
              <a:rPr sz="3104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two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things are equal</a:t>
            </a:r>
          </a:p>
          <a:p>
            <a:pPr marL="332613" lvl="0" indent="-332613" defTabSz="443484">
              <a:buSzTx/>
              <a:buNone/>
              <a:defRPr sz="1800">
                <a:uFillTx/>
              </a:defRPr>
            </a:pPr>
            <a:r>
              <a:rPr sz="3104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</a:t>
            </a:r>
            <a:r>
              <a:rPr sz="3104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NOT!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equal to</a:t>
            </a:r>
          </a:p>
          <a:p>
            <a:pPr marL="332613" lvl="0" indent="-332613" defTabSz="443484">
              <a:buSzTx/>
              <a:buNone/>
              <a:defRPr sz="1800">
                <a:uFillTx/>
              </a:defRPr>
            </a:pPr>
            <a:r>
              <a:rPr sz="3104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&gt;		</a:t>
            </a:r>
            <a:r>
              <a:rPr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Greater than</a:t>
            </a:r>
          </a:p>
          <a:p>
            <a:pPr marL="332613" lvl="0" indent="-332613" defTabSz="443484">
              <a:buSzTx/>
              <a:buNone/>
              <a:defRPr sz="1800">
                <a:uFillTx/>
              </a:defRPr>
            </a:pPr>
            <a:r>
              <a:rPr sz="3104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Less than</a:t>
            </a:r>
          </a:p>
          <a:p>
            <a:pPr marL="332613" lvl="0" indent="-332613" defTabSz="443484">
              <a:buSzTx/>
              <a:buNone/>
              <a:defRPr sz="1800">
                <a:uFillTx/>
              </a:defRPr>
            </a:pPr>
            <a:r>
              <a:rPr sz="3104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Greater than or equal to</a:t>
            </a:r>
          </a:p>
          <a:p>
            <a:pPr marL="332613" lvl="0" indent="-332613" defTabSz="443484">
              <a:buSzTx/>
              <a:buNone/>
              <a:defRPr sz="1800">
                <a:uFillTx/>
              </a:defRPr>
            </a:pPr>
            <a:r>
              <a:rPr sz="3104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Less than or equal to</a:t>
            </a:r>
          </a:p>
        </p:txBody>
      </p:sp>
      <p:sp>
        <p:nvSpPr>
          <p:cNvPr id="257" name="Shape 257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45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times_volunteered &gt;= 5:</a:t>
            </a:r>
          </a:p>
          <a:p>
            <a:pPr lvl="0">
              <a:buSz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# send them a special thank-you</a:t>
            </a:r>
          </a:p>
          <a:p>
            <a:pPr lvl="0">
              <a:buSzTx/>
              <a:buNone/>
              <a:defRPr sz="1800">
                <a:uFillTx/>
              </a:defRPr>
            </a:pPr>
            <a:endParaRPr sz="32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donation &gt;= 1000:</a:t>
            </a:r>
          </a:p>
          <a:p>
            <a:pPr lvl="0">
              <a:buSz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# add to the major donors list</a:t>
            </a:r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46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21742" lvl="0" indent="-221742" defTabSz="443484">
              <a:defRPr sz="1800">
                <a:uFillTx/>
              </a:defRPr>
            </a:pP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Create two variables (</a:t>
            </a:r>
            <a:r>
              <a:rPr sz="3104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volunteers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, </a:t>
            </a:r>
            <a:r>
              <a:rPr sz="3104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goal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)</a:t>
            </a:r>
          </a:p>
          <a:p>
            <a:pPr marL="221742" lvl="0" indent="-221742" defTabSz="443484">
              <a:defRPr sz="1800">
                <a:uFillTx/>
              </a:defRPr>
            </a:pP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Tell the user whether they are </a:t>
            </a:r>
            <a:r>
              <a:rPr sz="3104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above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, </a:t>
            </a:r>
            <a:r>
              <a:rPr sz="3104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below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, or </a:t>
            </a:r>
            <a:r>
              <a:rPr sz="3104" b="1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at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their recruitment goal.</a:t>
            </a:r>
          </a:p>
          <a:p>
            <a:pPr marL="221742" lvl="0" indent="-221742" defTabSz="443484">
              <a:defRPr sz="1800">
                <a:uFillTx/>
              </a:defRPr>
            </a:pP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21742" lvl="0" indent="-221742" defTabSz="443484">
              <a:defRPr sz="1800">
                <a:uFillTx/>
              </a:defRPr>
            </a:pP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Example:</a:t>
            </a:r>
            <a:b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Current volunteers: 90</a:t>
            </a:r>
            <a:b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Goal: 100</a:t>
            </a:r>
          </a:p>
          <a:p>
            <a:pPr marL="332613" lvl="0" indent="-332613" defTabSz="443484">
              <a:buSzTx/>
              <a:buNone/>
              <a:defRPr sz="1800">
                <a:uFillTx/>
              </a:defRPr>
            </a:pP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&gt;&gt;&gt; You are behind!</a:t>
            </a:r>
          </a:p>
        </p:txBody>
      </p:sp>
      <p:sp>
        <p:nvSpPr>
          <p:cNvPr id="269" name="Shape 269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47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cONDITIONALS: exercise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body" idx="1"/>
          </p:nvPr>
        </p:nvSpPr>
        <p:spPr>
          <a:xfrm>
            <a:off x="441959" y="1354655"/>
            <a:ext cx="8244842" cy="49242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use your string methods as part of the conditional!</a:t>
            </a: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gender.lower() == "f":</a:t>
            </a: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# No matter how it's capitalized</a:t>
            </a: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email_address.count(</a:t>
            </a: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&gt; 1:</a:t>
            </a: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# this isn’t a valid email</a:t>
            </a:r>
          </a:p>
        </p:txBody>
      </p:sp>
      <p:sp>
        <p:nvSpPr>
          <p:cNvPr id="275" name="Shape 275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48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complex cONDITIONALS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xfrm>
            <a:off x="441959" y="1354655"/>
            <a:ext cx="8244842" cy="49242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Using the </a:t>
            </a: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sz="3200">
                <a:uFill>
                  <a:solidFill/>
                </a:uFill>
              </a:rPr>
              <a:t> keyword, </a:t>
            </a:r>
            <a:r>
              <a:rPr sz="3200" u="sng">
                <a:uFill>
                  <a:solidFill/>
                </a:uFill>
              </a:rPr>
              <a:t>both</a:t>
            </a:r>
            <a:r>
              <a:rPr sz="3200">
                <a:uFill>
                  <a:solidFill/>
                </a:uFill>
              </a:rPr>
              <a:t> conditions must be true for the print statement at line 7 to run.</a:t>
            </a:r>
          </a:p>
        </p:txBody>
      </p:sp>
      <p:sp>
        <p:nvSpPr>
          <p:cNvPr id="279" name="Shape 279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49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compound cONDITIONALS</a:t>
            </a:r>
          </a:p>
        </p:txBody>
      </p:sp>
      <p:pic>
        <p:nvPicPr>
          <p:cNvPr id="281" name="conditionals_1.png"/>
          <p:cNvPicPr/>
          <p:nvPr/>
        </p:nvPicPr>
        <p:blipFill>
          <a:blip r:embed="rId2">
            <a:extLst/>
          </a:blip>
          <a:srcRect l="576" r="576"/>
          <a:stretch>
            <a:fillRect/>
          </a:stretch>
        </p:blipFill>
        <p:spPr>
          <a:xfrm>
            <a:off x="-7621" y="3111792"/>
            <a:ext cx="9144001" cy="2667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Let's take a closer look at the difference between these two:</a:t>
            </a: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0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0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twitter</a:t>
            </a: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0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0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"twitter"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5</a:t>
            </a:fld>
            <a:endParaRPr sz="1200">
              <a:uFill>
                <a:solidFill/>
              </a:uFill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The print command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body" idx="1"/>
          </p:nvPr>
        </p:nvSpPr>
        <p:spPr>
          <a:xfrm>
            <a:off x="441959" y="1354655"/>
            <a:ext cx="8244842" cy="49242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Using the </a:t>
            </a: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sz="3200">
                <a:uFill>
                  <a:solidFill/>
                </a:uFill>
              </a:rPr>
              <a:t> keyword, </a:t>
            </a:r>
            <a:r>
              <a:rPr sz="3200" u="sng">
                <a:uFill>
                  <a:solidFill/>
                </a:uFill>
              </a:rPr>
              <a:t>either</a:t>
            </a:r>
            <a:r>
              <a:rPr sz="3200">
                <a:uFill>
                  <a:solidFill/>
                </a:uFill>
              </a:rPr>
              <a:t> condition could be true for the print statement at lines 7-8 to run.</a:t>
            </a: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50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compound cONDITIONALS</a:t>
            </a:r>
          </a:p>
        </p:txBody>
      </p:sp>
      <p:pic>
        <p:nvPicPr>
          <p:cNvPr id="286" name="conditionals_2.png"/>
          <p:cNvPicPr/>
          <p:nvPr/>
        </p:nvPicPr>
        <p:blipFill>
          <a:blip r:embed="rId2">
            <a:extLst/>
          </a:blip>
          <a:srcRect t="585" b="585"/>
          <a:stretch>
            <a:fillRect/>
          </a:stretch>
        </p:blipFill>
        <p:spPr>
          <a:xfrm>
            <a:off x="0" y="2762802"/>
            <a:ext cx="9144000" cy="2526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body" idx="1"/>
          </p:nvPr>
        </p:nvSpPr>
        <p:spPr>
          <a:xfrm>
            <a:off x="441959" y="1354655"/>
            <a:ext cx="8244842" cy="49242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600"/>
              </a:spcBef>
              <a:buSzTx/>
              <a:buNone/>
            </a:pPr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51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nested cONDITIONALS</a:t>
            </a:r>
          </a:p>
        </p:txBody>
      </p:sp>
      <p:pic>
        <p:nvPicPr>
          <p:cNvPr id="291" name="conditionals_3.png"/>
          <p:cNvPicPr/>
          <p:nvPr/>
        </p:nvPicPr>
        <p:blipFill>
          <a:blip r:embed="rId3">
            <a:extLst/>
          </a:blip>
          <a:srcRect t="554" b="554"/>
          <a:stretch>
            <a:fillRect/>
          </a:stretch>
        </p:blipFill>
        <p:spPr>
          <a:xfrm>
            <a:off x="-2291" y="1140861"/>
            <a:ext cx="9144001" cy="4812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291465" lvl="0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Head to </a:t>
            </a:r>
            <a:r>
              <a:rPr lang="en-US" sz="2800" b="1" dirty="0" smtClean="0">
                <a:uFill>
                  <a:solidFill/>
                </a:uFill>
                <a:hlinkClick r:id="rId3"/>
              </a:rPr>
              <a:t>Code Like a Girl's Python Lesson 1 Slides on </a:t>
            </a:r>
            <a:r>
              <a:rPr lang="en-US" sz="2800" b="1" dirty="0" err="1" smtClean="0">
                <a:uFill>
                  <a:solidFill/>
                </a:uFill>
                <a:hlinkClick r:id="rId3"/>
              </a:rPr>
              <a:t>Github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,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which has examples &amp; code samples for the lesson:</a:t>
            </a:r>
          </a:p>
          <a:p>
            <a:pPr marL="291465" lvl="0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endParaRPr sz="2720" dirty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91465" lvl="0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72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Variables, </a:t>
            </a:r>
            <a:r>
              <a:rPr sz="272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math</a:t>
            </a:r>
            <a:r>
              <a:rPr sz="272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, and basics recap</a:t>
            </a:r>
            <a:endParaRPr sz="2720" b="1" dirty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91465" lvl="0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72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Strings recap</a:t>
            </a:r>
            <a:endParaRPr sz="2720" b="1" dirty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91465" lvl="0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72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Conditionals recap</a:t>
            </a:r>
            <a:endParaRPr sz="2720" b="1" dirty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91465" lvl="0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endParaRPr sz="2720" dirty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91465" lvl="0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72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See the </a:t>
            </a:r>
            <a:r>
              <a:rPr sz="2720" b="1" dirty="0">
                <a:uFill>
                  <a:solidFill/>
                </a:uFill>
                <a:hlinkClick r:id="rId7"/>
              </a:rPr>
              <a:t>playtime</a:t>
            </a:r>
            <a:r>
              <a:rPr sz="272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folder for the playtime exercise for this lesson.</a:t>
            </a:r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52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Playtime!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Strings are a way to store information</a:t>
            </a: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Addresses</a:t>
            </a:r>
            <a:endParaRPr sz="2800">
              <a:uFill>
                <a:solidFill/>
              </a:uFill>
            </a:endParaRP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Email addresses</a:t>
            </a:r>
            <a:endParaRPr sz="2800">
              <a:uFill>
                <a:solidFill/>
              </a:uFill>
            </a:endParaRP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URLs</a:t>
            </a:r>
            <a:endParaRPr sz="2800">
              <a:uFill>
                <a:solidFill/>
              </a:uFill>
            </a:endParaRP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Names (people, places, …)</a:t>
            </a: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Phone Numbers</a:t>
            </a: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 much more (anything with text!)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6</a:t>
            </a:fld>
            <a:endParaRPr sz="1200">
              <a:uFill>
                <a:solidFill/>
              </a:uFill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The basics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Strings are combinations of characters</a:t>
            </a: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Letters</a:t>
            </a:r>
            <a:endParaRPr sz="2800">
              <a:uFill>
                <a:solidFill/>
              </a:uFill>
            </a:endParaRP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Numbers</a:t>
            </a:r>
            <a:endParaRPr sz="2800">
              <a:uFill>
                <a:solidFill/>
              </a:uFill>
            </a:endParaRP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Punctuation</a:t>
            </a:r>
            <a:endParaRPr sz="2800">
              <a:uFill>
                <a:solidFill/>
              </a:uFill>
            </a:endParaRP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Basically anything you can make on the keyboard and then some</a:t>
            </a:r>
            <a:endParaRPr sz="2800">
              <a:uFill>
                <a:solidFill/>
              </a:uFill>
            </a:endParaRP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Special characters, like tabs and newlines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7</a:t>
            </a:fld>
            <a:endParaRPr sz="1200">
              <a:uFill>
                <a:solidFill/>
              </a:u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The basics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How to spot a string: it has quotes around it</a:t>
            </a: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"This is a string"</a:t>
            </a: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'This is also a string'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Using single or double quotes comes down to personal preference … as long as you start and end a string with the same quote</a:t>
            </a: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'Not like this :("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8</a:t>
            </a:fld>
            <a:endParaRPr sz="1200">
              <a:uFill>
                <a:solidFill/>
              </a:u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The basics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your text contains a single quote, you'll want to use double quotes around your text:</a:t>
            </a: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/>
            </a: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/>
            </a: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/>
            </a: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you don't, you'll get an error:</a:t>
            </a: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/>
            </a: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/>
            </a: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/>
            </a:r>
            <a:b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Try both of these out!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57912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9</a:t>
            </a:fld>
            <a:endParaRPr sz="1200">
              <a:uFill>
                <a:solidFill/>
              </a:uFill>
            </a:endParaRPr>
          </a:p>
        </p:txBody>
      </p:sp>
      <p:sp>
        <p:nvSpPr>
          <p:cNvPr id="60" name="Shape 6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Strings: the basics</a:t>
            </a:r>
          </a:p>
        </p:txBody>
      </p:sp>
      <p:pic>
        <p:nvPicPr>
          <p:cNvPr id="61" name="print_string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799" y="2428253"/>
            <a:ext cx="77724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rint_string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4050" y="4155418"/>
            <a:ext cx="7835901" cy="33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1976</Words>
  <Application>Microsoft Office PowerPoint</Application>
  <PresentationFormat>On-screen Show (4:3)</PresentationFormat>
  <Paragraphs>378</Paragraphs>
  <Slides>52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Avenir Roman</vt:lpstr>
      <vt:lpstr>Calibri</vt:lpstr>
      <vt:lpstr>Century Gothic</vt:lpstr>
      <vt:lpstr>Courier New</vt:lpstr>
      <vt:lpstr>Gill Sans Light</vt:lpstr>
      <vt:lpstr>Default</vt:lpstr>
      <vt:lpstr>intro to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cp:lastModifiedBy>Alison Jo McCauley</cp:lastModifiedBy>
  <cp:revision>1</cp:revision>
  <dcterms:modified xsi:type="dcterms:W3CDTF">2017-01-29T20:52:38Z</dcterms:modified>
</cp:coreProperties>
</file>