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30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00" r:id="rId46"/>
  </p:sldIdLst>
  <p:sldSz cx="9144000" cy="6858000" type="screen4x3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In the next few slides, we'll be exploring each part of the syntax individually.</a:t>
            </a:r>
          </a:p>
          <a:p>
            <a:pPr lvl="0">
              <a:defRPr sz="1800"/>
            </a:pPr>
            <a:endParaRPr sz="2400" dirty="0"/>
          </a:p>
          <a:p>
            <a:pPr lvl="0">
              <a:defRPr sz="1800"/>
            </a:pPr>
            <a:r>
              <a:rPr sz="2400" dirty="0"/>
              <a:t>We'll be going through these slides pretty quickly.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Take a lot of time with lines 4 and 5.  It's really challenging.</a:t>
            </a:r>
          </a:p>
          <a:p>
            <a:pPr lvl="0">
              <a:defRPr sz="1800"/>
            </a:pPr>
            <a:r>
              <a:rPr sz="2400" dirty="0"/>
              <a:t>We need to use enumerate in order to get the position; then we overwrite the list as we loop through it.</a:t>
            </a:r>
          </a:p>
          <a:p>
            <a:pPr lvl="0">
              <a:defRPr sz="1800"/>
            </a:pPr>
            <a:r>
              <a:rPr sz="2400" dirty="0"/>
              <a:t>At line 2, we split a string into a list; then item by item we loop through that list (the rows) and split out the columns and save it.</a:t>
            </a:r>
          </a:p>
          <a:p>
            <a:pPr lvl="0">
              <a:defRPr sz="1800"/>
            </a:pPr>
            <a:r>
              <a:rPr sz="2400" dirty="0"/>
              <a:t>By line 7, we see that we have a nested list of lists.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you'll need the "w" flag (second parameter) to write to a file.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Open up Sublime Text and start to create a list.  Talk through how to do this without dictionaries, we'd have to loop through every single item and check to see if it's the one we're looking for.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Throwaway joke: eventually no one will know what a "phonebook" is.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your hands and reinforce key:value. If you know my name, you can look up my phone number.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the similarities between slicing a string, slicing a list, and accessing a dictionary. In each case, the syntax uses square brackets and allows us to see part of the larger whole.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seems like an abrupt pivot, but it's important to understanding nested dictionaries, too.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duplicated for emphasis.</a:t>
            </a:r>
          </a:p>
          <a:p>
            <a:pPr lvl="0">
              <a:defRPr sz="1800"/>
            </a:pPr>
            <a:r>
              <a:rPr sz="2400"/>
              <a:t>Emphasize the similarities between slicing a string, slicing a list, and accessing a dictionary. In each case, the syntax uses square brackets and allows us to see part of the larger whole.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Have everyone try this out.  What happens? Talk the error out.</a:t>
            </a:r>
          </a:p>
          <a:p>
            <a:pPr lvl="0">
              <a:defRPr sz="1800"/>
            </a:pPr>
            <a:r>
              <a:rPr sz="2400"/>
              <a:t>Emphasize that getting a KeyError with a dictionary (I don't have this key) is similar to getting an IndexError with a list (I don't have this item)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Walk through each key / value pair and point out every single thing in this dictionary.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46001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Re-emphasize that you cannot rely on the ordering of a dictionary, you can only order lists of its keys.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everyone that dictionaries are unordered, so you might see things in a different order and that's okay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everyone that dictionaries are unordered, so you might see things in a different order and that's okay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Mention that not everyone will have a twitter; that's okay! Dictionaries can handle it :)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First example: windows</a:t>
            </a:r>
          </a:p>
          <a:p>
            <a:pPr lvl="0">
              <a:defRPr sz="1800"/>
            </a:pPr>
            <a:r>
              <a:rPr sz="2400" dirty="0"/>
              <a:t>Second example: Mac / Linux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Emphasize: but make it easy on yourself; put your files and scripts in the same folder.</a:t>
            </a:r>
          </a:p>
          <a:p>
            <a:pPr lvl="0">
              <a:defRPr sz="1800"/>
            </a:pPr>
            <a:r>
              <a:rPr sz="2400" dirty="0"/>
              <a:t>This works similarly to URLs.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This slide is intentionally duplicate — reemphasize the points made here now that we've de-jargoned.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Hey Python, can you open up this file? Great! Can you save the full contents of this file into a variable? Awesome, thanks!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Show folks they can click directly on the states.txt link above to open it in a way that's easily copy-</a:t>
            </a:r>
            <a:r>
              <a:rPr sz="2400" dirty="0" err="1"/>
              <a:t>pasteable</a:t>
            </a:r>
            <a:r>
              <a:rPr sz="2400" dirty="0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This is really just to recap everything we just did.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 dirty="0"/>
              <a:t>Here, the only thing we changed from the previous example was adding</a:t>
            </a:r>
          </a:p>
          <a:p>
            <a:pPr lvl="0">
              <a:defRPr sz="1800"/>
            </a:pPr>
            <a:r>
              <a:rPr sz="2400" dirty="0"/>
              <a:t>.split("\n")</a:t>
            </a:r>
          </a:p>
          <a:p>
            <a:pPr lvl="0">
              <a:defRPr sz="1800"/>
            </a:pPr>
            <a:r>
              <a:rPr sz="2400" dirty="0"/>
              <a:t>Take the time to have everyone try it for themselves.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Objective</a:t>
              </a:r>
            </a:p>
          </p:txBody>
        </p:sp>
      </p:grp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0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41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466825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4" name="Shape 14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7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686215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72000"/>
              <a:buBlip>
                <a:blip r:embed="rId2"/>
              </a:buBlip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42950" indent="-285750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181100" indent="-266700" algn="l">
              <a:spcBef>
                <a:spcPts val="600"/>
              </a:spcBef>
              <a:buSzPct val="100000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691639" indent="-320039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48839" indent="-320039" algn="l">
              <a:spcBef>
                <a:spcPts val="600"/>
              </a:spcBef>
              <a:buSzPct val="100000"/>
              <a:buChar char="»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22" name="Shape 22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4000" cap="all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sz="1800" cap="none">
                  <a:uFillTx/>
                </a:defRPr>
              </a:pPr>
              <a:r>
                <a:rPr sz="4000" cap="all">
                  <a:uFill>
                    <a:solidFill/>
                  </a:uFill>
                </a:rPr>
                <a:t>Agenda</a:t>
              </a:r>
            </a:p>
          </p:txBody>
        </p:sp>
      </p:grpSp>
      <p:pic>
        <p:nvPicPr>
          <p:cNvPr id="25" name="hearmecode_logo_smtm_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154732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606491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hearmecode_transparen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641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 cap="none">
                <a:uFillTx/>
              </a:defRPr>
            </a:pPr>
            <a:r>
              <a:rPr sz="4400" cap="all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10886" y="6017574"/>
            <a:ext cx="1244214" cy="8068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5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med"/>
  <p:txStyles>
    <p:titleStyle>
      <a:lvl1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sz="4400" cap="all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hannonturn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codelikeagirlcny/python-lessons-cny/blob/master/code-exercises-etc/section_07_(files)/states.txt" TargetMode="External"/><Relationship Id="rId4" Type="http://schemas.openxmlformats.org/officeDocument/2006/relationships/hyperlink" Target="https://github.com/codelikeagirlcny/python-lessons-cny/tree/master/code-exercises-etc/section_07_(files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odelikeagirlcny/python-lessons-cny/blob/master/code-exercises-etc/section_10_(dictionaries)/dict_exercise.py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codelikeagirlcny/python-lessons-cny/blob/master/code-exercises-etc/section_10_(dictionaries)/dict_exercise_2.py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likeagirlcny/python-lessons-cny/blob/master/code-exercises-etc/playtime/lesson03_states.py" TargetMode="External"/><Relationship Id="rId2" Type="http://schemas.openxmlformats.org/officeDocument/2006/relationships/hyperlink" Target="https://github.com/codelikeagirlcny/python-lessons-cny/tree/master/code-exercises-etc/playtim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hannonturner/python-lessons/blob/master/playtime/lesson03_compare.py" TargetMode="External"/><Relationship Id="rId5" Type="http://schemas.openxmlformats.org/officeDocument/2006/relationships/hyperlink" Target="https://github.com/codelikeagirlcny/python-lessons-cny/blob/master/code-exercises-etc/playtime/lesson03_compare.py" TargetMode="External"/><Relationship Id="rId4" Type="http://schemas.openxmlformats.org/officeDocument/2006/relationships/hyperlink" Target="https://github.com/codelikeagirlcny/python-lessons-cny/blob/master/code-exercises-etc/playtime/lesson03_contacts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>
            <a:lvl1pPr defTabSz="443484">
              <a:defRPr sz="4268"/>
            </a:lvl1pPr>
          </a:lstStyle>
          <a:p>
            <a:pPr lvl="0">
              <a:defRPr sz="1800" cap="none">
                <a:uFillTx/>
              </a:defRPr>
            </a:pPr>
            <a:r>
              <a:rPr sz="4268" cap="all">
                <a:uFill>
                  <a:solidFill/>
                </a:uFill>
              </a:rPr>
              <a:t>File handling and dictionaries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Shannon Turner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Twitter: @svt827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b="1">
                <a:uFill>
                  <a:solidFill>
                    <a:srgbClr val="888888"/>
                  </a:solidFill>
                </a:uFill>
              </a:rPr>
              <a:t>Github: </a:t>
            </a:r>
            <a:r>
              <a:rPr sz="24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http://github.com/shannonturner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 save your scripts in …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C:/Users/Shannon/Desktop/pyclass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					or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/Users/shannon/Desktop/pyclass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your file and script are in the same folder, you can just tell Python the filename! (If not, where is the file you're opening </a:t>
            </a:r>
            <a:r>
              <a:rPr sz="3008" b="1">
                <a:uFill>
                  <a:solidFill/>
                </a:uFill>
              </a:rPr>
              <a:t>relative</a:t>
            </a:r>
            <a:r>
              <a:rPr sz="3008">
                <a:uFill>
                  <a:solidFill/>
                </a:uFill>
              </a:rPr>
              <a:t> to your script?)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relative paths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10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 b="1">
                <a:uFill>
                  <a:solidFill/>
                </a:uFill>
              </a:rPr>
              <a:t>open( )</a:t>
            </a:r>
            <a:r>
              <a:rPr sz="3072">
                <a:uFill>
                  <a:solidFill/>
                </a:uFill>
              </a:rPr>
              <a:t> built-in function, tells Python to open a file.</a:t>
            </a: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Argument 1: The file you want to open, using relative paths</a:t>
            </a:r>
          </a:p>
        </p:txBody>
      </p:sp>
      <p:sp>
        <p:nvSpPr>
          <p:cNvPr id="71" name="Shape 7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11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73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 b="1">
                <a:uFill>
                  <a:solidFill/>
                </a:uFill>
              </a:rPr>
              <a:t>open( )</a:t>
            </a:r>
            <a:r>
              <a:rPr sz="2464">
                <a:uFill>
                  <a:solidFill/>
                </a:uFill>
              </a:rPr>
              <a:t> built-in function, tells Python to open a file.</a:t>
            </a: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Argument 2:  The "mode" to open the file in, as a string</a:t>
            </a: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sz="2464" b="1">
                <a:uFill>
                  <a:solidFill/>
                </a:uFill>
              </a:rPr>
              <a:t>r</a:t>
            </a:r>
            <a:r>
              <a:rPr sz="2464">
                <a:uFill>
                  <a:solidFill/>
                </a:uFill>
              </a:rPr>
              <a:t>: read-only mode</a:t>
            </a: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sz="2464" b="1">
                <a:uFill>
                  <a:solidFill/>
                </a:uFill>
              </a:rPr>
              <a:t>w</a:t>
            </a:r>
            <a:r>
              <a:rPr sz="2464">
                <a:uFill>
                  <a:solidFill/>
                </a:uFill>
              </a:rPr>
              <a:t>: write mode</a:t>
            </a: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sz="2464" b="1">
                <a:uFill>
                  <a:solidFill/>
                </a:uFill>
              </a:rPr>
              <a:t>a</a:t>
            </a:r>
            <a:r>
              <a:rPr sz="2464">
                <a:uFill>
                  <a:solidFill/>
                </a:uFill>
              </a:rPr>
              <a:t>: append mode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12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80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</a:t>
            </a:r>
            <a:r>
              <a:rPr sz="3200" b="1" u="sng">
                <a:uFill>
                  <a:solidFill/>
                </a:uFill>
              </a:rPr>
              <a:t>as</a:t>
            </a:r>
            <a:r>
              <a:rPr sz="3200" b="1">
                <a:uFill>
                  <a:solidFill/>
                </a:uFill>
              </a:rPr>
              <a:t> </a:t>
            </a:r>
            <a:r>
              <a:rPr sz="3200">
                <a:uFill>
                  <a:solidFill/>
                </a:uFill>
              </a:rPr>
              <a:t>keyword creates a variable for your file handler. 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variable in this example is </a:t>
            </a:r>
            <a:r>
              <a:rPr sz="3200" b="1">
                <a:uFill>
                  <a:solidFill/>
                </a:uFill>
              </a:rPr>
              <a:t>states_file</a:t>
            </a:r>
            <a:r>
              <a:rPr sz="3200">
                <a:uFill>
                  <a:solidFill/>
                </a:uFill>
              </a:rPr>
              <a:t>, but you could use any variable name you want.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13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85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5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5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52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752" b="1">
                <a:uFill>
                  <a:solidFill/>
                </a:uFill>
              </a:rPr>
              <a:t>.read( ) </a:t>
            </a:r>
            <a:r>
              <a:rPr sz="2752">
                <a:uFill>
                  <a:solidFill/>
                </a:uFill>
              </a:rPr>
              <a:t>is a file method — a function that only works with file handlers.  In this example, the file handler is </a:t>
            </a:r>
            <a:r>
              <a:rPr sz="2752" b="1">
                <a:uFill>
                  <a:solidFill/>
                </a:uFill>
              </a:rPr>
              <a:t>states_file.</a:t>
            </a:r>
            <a:endParaRPr sz="2752">
              <a:uFill>
                <a:solidFill/>
              </a:uFill>
            </a:endParaRPr>
          </a:p>
          <a:p>
            <a:pPr marL="0" lv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52">
              <a:uFill>
                <a:solidFill/>
              </a:uFill>
            </a:endParaRPr>
          </a:p>
          <a:p>
            <a:pPr marL="0" lv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752" b="1">
                <a:uFill>
                  <a:solidFill/>
                </a:uFill>
              </a:rPr>
              <a:t>.read( )</a:t>
            </a:r>
            <a:r>
              <a:rPr sz="2752">
                <a:uFill>
                  <a:solidFill/>
                </a:uFill>
              </a:rPr>
              <a:t> will read the entire contents of the file. In line 2 above, I've saved it into the variable </a:t>
            </a:r>
            <a:r>
              <a:rPr sz="2752" b="1">
                <a:uFill>
                  <a:solidFill/>
                </a:uFill>
              </a:rPr>
              <a:t>states</a:t>
            </a:r>
            <a:r>
              <a:rPr sz="2752">
                <a:uFill>
                  <a:solidFill/>
                </a:uFill>
              </a:rPr>
              <a:t>.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14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90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Outcome:</a:t>
            </a:r>
          </a:p>
          <a:p>
            <a:pPr marL="427789" lvl="0" indent="-427789">
              <a:spcBef>
                <a:spcPts val="1200"/>
              </a:spcBef>
              <a:buFontTx/>
              <a:buAutoNum type="arabicPeriod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Open a file (</a:t>
            </a:r>
            <a:r>
              <a:rPr sz="3200" b="1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)</a:t>
            </a:r>
          </a:p>
          <a:p>
            <a:pPr marL="427789" lvl="0" indent="-427789">
              <a:spcBef>
                <a:spcPts val="1200"/>
              </a:spcBef>
              <a:buFontTx/>
              <a:buAutoNum type="arabicPeriod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Create a variable called </a:t>
            </a:r>
            <a:r>
              <a:rPr sz="3200" b="1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that has the entire contents of the file </a:t>
            </a:r>
            <a:r>
              <a:rPr sz="3200" b="1">
                <a:uFill>
                  <a:solidFill/>
                </a:uFill>
              </a:rPr>
              <a:t>states.txt</a:t>
            </a:r>
          </a:p>
        </p:txBody>
      </p:sp>
      <p:sp>
        <p:nvSpPr>
          <p:cNvPr id="93" name="Shape 9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15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95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In the </a:t>
            </a:r>
            <a:r>
              <a:rPr lang="en-US" sz="3200" b="1" u="sng" dirty="0" smtClean="0">
                <a:uFillTx/>
                <a:hlinkClick r:id="rId3"/>
              </a:rPr>
              <a:t>python-lessons-</a:t>
            </a:r>
            <a:r>
              <a:rPr lang="en-US" sz="3200" b="1" u="sng" dirty="0" err="1" smtClean="0">
                <a:uFillTx/>
                <a:hlinkClick r:id="rId3"/>
              </a:rPr>
              <a:t>cny</a:t>
            </a:r>
            <a:r>
              <a:rPr sz="3200" dirty="0" smtClean="0">
                <a:uFill>
                  <a:solidFill/>
                </a:uFill>
              </a:rPr>
              <a:t> </a:t>
            </a:r>
            <a:r>
              <a:rPr sz="3200" dirty="0">
                <a:uFill>
                  <a:solidFill/>
                </a:uFill>
              </a:rPr>
              <a:t>repo, go to </a:t>
            </a:r>
            <a:r>
              <a:rPr sz="3200" b="1" u="sng" dirty="0">
                <a:uFillTx/>
                <a:hlinkClick r:id="rId4"/>
              </a:rPr>
              <a:t>section_07_(</a:t>
            </a:r>
            <a:r>
              <a:rPr sz="3200" b="1" u="sng" dirty="0" smtClean="0">
                <a:uFillTx/>
                <a:hlinkClick r:id="rId4"/>
              </a:rPr>
              <a:t>files</a:t>
            </a:r>
            <a:r>
              <a:rPr sz="3200" b="1" u="sng" dirty="0">
                <a:uFillTx/>
                <a:hlinkClick r:id="rId4"/>
              </a:rPr>
              <a:t>)</a:t>
            </a:r>
            <a:endParaRPr sz="3200" u="sng" dirty="0">
              <a:uFillTx/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Copy/paste or save </a:t>
            </a:r>
            <a:r>
              <a:rPr sz="3200" b="1" u="sng" dirty="0">
                <a:uFillTx/>
                <a:hlinkClick r:id="rId5"/>
              </a:rPr>
              <a:t>states.txt</a:t>
            </a:r>
            <a:r>
              <a:rPr sz="3200" dirty="0">
                <a:uFill>
                  <a:solidFill/>
                </a:uFill>
              </a:rPr>
              <a:t> onto your computer, in the same folder as your scripts.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Write a script to open </a:t>
            </a:r>
            <a:r>
              <a:rPr sz="3200" b="1" dirty="0">
                <a:uFill>
                  <a:solidFill/>
                </a:uFill>
              </a:rPr>
              <a:t>states.txt</a:t>
            </a:r>
            <a:r>
              <a:rPr sz="3200" dirty="0">
                <a:uFill>
                  <a:solidFill/>
                </a:uFill>
              </a:rPr>
              <a:t> and print the contents of the file.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Let's try it out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16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The variable </a:t>
            </a:r>
            <a:r>
              <a:rPr sz="3200" b="1" dirty="0">
                <a:uFill>
                  <a:solidFill/>
                </a:uFill>
              </a:rPr>
              <a:t>states</a:t>
            </a:r>
            <a:r>
              <a:rPr sz="3200" dirty="0">
                <a:uFill>
                  <a:solidFill/>
                </a:uFill>
              </a:rPr>
              <a:t> is a string containing the contents of your file </a:t>
            </a:r>
            <a:r>
              <a:rPr sz="3200" b="1" dirty="0">
                <a:uFill>
                  <a:solidFill/>
                </a:uFill>
              </a:rPr>
              <a:t>states.txt</a:t>
            </a:r>
            <a:r>
              <a:rPr sz="3200" dirty="0">
                <a:uFill>
                  <a:solidFill/>
                </a:uFill>
              </a:rPr>
              <a:t>.</a:t>
            </a:r>
          </a:p>
        </p:txBody>
      </p:sp>
      <p:sp>
        <p:nvSpPr>
          <p:cNvPr id="106" name="Shape 10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17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08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572865" y="1354657"/>
            <a:ext cx="8019089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 dirty="0">
                <a:uFill>
                  <a:solidFill/>
                </a:uFill>
              </a:rPr>
              <a:t>.read( )</a:t>
            </a:r>
            <a:r>
              <a:rPr sz="3200" dirty="0">
                <a:uFill>
                  <a:solidFill/>
                </a:uFill>
              </a:rPr>
              <a:t> gives us the file contents as a string. If we have a string, we can turn it into a list!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 dirty="0">
                <a:uFill>
                  <a:solidFill/>
                </a:uFill>
              </a:rPr>
              <a:t>states</a:t>
            </a:r>
            <a:r>
              <a:rPr sz="3200" dirty="0">
                <a:uFill>
                  <a:solidFill/>
                </a:uFill>
              </a:rPr>
              <a:t> is now a list rather than a string.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Let's try it out: text files</a:t>
            </a: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18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15" name="hmc_lesson3_files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29929"/>
            <a:ext cx="9144000" cy="159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111945" y="1354657"/>
            <a:ext cx="8813812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100" dirty="0">
                <a:uFill>
                  <a:solidFill/>
                </a:uFill>
              </a:rPr>
              <a:t>In line 5, we split each row into its columns and make those changes stick.  We end up with a nested list by line 7.</a:t>
            </a:r>
            <a:endParaRPr sz="3100" b="1" dirty="0">
              <a:uFill>
                <a:solidFill/>
              </a:uFill>
            </a:endParaRPr>
          </a:p>
          <a:p>
            <a:pPr marL="0" lv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44" b="1" dirty="0">
              <a:uFill>
                <a:solidFill/>
              </a:uFill>
            </a:endParaRPr>
          </a:p>
          <a:p>
            <a:pPr marL="0" lv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44" b="1" dirty="0">
              <a:uFill>
                <a:solidFill/>
              </a:uFill>
            </a:endParaRPr>
          </a:p>
          <a:p>
            <a:pPr marL="0" lv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44" b="1" dirty="0">
              <a:uFill>
                <a:solidFill/>
              </a:uFill>
            </a:endParaRPr>
          </a:p>
          <a:p>
            <a:pPr marL="0" lv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44" b="1" dirty="0">
              <a:uFill>
                <a:solidFill/>
              </a:uFill>
            </a:endParaRPr>
          </a:p>
          <a:p>
            <a:pPr marL="0" lv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44" b="1" dirty="0">
              <a:uFill>
                <a:solidFill/>
              </a:u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Let's try it out: csv files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19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22" name="lesson3-csv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974371"/>
            <a:ext cx="9144000" cy="2733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Two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read info from files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and when to use dictionaries</a:t>
            </a:r>
          </a:p>
          <a:p>
            <a:pPr marL="457200" lvl="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everything we've learned so far: strings, slicing, conditionals, lists, loops, file handling, dictionaries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 in the previous slide, open either </a:t>
            </a:r>
            <a:r>
              <a:rPr sz="3200" b="1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 or </a:t>
            </a:r>
            <a:r>
              <a:rPr sz="3200" b="1">
                <a:uFill>
                  <a:solidFill/>
                </a:uFill>
              </a:rPr>
              <a:t>states.csv</a:t>
            </a:r>
            <a:r>
              <a:rPr sz="3200">
                <a:uFill>
                  <a:solidFill/>
                </a:uFill>
              </a:rPr>
              <a:t> and loop through to create two lists: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701842" lvl="1" indent="-320842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One with all of the state names</a:t>
            </a:r>
          </a:p>
          <a:p>
            <a:pPr marL="701842" lvl="1" indent="-320842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Another with all of the abbreviations.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Break everything into smaller steps, run and test often!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Exercise: part one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20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Instead of printing out to the screen, can you loop through your two lists to write to files?</a:t>
            </a:r>
          </a:p>
          <a:p>
            <a:pPr marL="0" lv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marL="617621" lvl="1" indent="-282341" defTabSz="402336">
              <a:spcBef>
                <a:spcPts val="500"/>
              </a:spcBef>
              <a:buFontTx/>
              <a:buChar char="•"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One with all of the state names</a:t>
            </a:r>
          </a:p>
          <a:p>
            <a:pPr marL="617621" lvl="1" indent="-282341" defTabSz="402336">
              <a:spcBef>
                <a:spcPts val="500"/>
              </a:spcBef>
              <a:buFontTx/>
              <a:buChar char="•"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Another with all of the abbreviations.</a:t>
            </a:r>
          </a:p>
          <a:p>
            <a:pPr marL="0" lv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marL="0" lv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Example of using </a:t>
            </a:r>
            <a:r>
              <a:rPr sz="2816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.write()</a:t>
            </a:r>
            <a:r>
              <a:rPr sz="2816">
                <a:uFill>
                  <a:solidFill/>
                </a:uFill>
              </a:rPr>
              <a:t> to write to a file:</a:t>
            </a:r>
          </a:p>
          <a:p>
            <a:pPr marL="0" lv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Exercise: part two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21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33" name="file-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90115"/>
            <a:ext cx="9144001" cy="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would we …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Create a list of names and Github handles for each student in the class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wanted to look up a specific person's Github handle, how could we do that?</a:t>
            </a: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 there's got to be a better way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why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22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 b="1">
                <a:uFill>
                  <a:solidFill/>
                </a:uFill>
              </a:rPr>
              <a:t>Dictionaries</a:t>
            </a:r>
            <a:r>
              <a:rPr sz="2976">
                <a:uFill>
                  <a:solidFill/>
                </a:uFill>
              </a:rPr>
              <a:t> are another way of storing information in Python.</a:t>
            </a:r>
          </a:p>
          <a:p>
            <a:pPr marL="0" lv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76">
              <a:uFill>
                <a:solidFill/>
              </a:uFill>
            </a:endParaRPr>
          </a:p>
          <a:p>
            <a:pPr marL="0" lv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Dictionaries have two components: a </a:t>
            </a:r>
            <a:r>
              <a:rPr sz="2976" b="1">
                <a:uFill>
                  <a:solidFill/>
                </a:uFill>
              </a:rPr>
              <a:t>key</a:t>
            </a:r>
            <a:r>
              <a:rPr sz="2976">
                <a:uFill>
                  <a:solidFill/>
                </a:uFill>
              </a:rPr>
              <a:t> and its corresponding </a:t>
            </a:r>
            <a:r>
              <a:rPr sz="2976" b="1">
                <a:uFill>
                  <a:solidFill/>
                </a:uFill>
              </a:rPr>
              <a:t>value</a:t>
            </a:r>
            <a:r>
              <a:rPr sz="2976">
                <a:uFill>
                  <a:solidFill/>
                </a:uFill>
              </a:rPr>
              <a:t>.</a:t>
            </a:r>
          </a:p>
          <a:p>
            <a:pPr marL="0" lv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76">
              <a:uFill>
                <a:solidFill/>
              </a:uFill>
            </a:endParaRPr>
          </a:p>
          <a:p>
            <a:pPr marL="0" lv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Think of it like a phone book or contact list! If you know my name, (</a:t>
            </a:r>
            <a:r>
              <a:rPr sz="2976" b="1">
                <a:uFill>
                  <a:solidFill/>
                </a:uFill>
              </a:rPr>
              <a:t>key</a:t>
            </a:r>
            <a:r>
              <a:rPr sz="2976">
                <a:uFill>
                  <a:solidFill/>
                </a:uFill>
              </a:rPr>
              <a:t>) you can look up my number (</a:t>
            </a:r>
            <a:r>
              <a:rPr sz="2976" b="1">
                <a:uFill>
                  <a:solidFill/>
                </a:uFill>
              </a:rPr>
              <a:t>value</a:t>
            </a:r>
            <a:r>
              <a:rPr sz="2976">
                <a:uFill>
                  <a:solidFill/>
                </a:uFill>
              </a:rPr>
              <a:t>)!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65760">
              <a:spcBef>
                <a:spcPts val="700"/>
              </a:spcBef>
              <a:defRPr sz="32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200" cap="all">
                <a:uFill>
                  <a:solidFill/>
                </a:uFill>
              </a:rPr>
              <a:t>dictionaries: perfect for contact lists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23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Creating an empty dictionary: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phonebook = {}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Creating a dictionary with items in it: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24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52" name="hmc_lesson3_dic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115" y="3428089"/>
            <a:ext cx="7358485" cy="238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 dirty="0">
                <a:uFill>
                  <a:solidFill/>
                </a:uFill>
              </a:rPr>
              <a:t>Reading part of a string: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4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name[0:5] # </a:t>
            </a:r>
            <a:r>
              <a:rPr sz="3040" b="1" dirty="0" err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Shann</a:t>
            </a:r>
            <a:endParaRPr sz="304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 dirty="0">
              <a:uFill>
                <a:solidFill/>
              </a:uFill>
            </a:endParaRP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 dirty="0">
                <a:uFill>
                  <a:solidFill/>
                </a:uFill>
              </a:rPr>
              <a:t>Reading part of a list: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4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attendees[:3] # Amy, Jen, Julie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4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 dirty="0">
                <a:uFill>
                  <a:solidFill/>
                </a:uFill>
              </a:rPr>
              <a:t>Reading part of a dictionary: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4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phonebook['Shannon'] # 202-555-1234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25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51460" y="1286077"/>
            <a:ext cx="864108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 dirty="0">
                <a:uFill>
                  <a:solidFill/>
                </a:uFill>
              </a:rPr>
              <a:t>What if we had a list of lists</a:t>
            </a:r>
            <a:r>
              <a:rPr sz="3040" dirty="0" smtClean="0">
                <a:uFill>
                  <a:solidFill/>
                </a:uFill>
              </a:rPr>
              <a:t>?</a:t>
            </a: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dirty="0" smtClean="0">
              <a:uFill>
                <a:solidFill/>
              </a:uFill>
            </a:endParaRPr>
          </a:p>
          <a:p>
            <a:pPr marL="0" lvl="0" indent="0" defTabSz="434340">
              <a:lnSpc>
                <a:spcPct val="15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 dirty="0" smtClean="0">
                <a:uFill>
                  <a:solidFill/>
                </a:uFill>
              </a:rPr>
              <a:t>This </a:t>
            </a:r>
            <a:r>
              <a:rPr sz="2800" dirty="0">
                <a:uFill>
                  <a:solidFill/>
                </a:uFill>
              </a:rPr>
              <a:t>nested list (a list of lists) is a list of each US state. The lists inside have the abbreviation and state name.</a:t>
            </a:r>
          </a:p>
          <a:p>
            <a:pPr marL="0" lvl="0" indent="0" defTabSz="434340">
              <a:lnSpc>
                <a:spcPct val="15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dirty="0">
              <a:uFill>
                <a:solidFill/>
              </a:uFill>
            </a:endParaRPr>
          </a:p>
          <a:p>
            <a:pPr marL="0" lvl="0" indent="0" defTabSz="434340">
              <a:lnSpc>
                <a:spcPct val="15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dirty="0">
              <a:uFill>
                <a:solidFill/>
              </a:uFill>
            </a:endParaRPr>
          </a:p>
          <a:p>
            <a:pPr marL="0" lvl="0" indent="0" defTabSz="434340">
              <a:lnSpc>
                <a:spcPct val="150000"/>
              </a:lnSpc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dirty="0">
              <a:uFill>
                <a:solidFill/>
              </a:u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26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65" name="nested-lists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875756"/>
            <a:ext cx="9144001" cy="195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228600" y="1354657"/>
            <a:ext cx="86868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6" dirty="0">
                <a:uFill>
                  <a:solidFill/>
                </a:uFill>
              </a:rPr>
              <a:t>We're already familiar with how to view one item in this list.</a:t>
            </a: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lang="en-US" sz="1000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350" dirty="0" smtClean="0">
                <a:uFill>
                  <a:solidFill/>
                </a:uFill>
              </a:rPr>
              <a:t>But </a:t>
            </a:r>
            <a:r>
              <a:rPr sz="2350" dirty="0">
                <a:uFill>
                  <a:solidFill/>
                </a:uFill>
              </a:rPr>
              <a:t>states[0] is also a list! So to view one item in the states[0] list:</a:t>
            </a:r>
          </a:p>
        </p:txBody>
      </p:sp>
      <p:sp>
        <p:nvSpPr>
          <p:cNvPr id="170" name="Shape 17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27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72" name="nested-lists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104047"/>
            <a:ext cx="9144001" cy="1957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nested-lists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0507" y="3701181"/>
            <a:ext cx="2663804" cy="571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nested-lists-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3563" y="5172583"/>
            <a:ext cx="2757306" cy="571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nested-lists-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0268" y="5172583"/>
            <a:ext cx="2610929" cy="57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What type of object is </a:t>
            </a:r>
            <a:r>
              <a:rPr sz="3200" b="1" dirty="0">
                <a:uFill>
                  <a:solidFill/>
                </a:uFill>
              </a:rPr>
              <a:t>states</a:t>
            </a:r>
            <a:r>
              <a:rPr sz="3200" dirty="0">
                <a:uFill>
                  <a:solidFill/>
                </a:uFill>
              </a:rPr>
              <a:t>? 		A list.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What type is </a:t>
            </a:r>
            <a:r>
              <a:rPr sz="3200" b="1" dirty="0">
                <a:uFill>
                  <a:solidFill/>
                </a:uFill>
              </a:rPr>
              <a:t>states[0]</a:t>
            </a:r>
            <a:r>
              <a:rPr sz="3200" dirty="0">
                <a:uFill>
                  <a:solidFill/>
                </a:uFill>
              </a:rPr>
              <a:t>?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What type is </a:t>
            </a:r>
            <a:r>
              <a:rPr sz="3200" b="1" dirty="0">
                <a:uFill>
                  <a:solidFill/>
                </a:uFill>
              </a:rPr>
              <a:t>states[0][1]</a:t>
            </a:r>
            <a:r>
              <a:rPr sz="3200" dirty="0">
                <a:uFill>
                  <a:solidFill/>
                </a:uFill>
              </a:rPr>
              <a:t>?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Can I slice those things to see a smaller part?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28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80" name="nested-lists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4844" y="1993507"/>
            <a:ext cx="2133601" cy="457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nested-lists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6020" y="2556195"/>
            <a:ext cx="2091250" cy="45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string: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4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name[0:5] # Shann</a:t>
            </a: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list: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4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attendees[:3] # Amy, Jen, Julie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40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dictionary:</a:t>
            </a:r>
          </a:p>
          <a:p>
            <a:pPr marL="0" lv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4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phonebook['Shannon'] # 202-555-1234</a:t>
            </a:r>
          </a:p>
        </p:txBody>
      </p:sp>
      <p:sp>
        <p:nvSpPr>
          <p:cNvPr id="184" name="Shape 1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29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can hold multiple items at once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Slicing allows us to view individual (or multiple) items in a list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</a:t>
            </a:r>
            <a:r>
              <a:rPr sz="3200" b="1">
                <a:uFill>
                  <a:solidFill/>
                </a:uFill>
              </a:rPr>
              <a:t>in</a:t>
            </a:r>
            <a:r>
              <a:rPr sz="3200">
                <a:uFill>
                  <a:solidFill/>
                </a:uFill>
              </a:rPr>
              <a:t> keyword allows us to check whether a given item appears in that list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.append( ) adds one item to the end, .pop( ) removes one item from the end</a:t>
            </a:r>
          </a:p>
        </p:txBody>
      </p:sp>
      <p:sp>
        <p:nvSpPr>
          <p:cNvPr id="35" name="Shape 3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Adding to a dictionary: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phonebook['Mel'] = '301-555-1111'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Reading from a dictionary (error prone):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phonebook['Frankenstein']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Reading from a dictionary (no errors):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phonebook.get('Frankenstein')</a:t>
            </a:r>
          </a:p>
        </p:txBody>
      </p:sp>
      <p:sp>
        <p:nvSpPr>
          <p:cNvPr id="190" name="Shape 1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30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r>
              <a:rPr sz="2368" b="1">
                <a:uFill>
                  <a:solidFill/>
                </a:uFill>
              </a:rPr>
              <a:t>None</a:t>
            </a:r>
            <a:r>
              <a:rPr sz="2368">
                <a:uFill>
                  <a:solidFill/>
                </a:uFill>
              </a:rPr>
              <a:t> is a special type in python, similar to </a:t>
            </a:r>
            <a:r>
              <a:rPr sz="2368" b="1">
                <a:uFill>
                  <a:solidFill/>
                </a:uFill>
              </a:rPr>
              <a:t>True</a:t>
            </a:r>
            <a:r>
              <a:rPr sz="2368">
                <a:uFill>
                  <a:solidFill/>
                </a:uFill>
              </a:rPr>
              <a:t> or </a:t>
            </a:r>
            <a:r>
              <a:rPr sz="2368" b="1">
                <a:uFill>
                  <a:solidFill/>
                </a:uFill>
              </a:rPr>
              <a:t>False.</a:t>
            </a:r>
          </a:p>
          <a:p>
            <a:pPr marL="0" lv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endParaRPr sz="2368" b="1">
              <a:uFill>
                <a:solidFill/>
              </a:uFill>
            </a:endParaRPr>
          </a:p>
          <a:p>
            <a:pPr marL="0" lv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r>
              <a:rPr sz="2368" b="1">
                <a:uFill>
                  <a:solidFill/>
                </a:uFill>
              </a:rPr>
              <a:t>None </a:t>
            </a:r>
            <a:r>
              <a:rPr sz="2368">
                <a:uFill>
                  <a:solidFill/>
                </a:uFill>
              </a:rPr>
              <a:t>is returned by the </a:t>
            </a:r>
            <a:r>
              <a:rPr sz="2368" b="1">
                <a:uFill>
                  <a:solidFill/>
                </a:uFill>
              </a:rPr>
              <a:t>.get( ) </a:t>
            </a:r>
            <a:r>
              <a:rPr sz="2368">
                <a:uFill>
                  <a:solidFill/>
                </a:uFill>
              </a:rPr>
              <a:t>dictionary method when it couldn't find the key you're looking for.</a:t>
            </a:r>
          </a:p>
          <a:p>
            <a:pPr marL="0" lv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 b="1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What's none?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31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198" name="dict-get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210" y="3988678"/>
            <a:ext cx="7331580" cy="963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xfrm>
            <a:off x="304800" y="1354657"/>
            <a:ext cx="83820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64" dirty="0">
                <a:uFill>
                  <a:solidFill/>
                </a:uFill>
              </a:rPr>
              <a:t>By default,</a:t>
            </a:r>
            <a:r>
              <a:rPr sz="2464" b="1" dirty="0">
                <a:uFill>
                  <a:solidFill/>
                </a:uFill>
              </a:rPr>
              <a:t> .get( ) </a:t>
            </a:r>
            <a:r>
              <a:rPr sz="2464" dirty="0">
                <a:uFill>
                  <a:solidFill/>
                </a:uFill>
              </a:rPr>
              <a:t>will give you </a:t>
            </a:r>
            <a:r>
              <a:rPr sz="2464" b="1" dirty="0">
                <a:uFill>
                  <a:solidFill/>
                </a:uFill>
              </a:rPr>
              <a:t>None </a:t>
            </a:r>
            <a:r>
              <a:rPr sz="2464" dirty="0">
                <a:uFill>
                  <a:solidFill/>
                </a:uFill>
              </a:rPr>
              <a:t>when it didn't find the key you were looking for.</a:t>
            </a:r>
            <a:endParaRPr sz="2464" b="1" dirty="0">
              <a:uFill>
                <a:solidFill/>
              </a:uFill>
            </a:endParaRPr>
          </a:p>
          <a:p>
            <a:pPr marL="0" lv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64" b="1" dirty="0">
              <a:uFill>
                <a:solidFill/>
              </a:uFill>
            </a:endParaRPr>
          </a:p>
          <a:p>
            <a:pPr marL="0" lv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But you can tell it to give you a different value — anything you want! A string, an empty dictionary, anything you can think of!</a:t>
            </a: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What's none?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32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03" name="dict-get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19" y="3675781"/>
            <a:ext cx="7183581" cy="572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dict-get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685" y="4889595"/>
            <a:ext cx="5214630" cy="643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48" dirty="0">
                <a:uFill>
                  <a:solidFill/>
                </a:uFill>
              </a:rPr>
              <a:t>Dictionaries can contain strings, lists, or other dictionaries.</a:t>
            </a:r>
          </a:p>
          <a:p>
            <a:pPr marL="0" lv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848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848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848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848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848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848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33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09" name="dict-nes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3043" y="2515504"/>
            <a:ext cx="5597914" cy="292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457200" y="1202252"/>
            <a:ext cx="8229600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550" b="1" u="sng" dirty="0">
                <a:uFillTx/>
                <a:hlinkClick r:id="rId2"/>
              </a:rPr>
              <a:t>Exercise instructions are here</a:t>
            </a:r>
            <a:r>
              <a:rPr sz="2550" dirty="0">
                <a:uFill>
                  <a:solidFill/>
                </a:uFill>
              </a:rPr>
              <a:t> - open this link, save it to your computer, open it in Sublime/IDLE and work from there!</a:t>
            </a:r>
          </a:p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 dirty="0">
              <a:uFill>
                <a:solidFill/>
              </a:uFill>
            </a:endParaRPr>
          </a:p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 dirty="0">
              <a:uFill>
                <a:solidFill/>
              </a:uFill>
            </a:endParaRPr>
          </a:p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 dirty="0">
              <a:uFill>
                <a:solidFill/>
              </a:uFill>
            </a:endParaRPr>
          </a:p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 dirty="0">
              <a:uFill>
                <a:solidFill/>
              </a:uFill>
            </a:endParaRPr>
          </a:p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 dirty="0">
              <a:uFill>
                <a:solidFill/>
              </a:uFill>
            </a:endParaRPr>
          </a:p>
          <a:p>
            <a:pPr marL="0" lv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 dirty="0">
              <a:uFill>
                <a:solidFill/>
              </a:u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Quick exercise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34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16" name="dict-nes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732" y="2571275"/>
            <a:ext cx="6399336" cy="3339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350" b="1" u="sng" dirty="0">
                <a:uFillTx/>
                <a:hlinkClick r:id="rId2"/>
              </a:rPr>
              <a:t>Exercise instructions are here</a:t>
            </a:r>
            <a:r>
              <a:rPr sz="2350" dirty="0">
                <a:uFill>
                  <a:solidFill/>
                </a:uFill>
              </a:rPr>
              <a:t> - open this link, save it to your computer,  open it in Sublime/IDLE and work from there!</a:t>
            </a: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350" dirty="0">
              <a:uFill>
                <a:solidFill/>
              </a:uFill>
            </a:endParaRPr>
          </a:p>
          <a:p>
            <a:pPr marL="0" lv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350" b="1" dirty="0">
                <a:uFill>
                  <a:solidFill/>
                </a:uFill>
              </a:rPr>
              <a:t>Just do #1 for now.</a:t>
            </a:r>
            <a:r>
              <a:rPr sz="2350" dirty="0">
                <a:uFill>
                  <a:solidFill/>
                </a:uFill>
              </a:rPr>
              <a:t> Once we've added items to our dictionary, we'll see how to loop through it in the next slides.</a:t>
            </a:r>
          </a:p>
          <a:p>
            <a:pPr marL="0" lv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35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35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35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35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35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21" name="dict-ex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10" y="3452168"/>
            <a:ext cx="6960780" cy="2446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100" dirty="0">
                <a:uFill>
                  <a:solidFill/>
                </a:uFill>
              </a:rPr>
              <a:t>Let's loop through the contacts list we just created.  We have a handful of ways to do this.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228600" lvl="0" indent="-228600">
              <a:spcBef>
                <a:spcPts val="600"/>
              </a:spcBef>
              <a:buFontTx/>
              <a:buAutoNum type="arabicPeriod"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Looping by keys (Shannon, Hear Me Code, everyone else at your table…)</a:t>
            </a:r>
            <a:br>
              <a:rPr sz="3200" dirty="0">
                <a:uFill>
                  <a:solidFill/>
                </a:uFill>
              </a:rPr>
            </a:br>
            <a:endParaRPr sz="3200" dirty="0">
              <a:uFill>
                <a:solidFill/>
              </a:uFill>
            </a:endParaRPr>
          </a:p>
          <a:p>
            <a:pPr marL="228600" lvl="0" indent="-228600">
              <a:spcBef>
                <a:spcPts val="600"/>
              </a:spcBef>
              <a:buFontTx/>
              <a:buAutoNum type="arabicPeriod"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Looping by key / value pairs together</a:t>
            </a:r>
          </a:p>
        </p:txBody>
      </p:sp>
      <p:sp>
        <p:nvSpPr>
          <p:cNvPr id="224" name="Shape 22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dictionaries: Looping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36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 dirty="0">
                <a:uFill>
                  <a:solidFill/>
                </a:uFill>
              </a:rPr>
              <a:t> will create a list of all of the keys in your dictionary.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dirty="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Because </a:t>
            </a:r>
            <a:r>
              <a:rPr sz="3200" b="1" dirty="0">
                <a:uFill>
                  <a:solidFill/>
                </a:uFill>
              </a:rPr>
              <a:t>dictionaries are unordered,</a:t>
            </a:r>
            <a:r>
              <a:rPr sz="3200" dirty="0">
                <a:uFill>
                  <a:solidFill/>
                </a:uFill>
              </a:rPr>
              <a:t> you might get keys in a different order than you see below, or a different order than you put them in.  That's okay.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37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30" name="dict-key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459" y="5069117"/>
            <a:ext cx="7835901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have a list, you can loop over it!</a:t>
            </a:r>
          </a:p>
        </p:txBody>
      </p:sp>
      <p:sp>
        <p:nvSpPr>
          <p:cNvPr id="233" name="Shape 23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38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35" name="dict-keys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106" y="4196969"/>
            <a:ext cx="5987788" cy="1580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ict-key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2356" y="2494081"/>
            <a:ext cx="6500107" cy="71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have a list, you can loop over it!</a:t>
            </a:r>
          </a:p>
        </p:txBody>
      </p:sp>
      <p:sp>
        <p:nvSpPr>
          <p:cNvPr id="239" name="Shape 2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39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41" name="dict-key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356" y="2494081"/>
            <a:ext cx="6500107" cy="716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dict-keys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20690"/>
            <a:ext cx="9144001" cy="1230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Loops allow us to write code once but have it run multiple times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loops: for each item in this list, do something</a:t>
            </a: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While loops: cousin of the conditional.  "As long as I have enough bread, keep making sandwiches"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Lightning review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 dirty="0">
                <a:uFill>
                  <a:solidFill/>
                </a:uFill>
              </a:rPr>
              <a:t>Dictionaries themselves have no ordering</a:t>
            </a:r>
            <a:r>
              <a:rPr sz="3200" dirty="0">
                <a:uFill>
                  <a:solidFill/>
                </a:uFill>
              </a:rPr>
              <a:t>, but we can order their keys: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05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sorted() </a:t>
            </a:r>
            <a:r>
              <a:rPr sz="3050" dirty="0">
                <a:uFill>
                  <a:solidFill/>
                </a:uFill>
              </a:rPr>
              <a:t>is a built-in function that sorts a list.</a:t>
            </a:r>
          </a:p>
        </p:txBody>
      </p:sp>
      <p:sp>
        <p:nvSpPr>
          <p:cNvPr id="245" name="Shape 2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dictionaries are unordered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40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47" name="dict-sor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798" y="3145521"/>
            <a:ext cx="7520404" cy="81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will create a list of all of the key/value pairs in your dictionary.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 with </a:t>
            </a: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, if we have a list, we can loop over it.  </a:t>
            </a: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gives us a list of lists!</a:t>
            </a:r>
          </a:p>
        </p:txBody>
      </p:sp>
      <p:sp>
        <p:nvSpPr>
          <p:cNvPr id="252" name="Shape 2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41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54" name="dict-item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728240"/>
            <a:ext cx="91440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 b="1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will create a list of all of the key/value pairs in your dictionary.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could you loop through a nested dictionary?</a:t>
            </a:r>
          </a:p>
        </p:txBody>
      </p:sp>
      <p:sp>
        <p:nvSpPr>
          <p:cNvPr id="259" name="Shape 2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42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61" name="dict-items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56186"/>
            <a:ext cx="91440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401782" y="1354657"/>
            <a:ext cx="8285018" cy="439421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100" dirty="0">
                <a:uFill>
                  <a:solidFill/>
                </a:uFill>
              </a:rPr>
              <a:t>Loop through the </a:t>
            </a:r>
            <a:r>
              <a:rPr sz="3100" b="1" dirty="0">
                <a:uFill>
                  <a:solidFill/>
                </a:uFill>
              </a:rPr>
              <a:t>contacts</a:t>
            </a:r>
            <a:r>
              <a:rPr sz="3100" dirty="0">
                <a:uFill>
                  <a:solidFill/>
                </a:uFill>
              </a:rPr>
              <a:t> dictionary to display everyone's contact information, like this:</a:t>
            </a: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1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1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sz="3100" b="1" dirty="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  <a:endParaRPr sz="31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Exercise: part 2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43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268" name="dict-ex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867632"/>
            <a:ext cx="9144001" cy="2098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 the </a:t>
            </a:r>
            <a:r>
              <a:rPr lang="en-US" sz="2800" dirty="0" err="1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CLG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Git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ub </a:t>
            </a:r>
            <a:r>
              <a:rPr lang="en-US" sz="2800" b="1" u="sng" dirty="0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python-lessons-</a:t>
            </a:r>
            <a:r>
              <a:rPr lang="en-US" sz="2800" b="1" u="sng" dirty="0" err="1" smtClean="0"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/>
              </a:rPr>
              <a:t>cny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repo, go to the </a:t>
            </a:r>
            <a:r>
              <a:rPr lang="en-US"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code exercises &gt; </a:t>
            </a:r>
            <a:r>
              <a:rPr sz="2800" dirty="0" smtClean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playtime </a:t>
            </a:r>
            <a:r>
              <a:rPr sz="2800" dirty="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folder:</a:t>
            </a:r>
          </a:p>
          <a:p>
            <a:pPr marL="0" lv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8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>
                <a:uFill>
                  <a:solidFill/>
                </a:uFill>
                <a:latin typeface="Century Gothic"/>
                <a:ea typeface="+mn-ea"/>
                <a:cs typeface="+mn-cs"/>
                <a:sym typeface="Century Gothic"/>
              </a:rPr>
              <a:t>Beginner: 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+mn-ea"/>
                <a:cs typeface="+mn-cs"/>
                <a:sym typeface="Century Gothic"/>
                <a:hlinkClick r:id="rId3"/>
              </a:rPr>
              <a:t>US States tables</a:t>
            </a:r>
            <a:endParaRPr lang="en-US" sz="2800" dirty="0">
              <a:uFill>
                <a:solidFill/>
              </a:uFill>
              <a:latin typeface="Century Gothic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>
                <a:uFill>
                  <a:solidFill/>
                </a:uFill>
                <a:latin typeface="Century Gothic"/>
                <a:ea typeface="+mn-ea"/>
                <a:cs typeface="+mn-cs"/>
                <a:sym typeface="Century Gothic"/>
              </a:rPr>
              <a:t>Beginner: 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+mn-ea"/>
                <a:cs typeface="+mn-cs"/>
                <a:sym typeface="Century Gothic"/>
                <a:hlinkClick r:id="rId4"/>
              </a:rPr>
              <a:t>Contacts </a:t>
            </a: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+mn-ea"/>
                <a:cs typeface="+mn-cs"/>
                <a:sym typeface="Century Gothic"/>
                <a:hlinkClick r:id="rId4"/>
              </a:rPr>
              <a:t>list</a:t>
            </a:r>
            <a:endParaRPr lang="en-US" sz="2800" dirty="0">
              <a:uFill>
                <a:solidFill/>
              </a:uFill>
              <a:latin typeface="Century Gothic"/>
              <a:ea typeface="+mn-ea"/>
              <a:cs typeface="+mn-cs"/>
              <a:sym typeface="Century Gothic"/>
            </a:endParaRPr>
          </a:p>
          <a:p>
            <a:pPr marL="661736" lvl="1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lang="en-US" sz="2800" dirty="0">
                <a:uFill>
                  <a:solidFill/>
                </a:uFill>
                <a:latin typeface="Century Gothic"/>
                <a:ea typeface="+mn-ea"/>
                <a:cs typeface="+mn-cs"/>
                <a:sym typeface="Century Gothic"/>
              </a:rPr>
              <a:t>Advanced: </a:t>
            </a:r>
            <a:r>
              <a:rPr lang="en-US" sz="28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+mn-ea"/>
                <a:cs typeface="+mn-cs"/>
                <a:sym typeface="Century Gothic"/>
                <a:hlinkClick r:id="rId5"/>
              </a:rPr>
              <a:t>Comparing </a:t>
            </a:r>
            <a:r>
              <a:rPr lang="en-US" sz="2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entury Gothic"/>
                <a:ea typeface="+mn-ea"/>
                <a:cs typeface="+mn-cs"/>
                <a:sym typeface="Century Gothic"/>
                <a:hlinkClick r:id="rId5"/>
              </a:rPr>
              <a:t>two CSVs</a:t>
            </a:r>
            <a:endParaRPr lang="en-US" sz="2800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entury Gothic"/>
              <a:ea typeface="+mn-ea"/>
              <a:cs typeface="+mn-cs"/>
              <a:sym typeface="Century Gothic"/>
              <a:hlinkClick r:id="rId6"/>
            </a:endParaRPr>
          </a:p>
        </p:txBody>
      </p:sp>
      <p:sp>
        <p:nvSpPr>
          <p:cNvPr id="4" name="Shape 273"/>
          <p:cNvSpPr/>
          <p:nvPr/>
        </p:nvSpPr>
        <p:spPr>
          <a:xfrm>
            <a:off x="0" y="206106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playtime!</a:t>
            </a:r>
          </a:p>
        </p:txBody>
      </p:sp>
    </p:spTree>
    <p:extLst>
      <p:ext uri="{BB962C8B-B14F-4D97-AF65-F5344CB8AC3E}">
        <p14:creationId xmlns:p14="http://schemas.microsoft.com/office/powerpoint/2010/main" val="279743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File handling lets Python read and write to files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from or write to a spreadsheet</a:t>
            </a:r>
          </a:p>
          <a:p>
            <a:pPr marL="800100" lvl="1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from or write to a text file</a:t>
            </a:r>
          </a:p>
        </p:txBody>
      </p:sp>
      <p:sp>
        <p:nvSpPr>
          <p:cNvPr id="43" name="Shape 4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file handling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5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6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49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9114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b="1" dirty="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 b="1" dirty="0">
                <a:uFill>
                  <a:solidFill/>
                </a:uFill>
              </a:rPr>
              <a:t>with</a:t>
            </a:r>
            <a:r>
              <a:rPr sz="3200" dirty="0">
                <a:uFill>
                  <a:solidFill/>
                </a:uFill>
              </a:rPr>
              <a:t> keyword: tells Python we're going to do something </a:t>
            </a:r>
            <a:r>
              <a:rPr sz="3200" b="1" dirty="0">
                <a:uFill>
                  <a:solidFill/>
                </a:uFill>
              </a:rPr>
              <a:t>with</a:t>
            </a:r>
            <a:r>
              <a:rPr sz="3200" dirty="0">
                <a:uFill>
                  <a:solidFill/>
                </a:uFill>
              </a:rPr>
              <a:t> a file we're about to open. </a:t>
            </a:r>
            <a:r>
              <a:rPr lang="en-US" sz="3200" dirty="0" smtClean="0">
                <a:uFill>
                  <a:solidFill/>
                </a:uFill>
              </a:rPr>
              <a:t/>
            </a:r>
            <a:br>
              <a:rPr lang="en-US" sz="3200" dirty="0" smtClean="0">
                <a:uFill>
                  <a:solidFill/>
                </a:uFill>
              </a:rPr>
            </a:br>
            <a:endParaRPr sz="3200" dirty="0">
              <a:uFill>
                <a:solidFill/>
              </a:uFill>
            </a:endParaRPr>
          </a:p>
          <a:p>
            <a:pPr marL="0" lv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 dirty="0" smtClean="0">
                <a:uFill>
                  <a:solidFill/>
                </a:uFill>
              </a:rPr>
              <a:t>When </a:t>
            </a:r>
            <a:r>
              <a:rPr sz="3200" dirty="0">
                <a:uFill>
                  <a:solidFill/>
                </a:uFill>
              </a:rPr>
              <a:t>all commands within the indentation have been run, the file is closed automatically.</a:t>
            </a:r>
          </a:p>
        </p:txBody>
      </p:sp>
      <p:sp>
        <p:nvSpPr>
          <p:cNvPr id="47" name="Shape 4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7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49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9114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820417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 b="1">
                <a:uFill>
                  <a:solidFill/>
                </a:uFill>
              </a:rPr>
              <a:t>open( )</a:t>
            </a:r>
            <a:r>
              <a:rPr sz="3072">
                <a:uFill>
                  <a:solidFill/>
                </a:uFill>
              </a:rPr>
              <a:t> built-in function, tells Python to open a file.</a:t>
            </a: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0" lv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Argument 1: The file you want to open, using relative paths*</a:t>
            </a:r>
          </a:p>
        </p:txBody>
      </p:sp>
      <p:sp>
        <p:nvSpPr>
          <p:cNvPr id="54" name="Shape 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 fontScale="92500"/>
          </a:bodyPr>
          <a:lstStyle>
            <a:lvl1pPr defTabSz="388620">
              <a:spcBef>
                <a:spcPts val="800"/>
              </a:spcBef>
              <a:defRPr sz="34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3400" cap="all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8</a:t>
            </a:fld>
            <a:endParaRPr sz="1200">
              <a:uFill>
                <a:solidFill/>
              </a:uFill>
            </a:endParaRPr>
          </a:p>
        </p:txBody>
      </p:sp>
      <p:pic>
        <p:nvPicPr>
          <p:cNvPr id="56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b="1" dirty="0">
                <a:uFill>
                  <a:solidFill/>
                </a:uFill>
              </a:rPr>
              <a:t>Relative paths </a:t>
            </a:r>
            <a:r>
              <a:rPr sz="3008" dirty="0">
                <a:uFill>
                  <a:solidFill/>
                </a:uFill>
              </a:rPr>
              <a:t>are the pathway to your file you want to open relative to where the script you're running lives.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 dirty="0">
              <a:uFill>
                <a:solidFill/>
              </a:uFill>
            </a:endParaRP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dirty="0">
                <a:uFill>
                  <a:solidFill/>
                </a:uFill>
              </a:rPr>
              <a:t>If you save your scripts in …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dirty="0">
                <a:uFill>
                  <a:solidFill/>
                </a:uFill>
              </a:rPr>
              <a:t>	</a:t>
            </a:r>
            <a:r>
              <a:rPr lang="en-US" sz="3008" dirty="0">
                <a:uFill>
                  <a:solidFill/>
                </a:uFill>
              </a:rPr>
              <a:t>C:\Users\alison\Desktop\clg\python</a:t>
            </a:r>
            <a:endParaRPr sz="3008" dirty="0">
              <a:uFill>
                <a:solidFill/>
              </a:uFill>
            </a:endParaRP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dirty="0">
                <a:uFill>
                  <a:solidFill/>
                </a:uFill>
              </a:rPr>
              <a:t>						or</a:t>
            </a:r>
          </a:p>
          <a:p>
            <a:pPr marL="0" lv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 dirty="0">
                <a:uFill>
                  <a:solidFill/>
                </a:uFill>
              </a:rPr>
              <a:t>	/</a:t>
            </a:r>
            <a:r>
              <a:rPr sz="3008" dirty="0" smtClean="0">
                <a:uFill>
                  <a:solidFill/>
                </a:uFill>
              </a:rPr>
              <a:t>Users/</a:t>
            </a:r>
            <a:r>
              <a:rPr lang="en-US" sz="3008" dirty="0" err="1" smtClean="0">
                <a:uFill>
                  <a:solidFill/>
                </a:uFill>
              </a:rPr>
              <a:t>alison</a:t>
            </a:r>
            <a:r>
              <a:rPr sz="3008" dirty="0" smtClean="0">
                <a:uFill>
                  <a:solidFill/>
                </a:uFill>
              </a:rPr>
              <a:t>/Desktop/</a:t>
            </a:r>
            <a:r>
              <a:rPr lang="en-US" sz="3008" dirty="0" err="1" smtClean="0">
                <a:uFill>
                  <a:solidFill/>
                </a:uFill>
              </a:rPr>
              <a:t>clg</a:t>
            </a:r>
            <a:r>
              <a:rPr lang="en-US" sz="3008" dirty="0" smtClean="0">
                <a:uFill>
                  <a:solidFill/>
                </a:uFill>
              </a:rPr>
              <a:t>/python</a:t>
            </a:r>
            <a:endParaRPr sz="3008" dirty="0">
              <a:uFill>
                <a:solidFill/>
              </a:uFill>
            </a:endParaRPr>
          </a:p>
        </p:txBody>
      </p:sp>
      <p:sp>
        <p:nvSpPr>
          <p:cNvPr id="59" name="Shape 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>
            <a:lvl1pPr>
              <a:spcBef>
                <a:spcPts val="900"/>
              </a:spcBef>
              <a:defRPr sz="4000" cap="all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sz="1800" cap="none">
                <a:uFillTx/>
              </a:defRPr>
            </a:pPr>
            <a:r>
              <a:rPr sz="4000" cap="all">
                <a:uFill>
                  <a:solidFill/>
                </a:uFill>
              </a:rPr>
              <a:t>Jargon time!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  <a:t>9</a:t>
            </a:fld>
            <a:endParaRPr sz="1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2123</Words>
  <Application>Microsoft Office PowerPoint</Application>
  <PresentationFormat>On-screen Show (4:3)</PresentationFormat>
  <Paragraphs>342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Avenir Roman</vt:lpstr>
      <vt:lpstr>Calibri</vt:lpstr>
      <vt:lpstr>Century Gothic</vt:lpstr>
      <vt:lpstr>Courier New</vt:lpstr>
      <vt:lpstr>Gill Sans Light</vt:lpstr>
      <vt:lpstr>Default</vt:lpstr>
      <vt:lpstr>1_Default</vt:lpstr>
      <vt:lpstr>File handling and 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and dictionaries</dc:title>
  <cp:lastModifiedBy>Alison Jo McCauley</cp:lastModifiedBy>
  <cp:revision>8</cp:revision>
  <dcterms:modified xsi:type="dcterms:W3CDTF">2017-02-18T23:58:22Z</dcterms:modified>
</cp:coreProperties>
</file>