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88" r:id="rId2"/>
    <p:sldId id="388" r:id="rId3"/>
    <p:sldId id="389" r:id="rId4"/>
    <p:sldId id="376" r:id="rId5"/>
    <p:sldId id="377" r:id="rId6"/>
    <p:sldId id="258" r:id="rId7"/>
    <p:sldId id="372" r:id="rId8"/>
    <p:sldId id="281" r:id="rId9"/>
    <p:sldId id="378" r:id="rId10"/>
    <p:sldId id="379" r:id="rId11"/>
    <p:sldId id="317" r:id="rId12"/>
    <p:sldId id="382" r:id="rId13"/>
    <p:sldId id="380" r:id="rId14"/>
    <p:sldId id="319" r:id="rId15"/>
    <p:sldId id="381" r:id="rId16"/>
    <p:sldId id="367" r:id="rId17"/>
    <p:sldId id="368" r:id="rId18"/>
    <p:sldId id="369" r:id="rId19"/>
    <p:sldId id="374" r:id="rId20"/>
    <p:sldId id="384" r:id="rId21"/>
    <p:sldId id="298" r:id="rId22"/>
    <p:sldId id="296" r:id="rId23"/>
    <p:sldId id="301" r:id="rId24"/>
    <p:sldId id="383" r:id="rId25"/>
    <p:sldId id="371" r:id="rId26"/>
    <p:sldId id="386" r:id="rId27"/>
    <p:sldId id="387" r:id="rId28"/>
    <p:sldId id="32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5E60A-BC6E-4DCB-AA5D-B1F1E8C9730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DAD9A-6820-4C90-BBE8-DE089C94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9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DAFEA-F454-4D1D-BC30-3A83F58276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7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DAFEA-F454-4D1D-BC30-3A83F58276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5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DAFEA-F454-4D1D-BC30-3A83F58276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5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DAFEA-F454-4D1D-BC30-3A83F58276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DAFEA-F454-4D1D-BC30-3A83F58276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BB620-159C-40C5-83AE-DFAA56FFA8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6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F512-2F4F-47B1-9BE4-4745C584817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D122F36-5100-41C5-A569-230ED1D7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3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F512-2F4F-47B1-9BE4-4745C584817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2F36-5100-41C5-A569-230ED1D7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8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F512-2F4F-47B1-9BE4-4745C584817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2F36-5100-41C5-A569-230ED1D7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7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F512-2F4F-47B1-9BE4-4745C584817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2F36-5100-41C5-A569-230ED1D7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4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3AF512-2F4F-47B1-9BE4-4745C584817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D122F36-5100-41C5-A569-230ED1D7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9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F512-2F4F-47B1-9BE4-4745C584817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2F36-5100-41C5-A569-230ED1D7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F512-2F4F-47B1-9BE4-4745C584817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2F36-5100-41C5-A569-230ED1D7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F512-2F4F-47B1-9BE4-4745C584817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2F36-5100-41C5-A569-230ED1D7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F512-2F4F-47B1-9BE4-4745C584817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2F36-5100-41C5-A569-230ED1D7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0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F512-2F4F-47B1-9BE4-4745C584817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2F36-5100-41C5-A569-230ED1D7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F512-2F4F-47B1-9BE4-4745C5848174}" type="datetimeFigureOut">
              <a:rPr lang="en-US" smtClean="0"/>
              <a:t>12/3/2022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2F36-5100-41C5-A569-230ED1D7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3AF512-2F4F-47B1-9BE4-4745C584817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D122F36-5100-41C5-A569-230ED1D7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1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942975"/>
            <a:ext cx="9966960" cy="3525056"/>
          </a:xfrm>
        </p:spPr>
        <p:txBody>
          <a:bodyPr anchor="b">
            <a:normAutofit/>
          </a:bodyPr>
          <a:lstStyle/>
          <a:p>
            <a:pPr algn="ctr"/>
            <a:r>
              <a:rPr lang="en-US" sz="890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hypothesis testing for the mean</a:t>
            </a:r>
            <a:endParaRPr lang="en-US" sz="89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649148"/>
            <a:ext cx="9948672" cy="1486158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>
                    <a:alpha val="60000"/>
                  </a:srgbClr>
                </a:solidFill>
              </a:rPr>
              <a:t>Alison Kleffner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607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1882-2ABE-F356-0AC1-5827154B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583707"/>
          </a:xfrm>
        </p:spPr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65B-66A1-F51F-AFA9-C4F0116EC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Population?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College Students</a:t>
            </a:r>
          </a:p>
          <a:p>
            <a:r>
              <a:rPr lang="en-US" dirty="0"/>
              <a:t>Parameter?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True average number of hours a college student sleeps a night</a:t>
            </a:r>
          </a:p>
          <a:p>
            <a:r>
              <a:rPr lang="en-US" dirty="0"/>
              <a:t>Sample?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32 college students</a:t>
            </a:r>
          </a:p>
          <a:p>
            <a:r>
              <a:rPr lang="en-US" dirty="0"/>
              <a:t>Statistic?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5.5</a:t>
            </a:r>
          </a:p>
          <a:p>
            <a:r>
              <a:rPr lang="en-US" dirty="0"/>
              <a:t>Sample Size?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32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26656-D1C3-A6F4-C94D-E8D66D8E5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1340528"/>
            <a:ext cx="3200400" cy="4374472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has been recommended US adults get 8 hours of sleep per night. A random sample of 32 college students was taken and was found that on average, they got 5.5 hours of sleep with a standard deviation of 0.71.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234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51441"/>
          </a:xfrm>
        </p:spPr>
        <p:txBody>
          <a:bodyPr>
            <a:normAutofit fontScale="90000"/>
          </a:bodyPr>
          <a:lstStyle/>
          <a:p>
            <a:r>
              <a:rPr lang="en-US" dirty="0"/>
              <a:t>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653308"/>
                <a:ext cx="10058400" cy="480290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parameter</a:t>
                </a:r>
                <a:r>
                  <a:rPr lang="en-US" dirty="0"/>
                  <a:t>- the long run average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Since it is for the population we typically do not know this value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This is what we are interested in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</a:t>
                </a:r>
                <a:r>
                  <a:rPr lang="en-US" b="1" dirty="0"/>
                  <a:t>observed statistic</a:t>
                </a:r>
                <a:r>
                  <a:rPr lang="en-US" dirty="0"/>
                  <a:t>- the value we observe from our sample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sample size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r>
                  <a:rPr lang="en-US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Example: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Avocadopocalypse</a:t>
                </a:r>
                <a:endParaRPr lang="en-US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b="0" dirty="0">
                    <a:solidFill>
                      <a:schemeClr val="accent1">
                        <a:lumMod val="75000"/>
                      </a:schemeClr>
                    </a:solidFill>
                  </a:rPr>
                  <a:t>Parameter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) – The long run average price of an avocado in 2017.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Observed Statistic –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1.44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b="0" dirty="0">
                    <a:solidFill>
                      <a:schemeClr val="accent1">
                        <a:lumMod val="75000"/>
                      </a:schemeClr>
                    </a:solidFill>
                  </a:rPr>
                  <a:t>Sample Size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=94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653308"/>
                <a:ext cx="10058400" cy="4802909"/>
              </a:xfrm>
              <a:blipFill>
                <a:blip r:embed="rId3"/>
                <a:stretch>
                  <a:fillRect l="-303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62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AE4A2-96C8-57B4-3BCC-B106CFD2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>
                <a:solidFill>
                  <a:srgbClr val="FFFFFF"/>
                </a:solidFill>
              </a:rPr>
              <a:t>Hypothesis Testing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43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277C82-79AA-AD0F-9EE1-B3FAB069BE0F}"/>
              </a:ext>
            </a:extLst>
          </p:cNvPr>
          <p:cNvSpPr txBox="1"/>
          <p:nvPr/>
        </p:nvSpPr>
        <p:spPr>
          <a:xfrm>
            <a:off x="1063751" y="1447621"/>
            <a:ext cx="94232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B444F"/>
                </a:solidFill>
                <a:effectLst/>
                <a:latin typeface="open-sans"/>
              </a:rPr>
              <a:t> Make an initial assumption.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B444F"/>
                </a:solidFill>
                <a:effectLst/>
                <a:latin typeface="open-sans"/>
              </a:rPr>
              <a:t> Collecting data (sample) – find statistic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B444F"/>
                </a:solidFill>
                <a:effectLst/>
                <a:latin typeface="open-sans"/>
              </a:rPr>
              <a:t> Based on the </a:t>
            </a:r>
            <a:r>
              <a:rPr lang="en-US" dirty="0">
                <a:solidFill>
                  <a:srgbClr val="3B444F"/>
                </a:solidFill>
                <a:latin typeface="open-sans"/>
              </a:rPr>
              <a:t>sample, </a:t>
            </a:r>
            <a:r>
              <a:rPr lang="en-US" b="0" i="0" dirty="0">
                <a:solidFill>
                  <a:srgbClr val="3B444F"/>
                </a:solidFill>
                <a:effectLst/>
                <a:latin typeface="open-sans"/>
              </a:rPr>
              <a:t>reject or </a:t>
            </a:r>
            <a:r>
              <a:rPr lang="en-US" dirty="0">
                <a:solidFill>
                  <a:srgbClr val="3B444F"/>
                </a:solidFill>
                <a:latin typeface="open-sans"/>
              </a:rPr>
              <a:t>fail to</a:t>
            </a:r>
            <a:r>
              <a:rPr lang="en-US" b="0" i="0" dirty="0">
                <a:solidFill>
                  <a:srgbClr val="3B444F"/>
                </a:solidFill>
                <a:effectLst/>
                <a:latin typeface="open-sans"/>
              </a:rPr>
              <a:t> reject the initial assumption.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FF9FC3-C585-2CE3-623A-105A9EE9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00329"/>
          </a:xfrm>
        </p:spPr>
        <p:txBody>
          <a:bodyPr/>
          <a:lstStyle/>
          <a:p>
            <a:r>
              <a:rPr lang="en-US" dirty="0"/>
              <a:t>Hypothesis testing steps</a:t>
            </a:r>
          </a:p>
        </p:txBody>
      </p:sp>
    </p:spTree>
    <p:extLst>
      <p:ext uri="{BB962C8B-B14F-4D97-AF65-F5344CB8AC3E}">
        <p14:creationId xmlns:p14="http://schemas.microsoft.com/office/powerpoint/2010/main" val="16193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40" y="484632"/>
            <a:ext cx="10746508" cy="483033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 up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0112" y="1117599"/>
                <a:ext cx="10892901" cy="54956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Summarize research question and parameter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Null: “random chance alone”</a:t>
                </a:r>
              </a:p>
              <a:p>
                <a:pPr lvl="1"/>
                <a:r>
                  <a:rPr lang="en-US" dirty="0"/>
                  <a:t>Chance model, historical data</a:t>
                </a:r>
              </a:p>
              <a:p>
                <a:pPr lvl="1"/>
                <a:r>
                  <a:rPr lang="en-US" dirty="0"/>
                  <a:t>Equal to (=)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Alternative: “there is an effect”</a:t>
                </a:r>
              </a:p>
              <a:p>
                <a:pPr lvl="1"/>
                <a:r>
                  <a:rPr lang="en-US" dirty="0"/>
                  <a:t>What researchers hope to support</a:t>
                </a:r>
              </a:p>
              <a:p>
                <a:pPr lvl="1"/>
                <a:r>
                  <a:rPr lang="en-US" dirty="0"/>
                  <a:t>Pick &lt;, &gt;,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based on what the researchers would like to show</a:t>
                </a:r>
              </a:p>
              <a:p>
                <a:pPr lvl="1"/>
                <a:endParaRPr lang="en-US" dirty="0"/>
              </a:p>
              <a:p>
                <a:r>
                  <a:rPr lang="en-US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Example: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Avocadopocalypse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Question: Is the price of an avocado in 2017 higher than the price of an avocado in the past?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In Words:</a:t>
                </a:r>
              </a:p>
              <a:p>
                <a:pPr lvl="2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Null: The long run average price of an avocado in 2017 is equal to $1.36</a:t>
                </a:r>
              </a:p>
              <a:p>
                <a:pPr lvl="2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Alternative: The long run average price of an avocado in 2017 is greater than $1.36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In Symbols: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=1.36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&gt;1.36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0112" y="1117599"/>
                <a:ext cx="10892901" cy="5495637"/>
              </a:xfrm>
              <a:blipFill>
                <a:blip r:embed="rId3"/>
                <a:stretch>
                  <a:fillRect l="-280" t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98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AD26-D940-8C67-BE6C-C283398B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308721"/>
            <a:ext cx="3200400" cy="754158"/>
          </a:xfrm>
        </p:spPr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D2A9-9D90-49C3-421C-2758A0BD4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out your Hypotheses:</a:t>
            </a:r>
          </a:p>
          <a:p>
            <a:pPr lvl="1"/>
            <a:r>
              <a:rPr lang="en-US" dirty="0"/>
              <a:t>In Words</a:t>
            </a:r>
          </a:p>
          <a:p>
            <a:pPr marL="605790" lvl="1" indent="-28575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H0: The true average number of hours a college student sleeps a night is equal to 8.</a:t>
            </a:r>
          </a:p>
          <a:p>
            <a:pPr marL="605790" lvl="1" indent="-28575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HA: The true average number of hours a college student sleeps a night is less than 8.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Symbols</a:t>
            </a:r>
          </a:p>
          <a:p>
            <a:pPr marL="605790" lvl="1" indent="-28575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H0:  µ = 8</a:t>
            </a:r>
          </a:p>
          <a:p>
            <a:pPr marL="605790" lvl="1" indent="-28575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HA: µ &lt; 8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3F8D2-6B8B-4C4F-CE0D-DCF24CE48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1062879"/>
            <a:ext cx="3200400" cy="465212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has been recommended US adults get 8 hours of sleep per night. A random sample of 32 college students was taken and was found that on average, they got 5.5 hours of sleep with a standard deviation of 0.71.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the average less than the recommended 8 hours?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3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Something to compare 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82066"/>
            <a:ext cx="10058400" cy="429013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Need something (null distribution) to compare to our statistic</a:t>
            </a:r>
          </a:p>
          <a:p>
            <a:pPr lvl="1"/>
            <a:r>
              <a:rPr lang="en-US" sz="2000" dirty="0"/>
              <a:t>With mathematical theory we should be able to predict what the pattern of the null distribution will look like</a:t>
            </a:r>
          </a:p>
          <a:p>
            <a:pPr lvl="2"/>
            <a:r>
              <a:rPr lang="en-US" sz="1800" dirty="0"/>
              <a:t>Null Distribution: is the probability distribution of the test statistic when the null hypothesis is true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800" dirty="0"/>
          </a:p>
          <a:p>
            <a:pPr lvl="1"/>
            <a:r>
              <a:rPr lang="en-US" sz="2000" dirty="0"/>
              <a:t>From the theoretical distribution we will then be able to find p-values and standardized statistics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88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Null Distribution Commonalities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Sample size (helps to determine variability)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Symmetric ‘bell’ shaped distribution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Centered at null hypothesis value</a:t>
            </a:r>
          </a:p>
          <a:p>
            <a:r>
              <a:rPr lang="en-US" b="1" dirty="0">
                <a:solidFill>
                  <a:srgbClr val="000000"/>
                </a:solidFill>
              </a:rPr>
              <a:t>Can predict things about null…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Where it will be centered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If its bell shaped (normally distributed)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Standard deviation of the null distribution</a:t>
            </a:r>
          </a:p>
          <a:p>
            <a:pPr lvl="1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Predictions used to calculate the standardized statistic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8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sample size (n) is large enough, the distribution of the sample means will be bell-shaped (or approximately normal), centered at the long run average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), with a standard deviation of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standard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deviation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Going to be used as the </a:t>
                </a:r>
                <a:r>
                  <a:rPr lang="en-US" b="1" i="1" dirty="0">
                    <a:solidFill>
                      <a:srgbClr val="000000"/>
                    </a:solidFill>
                  </a:rPr>
                  <a:t>standard deviation of the null </a:t>
                </a:r>
                <a:r>
                  <a:rPr lang="en-US" dirty="0">
                    <a:solidFill>
                      <a:srgbClr val="000000"/>
                    </a:solidFill>
                  </a:rPr>
                  <a:t>in the denominator of the standardized statistic</a:t>
                </a:r>
              </a:p>
              <a:p>
                <a:pPr marL="0" indent="0">
                  <a:buNone/>
                </a:pPr>
                <a:endParaRPr lang="en-US" sz="1050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rgbClr val="000000"/>
                    </a:solidFill>
                  </a:rPr>
                  <a:t>z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𝑠𝑡𝑎𝑡𝑖𝑠𝑡𝑖𝑐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h𝑦𝑝𝑜𝑡h𝑒𝑠𝑖𝑧𝑒𝑑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𝑣𝑎𝑙𝑢𝑒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𝒔𝒕𝒂𝒏𝒅𝒂𝒓𝒅</m:t>
                        </m:r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𝒅𝒆𝒗𝒊𝒂𝒕𝒊𝒐𝒏</m:t>
                        </m:r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𝒕𝒉𝒆</m:t>
                        </m:r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𝒏𝒖𝒍𝒍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 r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194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86757"/>
            <a:ext cx="10058400" cy="4485443"/>
          </a:xfrm>
        </p:spPr>
        <p:txBody>
          <a:bodyPr/>
          <a:lstStyle/>
          <a:p>
            <a:r>
              <a:rPr lang="en-US" b="1" dirty="0"/>
              <a:t>If you want to use Central Limit Theorem need to meet certain conditions</a:t>
            </a:r>
          </a:p>
          <a:p>
            <a:pPr lvl="1"/>
            <a:r>
              <a:rPr lang="en-US" dirty="0"/>
              <a:t>Need a </a:t>
            </a:r>
            <a:r>
              <a:rPr lang="en-US" u="sng" dirty="0"/>
              <a:t>sample size large enough</a:t>
            </a:r>
            <a:r>
              <a:rPr lang="en-US" dirty="0"/>
              <a:t>, in order to say the null will follow the Normal Distribution</a:t>
            </a:r>
          </a:p>
          <a:p>
            <a:pPr lvl="2"/>
            <a:r>
              <a:rPr lang="en-US" dirty="0"/>
              <a:t>n ≥ 30</a:t>
            </a:r>
          </a:p>
          <a:p>
            <a:pPr lvl="2"/>
            <a:r>
              <a:rPr lang="en-US" dirty="0"/>
              <a:t>Sampling distribution is symmetric </a:t>
            </a:r>
          </a:p>
          <a:p>
            <a:pPr lvl="1"/>
            <a:r>
              <a:rPr lang="en-US" dirty="0"/>
              <a:t>Assume each observation is independent of each other</a:t>
            </a:r>
          </a:p>
          <a:p>
            <a:pPr lvl="2"/>
            <a:r>
              <a:rPr lang="en-US" dirty="0"/>
              <a:t>n ≤ 10% of population</a:t>
            </a:r>
          </a:p>
          <a:p>
            <a:pPr lvl="2"/>
            <a:endParaRPr lang="en-US" dirty="0"/>
          </a:p>
          <a:p>
            <a:r>
              <a:rPr lang="en-US" b="1" dirty="0"/>
              <a:t>Doesn’t always work</a:t>
            </a:r>
          </a:p>
          <a:p>
            <a:pPr lvl="1"/>
            <a:r>
              <a:rPr lang="en-US" dirty="0"/>
              <a:t> If the sample size is small …</a:t>
            </a:r>
          </a:p>
          <a:p>
            <a:pPr lvl="2"/>
            <a:r>
              <a:rPr lang="en-US" dirty="0"/>
              <a:t>null distribution will </a:t>
            </a:r>
            <a:r>
              <a:rPr lang="en-US" b="1" dirty="0"/>
              <a:t>not </a:t>
            </a:r>
            <a:r>
              <a:rPr lang="en-US" dirty="0"/>
              <a:t>be approximately bell-shaped and the resulting standardized statistics are </a:t>
            </a:r>
            <a:r>
              <a:rPr lang="en-US" b="1" dirty="0"/>
              <a:t>not accurate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1610B-B433-6995-5DD5-161A192EB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8" t="4746" r="4978" b="10022"/>
          <a:stretch/>
        </p:blipFill>
        <p:spPr>
          <a:xfrm>
            <a:off x="8717872" y="2574524"/>
            <a:ext cx="2485747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9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1474-CEC1-855A-A711-24F43681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9213-C03D-FE03-44ED-C56E6416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Basic Definitions</a:t>
            </a:r>
          </a:p>
          <a:p>
            <a:pPr lvl="1"/>
            <a:r>
              <a:rPr lang="en-US" dirty="0"/>
              <a:t>Population (Parameter) vs. Sample (Statistics)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Hypothesis Testing for a Single Mean</a:t>
            </a:r>
          </a:p>
          <a:p>
            <a:pPr lvl="1"/>
            <a:r>
              <a:rPr lang="en-US" dirty="0"/>
              <a:t>Setting up hypothesis</a:t>
            </a:r>
          </a:p>
          <a:p>
            <a:pPr lvl="1"/>
            <a:r>
              <a:rPr lang="en-US" dirty="0"/>
              <a:t>Conditions</a:t>
            </a:r>
          </a:p>
          <a:p>
            <a:pPr lvl="1"/>
            <a:r>
              <a:rPr lang="en-US" dirty="0"/>
              <a:t>Finding Standardized Statistics and Drawing Conclusion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69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0132"/>
          </a:xfrm>
        </p:spPr>
        <p:txBody>
          <a:bodyPr/>
          <a:lstStyle/>
          <a:p>
            <a:r>
              <a:rPr lang="en-US" dirty="0"/>
              <a:t>Standardized Statistic</a:t>
            </a:r>
            <a:endParaRPr lang="en-US" sz="4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514764"/>
                <a:ext cx="10058400" cy="465743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Standardized Statistic- calculates how many standard deviation from the null value that the statistics falls </a:t>
                </a:r>
              </a:p>
              <a:p>
                <a:endParaRPr lang="en-US" dirty="0"/>
              </a:p>
              <a:p>
                <a:r>
                  <a:rPr lang="en-US" dirty="0"/>
                  <a:t>For quantitative variables: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𝑆𝑡𝑎𝑛𝑑𝑎𝑟𝑑𝑖𝑧𝑒𝑑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𝑠𝑡𝑎𝑡𝑖𝑠𝑡𝑖𝑐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𝑛𝑢𝑙𝑙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𝑣𝑎𝑙𝑢𝑒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𝑠𝑡𝑎𝑛𝑑𝑎𝑟𝑑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𝑠𝑎𝑚𝑝𝑙𝑒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𝑚𝑒𝑎𝑛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endParaRPr lang="en-US" b="0" dirty="0"/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200" dirty="0">
                    <a:latin typeface="Arial" panose="020B0604020202020204" pitchFamily="34" charset="0"/>
                    <a:ea typeface="Calibri" panose="020F0502020204030204" pitchFamily="34" charset="0"/>
                  </a:rPr>
                  <a:t>is not usually known, we use the sample standard deviation (s) to approximate the standard deviation of sample mean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 dirty="0">
                    <a:latin typeface="Arial" panose="020B0604020202020204" pitchFamily="34" charset="0"/>
                    <a:ea typeface="Calibri" panose="020F0502020204030204" pitchFamily="34" charset="0"/>
                  </a:rPr>
                  <a:t>This approximation is called the </a:t>
                </a:r>
                <a:r>
                  <a:rPr lang="en-US" altLang="en-US" sz="2000" b="1" dirty="0">
                    <a:latin typeface="Arial" panose="020B0604020202020204" pitchFamily="34" charset="0"/>
                    <a:ea typeface="Calibri" panose="020F0502020204030204" pitchFamily="34" charset="0"/>
                  </a:rPr>
                  <a:t>standard error </a:t>
                </a:r>
                <a:r>
                  <a:rPr lang="en-US" altLang="en-US" sz="2000" dirty="0">
                    <a:latin typeface="Arial" panose="020B0604020202020204" pitchFamily="34" charset="0"/>
                    <a:ea typeface="Calibri" panose="020F0502020204030204" pitchFamily="34" charset="0"/>
                  </a:rPr>
                  <a:t>(SE) of sample mean</a:t>
                </a:r>
              </a:p>
              <a:p>
                <a:pPr marL="274320" lvl="1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 = standardized statistic </a:t>
                </a:r>
                <a:r>
                  <a:rPr lang="en-US" sz="22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sz="2800" dirty="0">
                  <a:latin typeface="Cambria Math" panose="02040503050406030204" pitchFamily="18" charset="0"/>
                </a:endParaRPr>
              </a:p>
              <a:p>
                <a:pPr lvl="1"/>
                <a:endParaRPr lang="en-US" sz="2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L="548640" lvl="2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514764"/>
                <a:ext cx="10058400" cy="4657436"/>
              </a:xfrm>
              <a:blipFill>
                <a:blip r:embed="rId2"/>
                <a:stretch>
                  <a:fillRect l="-303" t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69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16095"/>
          </a:xfrm>
        </p:spPr>
        <p:txBody>
          <a:bodyPr>
            <a:normAutofit fontScale="90000"/>
          </a:bodyPr>
          <a:lstStyle/>
          <a:p>
            <a:r>
              <a:rPr lang="en-US" dirty="0"/>
              <a:t>T statistic vs. Z 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00727"/>
            <a:ext cx="10058400" cy="2653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Like with the normal approximation, need a reference distribution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With categorical, using z (standard normal) distribution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Using standard error instead of standard deviation results in no longer using normal distribution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Different reference distribution:  t distribution</a:t>
            </a:r>
          </a:p>
        </p:txBody>
      </p:sp>
      <p:pic>
        <p:nvPicPr>
          <p:cNvPr id="1026" name="Picture 2" descr="Image result for t distribution vs z distrib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345" y="3706737"/>
            <a:ext cx="4767406" cy="282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47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Validity conditions: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b="1" dirty="0"/>
                  <a:t>Sample size ≥ 30 and sampling distribution is not strongly skewed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Standard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where s is our sample standard deviation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Standardized Statistic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𝑆𝐸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202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398" y="28562"/>
            <a:ext cx="3902180" cy="1085272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avocadopaocalypse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5636"/>
                <a:ext cx="6711696" cy="60498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Sample Size: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n = 94</a:t>
                </a:r>
              </a:p>
              <a:p>
                <a:r>
                  <a:rPr lang="en-US" dirty="0"/>
                  <a:t>Can the theory-based approach be used? Justify your answer.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Yes. More than 30 in the sample </a:t>
                </a:r>
              </a:p>
              <a:p>
                <a:r>
                  <a:rPr lang="en-US" dirty="0"/>
                  <a:t>Statistic: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1.44</a:t>
                </a:r>
              </a:p>
              <a:p>
                <a:r>
                  <a:rPr lang="en-US" dirty="0"/>
                  <a:t>Sample Standard Deviation: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 = 0.41 </a:t>
                </a:r>
              </a:p>
              <a:p>
                <a:r>
                  <a:rPr lang="en-US" dirty="0"/>
                  <a:t>Standard error of the null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0.41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94</m:t>
                            </m:r>
                          </m:e>
                        </m:rad>
                      </m:den>
                    </m:f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=0.042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Standardized statistic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𝑆𝐸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1.44 −1.36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0.042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=1.9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5636"/>
                <a:ext cx="6711696" cy="6049818"/>
              </a:xfrm>
              <a:blipFill>
                <a:blip r:embed="rId2"/>
                <a:stretch>
                  <a:fillRect l="-999" t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549640" y="1597891"/>
                <a:ext cx="3200400" cy="486756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800" dirty="0"/>
                  <a:t> - The long run average price of an avocado in 2017</a:t>
                </a:r>
              </a:p>
              <a:p>
                <a:pPr>
                  <a:spcBef>
                    <a:spcPts val="0"/>
                  </a:spcBef>
                </a:pPr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=1.36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&gt;1.36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dirty="0"/>
              </a:p>
              <a:p>
                <a:r>
                  <a:rPr lang="en-US" sz="1800" dirty="0"/>
                  <a:t>To test the </a:t>
                </a:r>
                <a:r>
                  <a:rPr lang="en-US" sz="1800" dirty="0" err="1"/>
                  <a:t>avocadopaocalypse</a:t>
                </a:r>
                <a:r>
                  <a:rPr lang="en-US" sz="1800" dirty="0"/>
                  <a:t>, we collected a random sample of 94 avocados from 2017. The average price of an avocado was $1.44 with a sample standard deviation of 0.41</a:t>
                </a:r>
                <a:br>
                  <a:rPr lang="en-US" sz="1800" dirty="0"/>
                </a:br>
                <a:endParaRPr lang="en-US" sz="18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549640" y="1597891"/>
                <a:ext cx="3200400" cy="4867563"/>
              </a:xfrm>
              <a:blipFill>
                <a:blip r:embed="rId3"/>
                <a:stretch>
                  <a:fillRect l="-1714" t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398" y="28562"/>
            <a:ext cx="3902180" cy="108527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YOUR TURN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5636"/>
                <a:ext cx="6711696" cy="60498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Sample Size: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n= 32</a:t>
                </a:r>
              </a:p>
              <a:p>
                <a:r>
                  <a:rPr lang="en-US" dirty="0"/>
                  <a:t>Can the theory-based approach be used? Justify your answer.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Yes. </a:t>
                </a: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More than 30 observations (32) (</a:t>
                </a:r>
                <a:r>
                  <a:rPr lang="en-US" sz="1800" b="1" i="1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the distribution is not strongly skewed</a:t>
                </a: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Statistic: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Sample Standard Deviation: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 = 0.71 </a:t>
                </a:r>
              </a:p>
              <a:p>
                <a:r>
                  <a:rPr lang="en-US" dirty="0"/>
                  <a:t>Standard error of the null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126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Standardized statistic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𝑆𝐸</m:t>
                        </m:r>
                      </m:den>
                    </m:f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5.5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.126</m:t>
                        </m:r>
                      </m:den>
                    </m:f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-19.92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5636"/>
                <a:ext cx="6711696" cy="6049818"/>
              </a:xfrm>
              <a:blipFill>
                <a:blip r:embed="rId2"/>
                <a:stretch>
                  <a:fillRect l="-999" t="-1007" r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597891"/>
            <a:ext cx="3200400" cy="486756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>It has been recommended US adults get 8 hours of sleep per night. A random sample of 32 college students was taken and was found that on average, they got 5.5 hours of sleep with a standard deviation of 0.71.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the average less than the recommended 8 hours?</a:t>
            </a:r>
          </a:p>
        </p:txBody>
      </p:sp>
    </p:spTree>
    <p:extLst>
      <p:ext uri="{BB962C8B-B14F-4D97-AF65-F5344CB8AC3E}">
        <p14:creationId xmlns:p14="http://schemas.microsoft.com/office/powerpoint/2010/main" val="10085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CC89-FAE9-48C8-B672-5E4D06EE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0968"/>
          </a:xfrm>
        </p:spPr>
        <p:txBody>
          <a:bodyPr>
            <a:normAutofit fontScale="90000"/>
          </a:bodyPr>
          <a:lstStyle/>
          <a:p>
            <a:r>
              <a:rPr lang="en-US" dirty="0"/>
              <a:t>One Quantitative Variable 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F3E19-2D8C-4CE2-AD89-BE44A3C11C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625599"/>
                <a:ext cx="10058400" cy="474749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ym typeface="Wingdings"/>
                  </a:rPr>
                  <a:t>SS “outside the 2’s”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/>
                      </a:rPr>
                      <m:t>→</m:t>
                    </m:r>
                  </m:oMath>
                </a14:m>
                <a:r>
                  <a:rPr lang="en-US" dirty="0">
                    <a:sym typeface="Wingdings"/>
                  </a:rPr>
                  <a:t> Reject the Null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ym typeface="Wingdings"/>
                  </a:rPr>
                  <a:t>We have evidence to conclude that the true average __________ is (not equal to/ less than/ greater than) ________.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ym typeface="Wingdings"/>
                  </a:rPr>
                  <a:t>SS “between the 2’s”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/>
                      </a:rPr>
                      <m:t>→</m:t>
                    </m:r>
                  </m:oMath>
                </a14:m>
                <a:r>
                  <a:rPr lang="en-US" dirty="0">
                    <a:sym typeface="Wingdings"/>
                  </a:rPr>
                  <a:t> Fail to Reject the Null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ym typeface="Wingdings"/>
                  </a:rPr>
                  <a:t>We do not have evidence to conclude that the true average __________ is (not equal to/ less than/ greater than) ________.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F3E19-2D8C-4CE2-AD89-BE44A3C11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625599"/>
                <a:ext cx="10058400" cy="4747491"/>
              </a:xfrm>
              <a:blipFill>
                <a:blip r:embed="rId2"/>
                <a:stretch>
                  <a:fillRect l="-303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C6DD11BB-395A-0B34-C404-C54C5F20C4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" t="30179" r="3933" b="21800"/>
          <a:stretch/>
        </p:blipFill>
        <p:spPr>
          <a:xfrm>
            <a:off x="3255608" y="4673724"/>
            <a:ext cx="4933950" cy="197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0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398" y="28562"/>
            <a:ext cx="3902180" cy="1085272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avocadopaocalypse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4091"/>
                <a:ext cx="6711696" cy="60498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Standardized statistic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1.9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Decision and why?</a:t>
                </a: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Fail To Reject -&gt; Between the 2’s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Conclusion</a:t>
                </a: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We do not have evidence the true average price of an avocado in 2017 is less than $1.36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4091"/>
                <a:ext cx="6711696" cy="6049818"/>
              </a:xfrm>
              <a:blipFill>
                <a:blip r:embed="rId2"/>
                <a:stretch>
                  <a:fillRect l="-999" t="-1007" r="-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549640" y="1597891"/>
                <a:ext cx="3200400" cy="486756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800" dirty="0"/>
                  <a:t> - The long run average price of an avocado in 2017</a:t>
                </a:r>
              </a:p>
              <a:p>
                <a:pPr>
                  <a:spcBef>
                    <a:spcPts val="0"/>
                  </a:spcBef>
                </a:pPr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=1.36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&gt;1.36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dirty="0"/>
              </a:p>
              <a:p>
                <a:r>
                  <a:rPr lang="en-US" sz="1800" dirty="0"/>
                  <a:t>To test the </a:t>
                </a:r>
                <a:r>
                  <a:rPr lang="en-US" sz="1800" dirty="0" err="1"/>
                  <a:t>avocadopaocalypse</a:t>
                </a:r>
                <a:r>
                  <a:rPr lang="en-US" sz="1800" dirty="0"/>
                  <a:t>, we collected a random sample of 94 avocados from 2017. The average price of an avocado was $1.44 with a sample standard deviation of 0.41</a:t>
                </a:r>
                <a:br>
                  <a:rPr lang="en-US" sz="1800" dirty="0"/>
                </a:br>
                <a:endParaRPr lang="en-US" sz="18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549640" y="1597891"/>
                <a:ext cx="3200400" cy="4867563"/>
              </a:xfrm>
              <a:blipFill>
                <a:blip r:embed="rId3"/>
                <a:stretch>
                  <a:fillRect l="-1714" t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25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398" y="28562"/>
            <a:ext cx="3902180" cy="108527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YOUR TURN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5636"/>
                <a:ext cx="6711696" cy="60498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Standardized statistic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-19.92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Decision and why?</a:t>
                </a: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Reject- &gt; Outside the 2’s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Conclusion</a:t>
                </a: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We have evidence the true average number of hours a college student sleeps a night is less than 8</a:t>
                </a:r>
              </a:p>
              <a:p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5636"/>
                <a:ext cx="6711696" cy="6049818"/>
              </a:xfrm>
              <a:blipFill>
                <a:blip r:embed="rId2"/>
                <a:stretch>
                  <a:fillRect l="-999" t="-1007" r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597891"/>
            <a:ext cx="3200400" cy="486756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>It has been recommended US adults get 8 hours of sleep per night. A random sample of 32 college students was taken and was found that on average, they got 5.5 hours of sleep with a standard deviation of 0.71.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the average less than the recommended 8 hours?</a:t>
            </a:r>
          </a:p>
        </p:txBody>
      </p:sp>
    </p:spTree>
    <p:extLst>
      <p:ext uri="{BB962C8B-B14F-4D97-AF65-F5344CB8AC3E}">
        <p14:creationId xmlns:p14="http://schemas.microsoft.com/office/powerpoint/2010/main" val="412109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AE97-3838-4276-833A-965A16FE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6FDD7-5E07-49C0-A359-BF4F8584E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5800"/>
                <a:ext cx="6711696" cy="538369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Parameter vs Statistics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Single Quantitative Test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Hypotheses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Null: “random chance alone”</a:t>
                </a: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Alternative: “there is an effect”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Take a sample -&gt; obtain statistic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Compare to Null Distribution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𝑺𝑺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f>
                          <m:f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Is it outside or inside the 2’s?</a:t>
                </a:r>
              </a:p>
              <a:p>
                <a:pPr marL="27432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:endParaRPr lang="en-US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6FDD7-5E07-49C0-A359-BF4F8584E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85800"/>
                <a:ext cx="6711696" cy="5383696"/>
              </a:xfrm>
              <a:blipFill>
                <a:blip r:embed="rId2"/>
                <a:stretch>
                  <a:fillRect l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C3769-D007-4DF1-BA72-5F902777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781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21E7A2-126A-DC08-9062-B79CCCE5D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942975"/>
            <a:ext cx="9966960" cy="3525056"/>
          </a:xfrm>
        </p:spPr>
        <p:txBody>
          <a:bodyPr anchor="b">
            <a:normAutofit/>
          </a:bodyPr>
          <a:lstStyle/>
          <a:p>
            <a:pPr algn="ctr"/>
            <a:r>
              <a:rPr lang="en-US" sz="8200" dirty="0">
                <a:solidFill>
                  <a:srgbClr val="FFFFFF"/>
                </a:solidFill>
              </a:rPr>
              <a:t>Population (Parameter) vs. Sample (Statistics)</a:t>
            </a:r>
            <a:br>
              <a:rPr lang="en-US" sz="8200" dirty="0">
                <a:solidFill>
                  <a:srgbClr val="FFFFFF"/>
                </a:solidFill>
              </a:rPr>
            </a:br>
            <a:endParaRPr lang="en-US" sz="82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28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905164"/>
            <a:ext cx="10058400" cy="5267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Most of what we do in Statistics is trying to understand a set of information.  This set of information is from a . . .</a:t>
            </a:r>
            <a:endParaRPr lang="en-US" dirty="0"/>
          </a:p>
          <a:p>
            <a:pPr lvl="0"/>
            <a:r>
              <a:rPr lang="en-US" b="1" u="sng" dirty="0"/>
              <a:t>Population</a:t>
            </a:r>
            <a:r>
              <a:rPr lang="en-US" b="1" dirty="0"/>
              <a:t>:  </a:t>
            </a:r>
            <a:r>
              <a:rPr lang="en-US" dirty="0"/>
              <a:t>The complete collection of ALL elements that are of interest for a given problem. 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i="1" dirty="0"/>
              <a:t>The population is often so big that obtaining all information about its elements is either difficult or impossible.  So, we work with a more manageable set of data that we obtain from a . . .</a:t>
            </a:r>
          </a:p>
          <a:p>
            <a:pPr lvl="0"/>
            <a:r>
              <a:rPr lang="en-US" b="1" u="sng" dirty="0"/>
              <a:t>Sample</a:t>
            </a:r>
            <a:r>
              <a:rPr lang="en-US" b="1" dirty="0"/>
              <a:t>:  </a:t>
            </a:r>
            <a:r>
              <a:rPr lang="en-US" dirty="0"/>
              <a:t>A sub-collection of elements drawn from a population.</a:t>
            </a:r>
            <a:br>
              <a:rPr lang="en-US" dirty="0"/>
            </a:br>
            <a:endParaRPr lang="en-US" dirty="0"/>
          </a:p>
          <a:p>
            <a:pPr lvl="0"/>
            <a:r>
              <a:rPr lang="en-US" b="1" u="sng" dirty="0"/>
              <a:t>Observation</a:t>
            </a:r>
            <a:r>
              <a:rPr lang="en-US" b="1" dirty="0"/>
              <a:t>:  </a:t>
            </a:r>
            <a:r>
              <a:rPr lang="en-US" dirty="0"/>
              <a:t>The collection of measurements from a particular unit in a sample.</a:t>
            </a:r>
          </a:p>
          <a:p>
            <a:pPr lvl="1"/>
            <a:r>
              <a:rPr lang="en-US" dirty="0"/>
              <a:t>What subject you are taking data on</a:t>
            </a:r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en-US" b="1" u="sng" dirty="0"/>
              <a:t>Variable</a:t>
            </a:r>
            <a:r>
              <a:rPr lang="en-US" b="1" dirty="0"/>
              <a:t>:  </a:t>
            </a:r>
            <a:r>
              <a:rPr lang="en-US" dirty="0"/>
              <a:t>Any measurable characteristic of an observation.</a:t>
            </a:r>
          </a:p>
        </p:txBody>
      </p:sp>
    </p:spTree>
    <p:extLst>
      <p:ext uri="{BB962C8B-B14F-4D97-AF65-F5344CB8AC3E}">
        <p14:creationId xmlns:p14="http://schemas.microsoft.com/office/powerpoint/2010/main" val="269586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4641"/>
          </a:xfrm>
        </p:spPr>
        <p:txBody>
          <a:bodyPr>
            <a:normAutofit/>
          </a:bodyPr>
          <a:lstStyle/>
          <a:p>
            <a:r>
              <a:rPr lang="en-US" sz="3600" dirty="0"/>
              <a:t>Population vs Sample</a:t>
            </a:r>
          </a:p>
        </p:txBody>
      </p:sp>
      <p:pic>
        <p:nvPicPr>
          <p:cNvPr id="1026" name="Picture 2" descr="Image result for population vs sampl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665" y="1597982"/>
            <a:ext cx="8597548" cy="379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1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5543388" cy="771513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20797"/>
            <a:ext cx="10058400" cy="51077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b="1" u="sng" dirty="0">
                <a:solidFill>
                  <a:schemeClr val="accent1">
                    <a:lumMod val="75000"/>
                  </a:schemeClr>
                </a:solidFill>
              </a:rPr>
              <a:t>Sample</a:t>
            </a:r>
            <a:r>
              <a:rPr lang="en-US" sz="2600" u="sng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dirty="0"/>
              <a:t>The set of observational units on which we collect data.</a:t>
            </a:r>
          </a:p>
          <a:p>
            <a:pPr>
              <a:lnSpc>
                <a:spcPct val="150000"/>
              </a:lnSpc>
            </a:pPr>
            <a:r>
              <a:rPr lang="en-US" sz="2600" b="1" u="sng" dirty="0">
                <a:solidFill>
                  <a:schemeClr val="accent1">
                    <a:lumMod val="75000"/>
                  </a:schemeClr>
                </a:solidFill>
              </a:rPr>
              <a:t>Sample size</a:t>
            </a:r>
            <a:r>
              <a:rPr lang="en-US" sz="2600" u="sng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dirty="0"/>
              <a:t>The number of observational units in the sample.</a:t>
            </a:r>
          </a:p>
          <a:p>
            <a:pPr>
              <a:lnSpc>
                <a:spcPct val="150000"/>
              </a:lnSpc>
            </a:pPr>
            <a:r>
              <a:rPr lang="en-US" sz="2600" b="1" u="sng" dirty="0">
                <a:solidFill>
                  <a:schemeClr val="accent1">
                    <a:lumMod val="75000"/>
                  </a:schemeClr>
                </a:solidFill>
              </a:rPr>
              <a:t>Statistic</a:t>
            </a:r>
            <a:r>
              <a:rPr lang="en-US" sz="2600" u="sng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dirty="0"/>
              <a:t>The number summarizing the result of the sample.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This is the number observed in the study.</a:t>
            </a:r>
          </a:p>
          <a:p>
            <a:pPr lvl="1">
              <a:lnSpc>
                <a:spcPct val="150000"/>
              </a:lnSpc>
            </a:pP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600" b="1" u="sng" dirty="0">
                <a:solidFill>
                  <a:schemeClr val="accent1">
                    <a:lumMod val="75000"/>
                  </a:schemeClr>
                </a:solidFill>
              </a:rPr>
              <a:t>Population: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dirty="0"/>
              <a:t>The complete collection of ALL elements that are of interest for a given problem. </a:t>
            </a:r>
            <a:endParaRPr lang="en-US" sz="2600" b="1" u="sng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600" b="1" u="sng" dirty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US" sz="2600" u="sng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dirty="0"/>
              <a:t>the long-run numerical property of the process.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ym typeface="Wingdings"/>
              </a:rPr>
              <a:t>“The long run average</a:t>
            </a:r>
            <a:r>
              <a:rPr lang="en-US" sz="2200" i="1" dirty="0">
                <a:sym typeface="Wingdings"/>
              </a:rPr>
              <a:t>…context”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ym typeface="Wingdings"/>
              </a:rPr>
              <a:t>What is it that you want to know?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1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Want to use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statistic</a:t>
            </a:r>
            <a:r>
              <a:rPr lang="en-US" sz="3600" dirty="0"/>
              <a:t> to estimate the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parameter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ym typeface="Wingdings"/>
              </a:rPr>
              <a:t>P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arameter</a:t>
            </a:r>
            <a:r>
              <a:rPr lang="en-US" sz="2000" dirty="0">
                <a:sym typeface="Wingdings"/>
              </a:rPr>
              <a:t>  </a:t>
            </a:r>
            <a:r>
              <a:rPr lang="en-US" sz="2400" b="1" u="sng" dirty="0">
                <a:sym typeface="Wingdings"/>
              </a:rPr>
              <a:t>P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opulation</a:t>
            </a:r>
          </a:p>
          <a:p>
            <a:pPr lvl="1"/>
            <a:r>
              <a:rPr lang="en-US" sz="2000" dirty="0">
                <a:sym typeface="Wingdings"/>
              </a:rPr>
              <a:t>Typically Unknown Value</a:t>
            </a:r>
            <a:endParaRPr lang="en-US" sz="2000" b="1" u="sng" dirty="0"/>
          </a:p>
          <a:p>
            <a:r>
              <a:rPr lang="en-US" sz="2400" b="1" u="sng" dirty="0"/>
              <a:t>S</a:t>
            </a:r>
            <a:r>
              <a:rPr lang="en-US" sz="2000" dirty="0">
                <a:solidFill>
                  <a:schemeClr val="tx1"/>
                </a:solidFill>
              </a:rPr>
              <a:t>tatistic</a:t>
            </a:r>
            <a:r>
              <a:rPr lang="en-US" sz="2000" b="1" dirty="0"/>
              <a:t> </a:t>
            </a:r>
            <a:r>
              <a:rPr lang="en-US" sz="2000" b="1" dirty="0">
                <a:sym typeface="Wingdings"/>
              </a:rPr>
              <a:t> </a:t>
            </a:r>
            <a:r>
              <a:rPr lang="en-US" sz="2400" b="1" u="sng" dirty="0">
                <a:sym typeface="Wingdings"/>
              </a:rPr>
              <a:t>S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ample</a:t>
            </a:r>
          </a:p>
          <a:p>
            <a:pPr lvl="1"/>
            <a:r>
              <a:rPr lang="en-US" sz="2000" dirty="0">
                <a:sym typeface="Wingdings"/>
              </a:rPr>
              <a:t>Known Value</a:t>
            </a:r>
          </a:p>
          <a:p>
            <a:pPr lvl="1"/>
            <a:r>
              <a:rPr lang="en-US" sz="2000" i="1" dirty="0">
                <a:sym typeface="Wingdings"/>
              </a:rPr>
              <a:t>(aka observed statistic)</a:t>
            </a:r>
          </a:p>
          <a:p>
            <a:pPr lvl="1"/>
            <a:endParaRPr lang="en-US" sz="2000" i="1" dirty="0">
              <a:sym typeface="Wingding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4A0BC-D71F-C940-BE1A-39E2CBDB23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856" r="-833" b="9475"/>
          <a:stretch/>
        </p:blipFill>
        <p:spPr>
          <a:xfrm>
            <a:off x="595423" y="1252329"/>
            <a:ext cx="6878804" cy="4462671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4C81612-C243-6841-9AD4-9D39F7B566D6}"/>
              </a:ext>
            </a:extLst>
          </p:cNvPr>
          <p:cNvSpPr/>
          <p:nvPr/>
        </p:nvSpPr>
        <p:spPr>
          <a:xfrm>
            <a:off x="1043609" y="536713"/>
            <a:ext cx="2425148" cy="715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72E5ED-C406-CF46-9EB6-178C32B8E3A9}"/>
              </a:ext>
            </a:extLst>
          </p:cNvPr>
          <p:cNvSpPr/>
          <p:nvPr/>
        </p:nvSpPr>
        <p:spPr>
          <a:xfrm>
            <a:off x="4555436" y="1404730"/>
            <a:ext cx="2425148" cy="715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303498-602B-9B4C-AF09-E225FCB0178A}"/>
              </a:ext>
            </a:extLst>
          </p:cNvPr>
          <p:cNvSpPr/>
          <p:nvPr/>
        </p:nvSpPr>
        <p:spPr>
          <a:xfrm>
            <a:off x="1043609" y="5589104"/>
            <a:ext cx="2425148" cy="715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531EBD-5B64-EA4F-98BE-6176B1CA63BB}"/>
              </a:ext>
            </a:extLst>
          </p:cNvPr>
          <p:cNvSpPr/>
          <p:nvPr/>
        </p:nvSpPr>
        <p:spPr>
          <a:xfrm>
            <a:off x="4797288" y="5135219"/>
            <a:ext cx="2425148" cy="715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</a:t>
            </a:r>
          </a:p>
        </p:txBody>
      </p:sp>
    </p:spTree>
    <p:extLst>
      <p:ext uri="{BB962C8B-B14F-4D97-AF65-F5344CB8AC3E}">
        <p14:creationId xmlns:p14="http://schemas.microsoft.com/office/powerpoint/2010/main" val="18594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55323"/>
            <a:ext cx="10058400" cy="983950"/>
          </a:xfrm>
        </p:spPr>
        <p:txBody>
          <a:bodyPr>
            <a:normAutofit/>
          </a:bodyPr>
          <a:lstStyle/>
          <a:p>
            <a:r>
              <a:rPr lang="en-US" sz="4800" dirty="0"/>
              <a:t>Statistical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05528"/>
            <a:ext cx="10058400" cy="5054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Statistics</a:t>
            </a:r>
            <a:r>
              <a:rPr lang="en-US" dirty="0"/>
              <a:t> – Estimate broad populations</a:t>
            </a:r>
          </a:p>
          <a:p>
            <a:pPr lvl="1"/>
            <a:r>
              <a:rPr lang="en-US" dirty="0"/>
              <a:t>No way to collect all information</a:t>
            </a:r>
          </a:p>
          <a:p>
            <a:pPr lvl="1"/>
            <a:r>
              <a:rPr lang="en-US" dirty="0"/>
              <a:t>Want to know when is a sample Statistically Significant?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 What is Statistical Significance?</a:t>
            </a:r>
          </a:p>
          <a:p>
            <a:pPr lvl="1"/>
            <a:r>
              <a:rPr lang="en-US" dirty="0"/>
              <a:t>Asking ourselves: “Is our result unlikely to have occurred by </a:t>
            </a:r>
            <a:r>
              <a:rPr lang="en-US" i="1" dirty="0"/>
              <a:t>random chance?”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How do we determine this?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98996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6CC1-54A5-8EB0-0754-D97CBC1F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159797"/>
            <a:ext cx="3200400" cy="656947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A698-E48B-A74F-77AD-E08537936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Population?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Avocados from 2017</a:t>
            </a:r>
          </a:p>
          <a:p>
            <a:r>
              <a:rPr lang="en-US" dirty="0"/>
              <a:t>Parameter?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long run average price of an avocado in 2017.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Sample?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94 avocados from 2017</a:t>
            </a:r>
          </a:p>
          <a:p>
            <a:r>
              <a:rPr lang="en-US" dirty="0"/>
              <a:t>Statistic?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1.44</a:t>
            </a:r>
          </a:p>
          <a:p>
            <a:r>
              <a:rPr lang="en-US" dirty="0"/>
              <a:t>Sample Size?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94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1466A-74BF-245D-C416-5BC563C3D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39" y="816744"/>
            <a:ext cx="3479603" cy="5575178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It is a well-known fact that Millennials LOVE Avocado Toast. It's also a well-known fact that all Millennials live in their parent’s basements. Clearly, they aren't buying homes because they are buying too much Avocado Toast! Was the </a:t>
            </a:r>
            <a:r>
              <a:rPr lang="en-US" sz="2200" dirty="0" err="1"/>
              <a:t>Avocadopocalypse</a:t>
            </a:r>
            <a:r>
              <a:rPr lang="en-US" sz="2200" dirty="0"/>
              <a:t> of 2017 real? In the past, an avocado cost $1.36. To test the </a:t>
            </a:r>
            <a:r>
              <a:rPr lang="en-US" sz="2200" dirty="0" err="1"/>
              <a:t>avocadopaocalypse</a:t>
            </a:r>
            <a:r>
              <a:rPr lang="en-US" sz="2200" dirty="0"/>
              <a:t>, we collected a random sample of 94 avocados from 2017. The average price of an avocado was $1.44 with a sample standard deviation of 0.41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1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396</TotalTime>
  <Words>1868</Words>
  <Application>Microsoft Office PowerPoint</Application>
  <PresentationFormat>Widescreen</PresentationFormat>
  <Paragraphs>261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Cambria Math</vt:lpstr>
      <vt:lpstr>open-sans</vt:lpstr>
      <vt:lpstr>Rockwell</vt:lpstr>
      <vt:lpstr>Rockwell Condensed</vt:lpstr>
      <vt:lpstr>Times New Roman</vt:lpstr>
      <vt:lpstr>Wingdings</vt:lpstr>
      <vt:lpstr>Wood Type</vt:lpstr>
      <vt:lpstr>hypothesis testing for the mean</vt:lpstr>
      <vt:lpstr>schedule</vt:lpstr>
      <vt:lpstr>Population (Parameter) vs. Sample (Statistics) </vt:lpstr>
      <vt:lpstr>PowerPoint Presentation</vt:lpstr>
      <vt:lpstr>Population vs Sample</vt:lpstr>
      <vt:lpstr>Definitions</vt:lpstr>
      <vt:lpstr>Want to use statistic to estimate the parameter</vt:lpstr>
      <vt:lpstr>Statistical Significance</vt:lpstr>
      <vt:lpstr>Example</vt:lpstr>
      <vt:lpstr>Your Turn</vt:lpstr>
      <vt:lpstr>Symbols</vt:lpstr>
      <vt:lpstr>Hypothesis Testing</vt:lpstr>
      <vt:lpstr>Hypothesis testing steps</vt:lpstr>
      <vt:lpstr>setting up Hypothesis</vt:lpstr>
      <vt:lpstr>Your turn</vt:lpstr>
      <vt:lpstr>Need Something to compare statistic</vt:lpstr>
      <vt:lpstr>Null Distribution</vt:lpstr>
      <vt:lpstr>Central Limit Theorem</vt:lpstr>
      <vt:lpstr>conditions</vt:lpstr>
      <vt:lpstr>Standardized Statistic</vt:lpstr>
      <vt:lpstr>T statistic vs. Z statistic</vt:lpstr>
      <vt:lpstr>Summary of calculations</vt:lpstr>
      <vt:lpstr>avocadopaocalypse</vt:lpstr>
      <vt:lpstr>YOUR TURN</vt:lpstr>
      <vt:lpstr>One Quantitative Variable Conclusions</vt:lpstr>
      <vt:lpstr>avocadopaocalypse</vt:lpstr>
      <vt:lpstr>YOUR TURN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for the mean</dc:title>
  <dc:creator>Alison Kleffner</dc:creator>
  <cp:lastModifiedBy>Alison Kleffner</cp:lastModifiedBy>
  <cp:revision>4</cp:revision>
  <dcterms:created xsi:type="dcterms:W3CDTF">2022-12-01T21:10:40Z</dcterms:created>
  <dcterms:modified xsi:type="dcterms:W3CDTF">2022-12-03T21:22:57Z</dcterms:modified>
</cp:coreProperties>
</file>