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9" r:id="rId3"/>
    <p:sldId id="257" r:id="rId4"/>
    <p:sldId id="271" r:id="rId5"/>
    <p:sldId id="270" r:id="rId6"/>
    <p:sldId id="269" r:id="rId7"/>
    <p:sldId id="261"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4462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646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014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234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0013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3522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51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697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79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5530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452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75433821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696" r:id="rId5"/>
    <p:sldLayoutId id="2147483702"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8">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40">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2">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7" name="Rectangle 46">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417156B4-EFD5-455C-A022-315CDF3923AB}"/>
              </a:ext>
            </a:extLst>
          </p:cNvPr>
          <p:cNvSpPr>
            <a:spLocks noGrp="1"/>
          </p:cNvSpPr>
          <p:nvPr>
            <p:ph type="ctrTitle"/>
          </p:nvPr>
        </p:nvSpPr>
        <p:spPr>
          <a:xfrm>
            <a:off x="1256493" y="1559768"/>
            <a:ext cx="2978281" cy="3135379"/>
          </a:xfrm>
        </p:spPr>
        <p:txBody>
          <a:bodyPr>
            <a:normAutofit/>
          </a:bodyPr>
          <a:lstStyle/>
          <a:p>
            <a:r>
              <a:rPr lang="en-US" sz="4800" dirty="0">
                <a:solidFill>
                  <a:schemeClr val="bg1"/>
                </a:solidFill>
              </a:rPr>
              <a:t>U.S. Census Data for 2015 and 2017</a:t>
            </a:r>
          </a:p>
        </p:txBody>
      </p:sp>
      <p:sp>
        <p:nvSpPr>
          <p:cNvPr id="3" name="Subtitle 2">
            <a:extLst>
              <a:ext uri="{FF2B5EF4-FFF2-40B4-BE49-F238E27FC236}">
                <a16:creationId xmlns:a16="http://schemas.microsoft.com/office/drawing/2014/main" id="{BA77C567-EEC0-4142-9156-A95F41415A41}"/>
              </a:ext>
            </a:extLst>
          </p:cNvPr>
          <p:cNvSpPr>
            <a:spLocks noGrp="1"/>
          </p:cNvSpPr>
          <p:nvPr>
            <p:ph type="subTitle" idx="1"/>
          </p:nvPr>
        </p:nvSpPr>
        <p:spPr>
          <a:xfrm>
            <a:off x="1256493" y="4708186"/>
            <a:ext cx="2978282" cy="1179430"/>
          </a:xfrm>
        </p:spPr>
        <p:txBody>
          <a:bodyPr>
            <a:normAutofit fontScale="77500" lnSpcReduction="20000"/>
          </a:bodyPr>
          <a:lstStyle/>
          <a:p>
            <a:r>
              <a:rPr lang="en-US" sz="1400" b="1" dirty="0">
                <a:solidFill>
                  <a:schemeClr val="bg1"/>
                </a:solidFill>
              </a:rPr>
              <a:t>TEAM MEMBERS:</a:t>
            </a:r>
          </a:p>
          <a:p>
            <a:r>
              <a:rPr lang="en-US" sz="1400" dirty="0">
                <a:solidFill>
                  <a:schemeClr val="bg1"/>
                </a:solidFill>
              </a:rPr>
              <a:t>Minerva Banuelos</a:t>
            </a:r>
          </a:p>
          <a:p>
            <a:r>
              <a:rPr lang="en-US" sz="1400" dirty="0">
                <a:solidFill>
                  <a:schemeClr val="bg1"/>
                </a:solidFill>
              </a:rPr>
              <a:t>Matthew Hutcherson</a:t>
            </a:r>
          </a:p>
          <a:p>
            <a:r>
              <a:rPr lang="en-US" sz="1400" dirty="0">
                <a:solidFill>
                  <a:schemeClr val="bg1"/>
                </a:solidFill>
              </a:rPr>
              <a:t>Alison Litton</a:t>
            </a:r>
          </a:p>
          <a:p>
            <a:r>
              <a:rPr lang="en-US" sz="1400" dirty="0">
                <a:solidFill>
                  <a:schemeClr val="bg1"/>
                </a:solidFill>
              </a:rPr>
              <a:t>Kristi Mar</a:t>
            </a:r>
          </a:p>
          <a:p>
            <a:r>
              <a:rPr lang="en-US" sz="1400" dirty="0">
                <a:solidFill>
                  <a:schemeClr val="bg1"/>
                </a:solidFill>
              </a:rPr>
              <a:t>Charlie Martinez</a:t>
            </a:r>
          </a:p>
        </p:txBody>
      </p:sp>
      <p:sp>
        <p:nvSpPr>
          <p:cNvPr id="49" name="Rectangle 48">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0">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EC3667C-F095-42C9-9DCA-B35248ED5E1A}"/>
              </a:ext>
            </a:extLst>
          </p:cNvPr>
          <p:cNvPicPr>
            <a:picLocks noChangeAspect="1"/>
          </p:cNvPicPr>
          <p:nvPr/>
        </p:nvPicPr>
        <p:blipFill rotWithShape="1">
          <a:blip r:embed="rId3"/>
          <a:srcRect t="6655" b="1622"/>
          <a:stretch/>
        </p:blipFill>
        <p:spPr>
          <a:xfrm>
            <a:off x="5346570" y="1685218"/>
            <a:ext cx="6202238" cy="3484438"/>
          </a:xfrm>
          <a:prstGeom prst="rect">
            <a:avLst/>
          </a:prstGeom>
        </p:spPr>
      </p:pic>
    </p:spTree>
    <p:extLst>
      <p:ext uri="{BB962C8B-B14F-4D97-AF65-F5344CB8AC3E}">
        <p14:creationId xmlns:p14="http://schemas.microsoft.com/office/powerpoint/2010/main" val="3987313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Tm="10839">
        <p159:morph option="byObject"/>
      </p:transition>
    </mc:Choice>
    <mc:Fallback xmlns="">
      <p:transition spd="slow" advTm="1083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1" name="Rectangle 7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3" name="Rectangle 7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7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6" name="Straight Connector 7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84" name="Rectangle 83">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FE64F7-323E-4148-8304-8E70372E1808}"/>
              </a:ext>
            </a:extLst>
          </p:cNvPr>
          <p:cNvSpPr>
            <a:spLocks noGrp="1"/>
          </p:cNvSpPr>
          <p:nvPr>
            <p:ph type="title"/>
          </p:nvPr>
        </p:nvSpPr>
        <p:spPr>
          <a:xfrm>
            <a:off x="809702" y="2740194"/>
            <a:ext cx="10435152" cy="3391452"/>
          </a:xfrm>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marL="685800" indent="-685800">
              <a:lnSpc>
                <a:spcPct val="83000"/>
              </a:lnSpc>
              <a:buFont typeface="Wingdings" panose="05000000000000000000" pitchFamily="2" charset="2"/>
              <a:buChar char="v"/>
            </a:pPr>
            <a:r>
              <a:rPr lang="en-US" sz="5300" b="1" cap="all" spc="-100" dirty="0"/>
              <a:t>Motivation and Summary </a:t>
            </a:r>
            <a:r>
              <a:rPr lang="en-US" sz="5300" cap="all" spc="-100" dirty="0"/>
              <a:t>:</a:t>
            </a:r>
            <a:br>
              <a:rPr lang="en-US" sz="5300" cap="all" spc="-100" dirty="0"/>
            </a:br>
            <a:br>
              <a:rPr lang="en-US" sz="4600" cap="all" spc="-100" dirty="0"/>
            </a:br>
            <a:r>
              <a:rPr lang="en-US" sz="2800" b="0" i="0" dirty="0">
                <a:solidFill>
                  <a:srgbClr val="1D1C1D"/>
                </a:solidFill>
                <a:effectLst/>
                <a:latin typeface="Slack-Lato"/>
              </a:rPr>
              <a:t>Our project is to determine what is the best state and worst state to live in the U.S. </a:t>
            </a:r>
            <a:br>
              <a:rPr lang="en-US" sz="2800" b="0" i="0" dirty="0">
                <a:solidFill>
                  <a:srgbClr val="1D1C1D"/>
                </a:solidFill>
                <a:effectLst/>
                <a:latin typeface="Slack-Lato"/>
              </a:rPr>
            </a:br>
            <a:r>
              <a:rPr lang="en-US" sz="2800" b="0" i="0" dirty="0">
                <a:solidFill>
                  <a:srgbClr val="1D1C1D"/>
                </a:solidFill>
                <a:effectLst/>
                <a:latin typeface="Slack-Lato"/>
              </a:rPr>
              <a:t>We will examine factors such as unemployment rates, income average, poverty rates, workforce (types, </a:t>
            </a:r>
            <a:r>
              <a:rPr lang="en-US" sz="2800" dirty="0">
                <a:solidFill>
                  <a:srgbClr val="1D1C1D"/>
                </a:solidFill>
                <a:latin typeface="Slack-Lato"/>
              </a:rPr>
              <a:t>sectors), and </a:t>
            </a:r>
            <a:r>
              <a:rPr lang="en-US" sz="2800" b="0" i="0" dirty="0">
                <a:solidFill>
                  <a:srgbClr val="1D1C1D"/>
                </a:solidFill>
                <a:effectLst/>
                <a:latin typeface="Slack-Lato"/>
              </a:rPr>
              <a:t>population. </a:t>
            </a:r>
            <a:br>
              <a:rPr lang="en-US" sz="2800" b="0" i="0" dirty="0">
                <a:solidFill>
                  <a:srgbClr val="1D1C1D"/>
                </a:solidFill>
                <a:effectLst/>
                <a:latin typeface="Slack-Lato"/>
              </a:rPr>
            </a:br>
            <a:r>
              <a:rPr lang="en-US" sz="2800" b="0" i="0" dirty="0">
                <a:solidFill>
                  <a:srgbClr val="1D1C1D"/>
                </a:solidFill>
                <a:effectLst/>
                <a:latin typeface="Slack-Lato"/>
              </a:rPr>
              <a:t>We will use two different datasets to answer our questions from the </a:t>
            </a:r>
            <a:br>
              <a:rPr lang="en-US" sz="2800" b="0" i="0" dirty="0">
                <a:solidFill>
                  <a:srgbClr val="1D1C1D"/>
                </a:solidFill>
                <a:effectLst/>
                <a:latin typeface="Slack-Lato"/>
              </a:rPr>
            </a:br>
            <a:r>
              <a:rPr lang="en-US" sz="2800" b="0" i="0" dirty="0">
                <a:solidFill>
                  <a:srgbClr val="1D1C1D"/>
                </a:solidFill>
                <a:effectLst/>
                <a:latin typeface="Slack-Lato"/>
              </a:rPr>
              <a:t>US Census Demographic Data for 2015, and 2017.</a:t>
            </a:r>
            <a:br>
              <a:rPr lang="en-US" sz="4600" cap="all" spc="-100" dirty="0"/>
            </a:br>
            <a:br>
              <a:rPr lang="en-US" sz="4600" cap="all" spc="-100" dirty="0"/>
            </a:br>
            <a:br>
              <a:rPr lang="en-US" sz="4600" cap="all" spc="-100" dirty="0"/>
            </a:br>
            <a:br>
              <a:rPr lang="en-US" sz="4600" cap="all" spc="-100" dirty="0"/>
            </a:br>
            <a:br>
              <a:rPr lang="en-US" sz="4600" cap="all" spc="-100" dirty="0"/>
            </a:br>
            <a:r>
              <a:rPr lang="en-US" sz="4600" cap="all" spc="-100" dirty="0"/>
              <a:t> </a:t>
            </a:r>
          </a:p>
        </p:txBody>
      </p:sp>
      <p:sp>
        <p:nvSpPr>
          <p:cNvPr id="86" name="Rectangle 85">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8" name="Straight Connector 87">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30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84" name="Rectangle 8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6" name="Rectangle 8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8" name="Group 8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9" name="Straight Connector 8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C8AC92D2-D6DE-4772-A874-5D65F883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95" name="Rectangle 94">
            <a:extLst>
              <a:ext uri="{FF2B5EF4-FFF2-40B4-BE49-F238E27FC236}">
                <a16:creationId xmlns:a16="http://schemas.microsoft.com/office/drawing/2014/main" id="{0F2E3678-25D0-49F9-9BD6-8D4D6056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FE64F7-323E-4148-8304-8E70372E1808}"/>
              </a:ext>
            </a:extLst>
          </p:cNvPr>
          <p:cNvSpPr>
            <a:spLocks noGrp="1"/>
          </p:cNvSpPr>
          <p:nvPr>
            <p:ph type="title"/>
          </p:nvPr>
        </p:nvSpPr>
        <p:spPr>
          <a:xfrm>
            <a:off x="679524" y="1808285"/>
            <a:ext cx="8014253" cy="2862215"/>
          </a:xfrm>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lnSpc>
                <a:spcPct val="83000"/>
              </a:lnSpc>
            </a:pPr>
            <a:r>
              <a:rPr lang="en-US" sz="6000" b="1" cap="all" spc="-100" dirty="0"/>
              <a:t>HYPOTHESIS:</a:t>
            </a:r>
            <a:br>
              <a:rPr lang="en-US" sz="6000" cap="all" spc="-100" dirty="0"/>
            </a:br>
            <a:br>
              <a:rPr lang="en-US" sz="6000" cap="all" spc="-100" dirty="0"/>
            </a:br>
            <a:r>
              <a:rPr lang="en-US" sz="2800" cap="all" spc="-100" dirty="0"/>
              <a:t>THE BEST STATE TO LIVE IN BASED ON HIGHER INCOME AVERAGE ,  LOWER POVERTY RATE AVERAGE,  LOWER COMMUTE TIME.</a:t>
            </a:r>
            <a:br>
              <a:rPr lang="en-US" sz="2800" cap="all" spc="-100" dirty="0"/>
            </a:br>
            <a:br>
              <a:rPr lang="en-US" sz="6000" cap="all" spc="-100" dirty="0"/>
            </a:br>
            <a:r>
              <a:rPr lang="en-US" sz="6000" cap="all" spc="-100" dirty="0"/>
              <a:t> </a:t>
            </a:r>
          </a:p>
        </p:txBody>
      </p:sp>
      <p:sp>
        <p:nvSpPr>
          <p:cNvPr id="97" name="Rectangle 96">
            <a:extLst>
              <a:ext uri="{FF2B5EF4-FFF2-40B4-BE49-F238E27FC236}">
                <a16:creationId xmlns:a16="http://schemas.microsoft.com/office/drawing/2014/main" id="{63A45CD5-61B0-48E1-8090-7584418C2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C6D4C1FD-C274-4FA8-939A-09E6498EFC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D4426-8AD5-43D7-8033-05DBB3BFE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C8029B-C6E2-4459-859A-7539865E00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7" name="Graphic 76" descr="Flask">
            <a:extLst>
              <a:ext uri="{FF2B5EF4-FFF2-40B4-BE49-F238E27FC236}">
                <a16:creationId xmlns:a16="http://schemas.microsoft.com/office/drawing/2014/main" id="{B8B1C6AA-6BCC-49F2-BE9E-BED675D0A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3459" y="1684670"/>
            <a:ext cx="2797860" cy="3241094"/>
          </a:xfrm>
          <a:prstGeom prst="rect">
            <a:avLst/>
          </a:prstGeom>
        </p:spPr>
      </p:pic>
      <p:sp>
        <p:nvSpPr>
          <p:cNvPr id="4" name="TextBox 3">
            <a:extLst>
              <a:ext uri="{FF2B5EF4-FFF2-40B4-BE49-F238E27FC236}">
                <a16:creationId xmlns:a16="http://schemas.microsoft.com/office/drawing/2014/main" id="{A594CA0A-85DD-4718-B40F-7B78EA2E454E}"/>
              </a:ext>
            </a:extLst>
          </p:cNvPr>
          <p:cNvSpPr txBox="1"/>
          <p:nvPr/>
        </p:nvSpPr>
        <p:spPr>
          <a:xfrm>
            <a:off x="797740" y="4212420"/>
            <a:ext cx="8014253" cy="646331"/>
          </a:xfrm>
          <a:prstGeom prst="rect">
            <a:avLst/>
          </a:prstGeom>
          <a:noFill/>
          <a:effectLst>
            <a:outerShdw blurRad="76200" dir="18900000" sy="23000" kx="-1200000" algn="bl" rotWithShape="0">
              <a:prstClr val="black">
                <a:alpha val="20000"/>
              </a:prstClr>
            </a:outerShdw>
          </a:effectLst>
        </p:spPr>
        <p:txBody>
          <a:bodyPr wrap="square" rtlCol="0">
            <a:spAutoFit/>
          </a:bodyPr>
          <a:lstStyle/>
          <a:p>
            <a:pPr marL="285750" indent="-285750">
              <a:buFont typeface="Arial" panose="020B0604020202020204" pitchFamily="34" charset="0"/>
              <a:buChar char="•"/>
            </a:pPr>
            <a:r>
              <a:rPr lang="en-US" b="1" dirty="0"/>
              <a:t>Null:  </a:t>
            </a:r>
            <a:r>
              <a:rPr lang="en-US" dirty="0"/>
              <a:t>The state with Higher Income Average would have a Lower Poverty Rate.</a:t>
            </a:r>
          </a:p>
        </p:txBody>
      </p:sp>
      <p:sp>
        <p:nvSpPr>
          <p:cNvPr id="5" name="TextBox 4">
            <a:extLst>
              <a:ext uri="{FF2B5EF4-FFF2-40B4-BE49-F238E27FC236}">
                <a16:creationId xmlns:a16="http://schemas.microsoft.com/office/drawing/2014/main" id="{C050BC04-CEE9-4AF2-92C3-E7AE15756FA0}"/>
              </a:ext>
            </a:extLst>
          </p:cNvPr>
          <p:cNvSpPr txBox="1"/>
          <p:nvPr/>
        </p:nvSpPr>
        <p:spPr>
          <a:xfrm>
            <a:off x="760683" y="5170316"/>
            <a:ext cx="8110596"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Alternative:  </a:t>
            </a:r>
            <a:r>
              <a:rPr lang="en-US" dirty="0"/>
              <a:t>Income Average has no effect on the State’s Poverty Rate.</a:t>
            </a:r>
          </a:p>
        </p:txBody>
      </p:sp>
    </p:spTree>
    <p:extLst>
      <p:ext uri="{BB962C8B-B14F-4D97-AF65-F5344CB8AC3E}">
        <p14:creationId xmlns:p14="http://schemas.microsoft.com/office/powerpoint/2010/main" val="239923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84" name="Rectangle 8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6" name="Rectangle 8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8" name="Group 8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9" name="Straight Connector 8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C8AC92D2-D6DE-4772-A874-5D65F883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95" name="Rectangle 94">
            <a:extLst>
              <a:ext uri="{FF2B5EF4-FFF2-40B4-BE49-F238E27FC236}">
                <a16:creationId xmlns:a16="http://schemas.microsoft.com/office/drawing/2014/main" id="{0F2E3678-25D0-49F9-9BD6-8D4D6056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FE64F7-323E-4148-8304-8E70372E1808}"/>
              </a:ext>
            </a:extLst>
          </p:cNvPr>
          <p:cNvSpPr>
            <a:spLocks noGrp="1"/>
          </p:cNvSpPr>
          <p:nvPr>
            <p:ph type="title"/>
          </p:nvPr>
        </p:nvSpPr>
        <p:spPr>
          <a:xfrm>
            <a:off x="679524" y="1808285"/>
            <a:ext cx="8014253" cy="1620715"/>
          </a:xfrm>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lnSpc>
                <a:spcPct val="83000"/>
              </a:lnSpc>
            </a:pPr>
            <a:r>
              <a:rPr lang="en-US" sz="6000" b="1" cap="all" spc="-100" dirty="0"/>
              <a:t>DATA CLEANING and EXPLORATION</a:t>
            </a:r>
            <a:br>
              <a:rPr lang="en-US" sz="6000" b="1" cap="all" spc="-100" dirty="0"/>
            </a:br>
            <a:br>
              <a:rPr lang="en-US" sz="6000" cap="all" spc="-100" dirty="0"/>
            </a:br>
            <a:r>
              <a:rPr lang="en-US" sz="6000" cap="all" spc="-100" dirty="0"/>
              <a:t> </a:t>
            </a:r>
          </a:p>
        </p:txBody>
      </p:sp>
      <p:sp>
        <p:nvSpPr>
          <p:cNvPr id="97" name="Rectangle 96">
            <a:extLst>
              <a:ext uri="{FF2B5EF4-FFF2-40B4-BE49-F238E27FC236}">
                <a16:creationId xmlns:a16="http://schemas.microsoft.com/office/drawing/2014/main" id="{63A45CD5-61B0-48E1-8090-7584418C2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C6D4C1FD-C274-4FA8-939A-09E6498EFC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D4426-8AD5-43D7-8033-05DBB3BFE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C8029B-C6E2-4459-859A-7539865E00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3351DAD-28C7-4C56-BCEA-B57E7F61F7DA}"/>
              </a:ext>
            </a:extLst>
          </p:cNvPr>
          <p:cNvSpPr txBox="1"/>
          <p:nvPr/>
        </p:nvSpPr>
        <p:spPr>
          <a:xfrm>
            <a:off x="1144321" y="2759232"/>
            <a:ext cx="6142887" cy="369332"/>
          </a:xfrm>
          <a:prstGeom prst="rect">
            <a:avLst/>
          </a:prstGeom>
          <a:noFill/>
        </p:spPr>
        <p:txBody>
          <a:bodyPr wrap="square" rtlCol="0">
            <a:spAutoFit/>
          </a:bodyPr>
          <a:lstStyle/>
          <a:p>
            <a:pPr marL="285750" indent="-285750">
              <a:buFont typeface="Arial" panose="020B0604020202020204" pitchFamily="34" charset="0"/>
              <a:buChar char="•"/>
            </a:pPr>
            <a:r>
              <a:rPr lang="en-US" sz="1800" cap="all" spc="-100" dirty="0"/>
              <a:t>how  we  found our data</a:t>
            </a:r>
            <a:endParaRPr lang="en-US" dirty="0"/>
          </a:p>
        </p:txBody>
      </p:sp>
      <p:sp>
        <p:nvSpPr>
          <p:cNvPr id="6" name="TextBox 5">
            <a:extLst>
              <a:ext uri="{FF2B5EF4-FFF2-40B4-BE49-F238E27FC236}">
                <a16:creationId xmlns:a16="http://schemas.microsoft.com/office/drawing/2014/main" id="{D68595AA-1DD6-4CFD-96A8-24342EA58252}"/>
              </a:ext>
            </a:extLst>
          </p:cNvPr>
          <p:cNvSpPr txBox="1"/>
          <p:nvPr/>
        </p:nvSpPr>
        <p:spPr>
          <a:xfrm>
            <a:off x="1144320" y="3204961"/>
            <a:ext cx="6142887" cy="1015663"/>
          </a:xfrm>
          <a:prstGeom prst="rect">
            <a:avLst/>
          </a:prstGeom>
          <a:noFill/>
        </p:spPr>
        <p:txBody>
          <a:bodyPr wrap="square" rtlCol="0">
            <a:spAutoFit/>
          </a:bodyPr>
          <a:lstStyle/>
          <a:p>
            <a:pPr marL="285750" indent="-285750">
              <a:buFont typeface="Arial" panose="020B0604020202020204" pitchFamily="34" charset="0"/>
              <a:buChar char="•"/>
            </a:pPr>
            <a:r>
              <a:rPr lang="en-US" sz="1800" cap="all" spc="-100" dirty="0"/>
              <a:t>CLEANING PROCESS: </a:t>
            </a:r>
          </a:p>
          <a:p>
            <a:pPr marL="742950" lvl="1" indent="-285750">
              <a:buFont typeface="Wingdings" panose="05000000000000000000" pitchFamily="2" charset="2"/>
              <a:buChar char="Ø"/>
            </a:pPr>
            <a:r>
              <a:rPr lang="en-US" sz="1400" cap="all" spc="-100" dirty="0"/>
              <a:t>Conversion of values</a:t>
            </a:r>
          </a:p>
          <a:p>
            <a:pPr marL="742950" lvl="1" indent="-285750">
              <a:buFont typeface="Wingdings" panose="05000000000000000000" pitchFamily="2" charset="2"/>
              <a:buChar char="Ø"/>
            </a:pPr>
            <a:r>
              <a:rPr lang="en-US" sz="1400" cap="all" spc="-100" dirty="0"/>
              <a:t>dropped nulls and FILLING IN blanks</a:t>
            </a:r>
          </a:p>
          <a:p>
            <a:pPr marL="742950" lvl="1" indent="-285750">
              <a:buFont typeface="Wingdings" panose="05000000000000000000" pitchFamily="2" charset="2"/>
              <a:buChar char="Ø"/>
            </a:pPr>
            <a:r>
              <a:rPr lang="en-US" sz="1400" cap="all" spc="-100" dirty="0"/>
              <a:t>RENAMING COLUMNS</a:t>
            </a:r>
            <a:endParaRPr lang="en-US" sz="1400" dirty="0"/>
          </a:p>
        </p:txBody>
      </p:sp>
      <p:sp>
        <p:nvSpPr>
          <p:cNvPr id="8" name="TextBox 7">
            <a:extLst>
              <a:ext uri="{FF2B5EF4-FFF2-40B4-BE49-F238E27FC236}">
                <a16:creationId xmlns:a16="http://schemas.microsoft.com/office/drawing/2014/main" id="{BDE1DE3D-001C-46C5-AD62-E9773AC88C05}"/>
              </a:ext>
            </a:extLst>
          </p:cNvPr>
          <p:cNvSpPr txBox="1"/>
          <p:nvPr/>
        </p:nvSpPr>
        <p:spPr>
          <a:xfrm>
            <a:off x="1144319" y="4324760"/>
            <a:ext cx="6142887" cy="1015663"/>
          </a:xfrm>
          <a:prstGeom prst="rect">
            <a:avLst/>
          </a:prstGeom>
          <a:noFill/>
        </p:spPr>
        <p:txBody>
          <a:bodyPr wrap="square" rtlCol="0">
            <a:spAutoFit/>
          </a:bodyPr>
          <a:lstStyle/>
          <a:p>
            <a:pPr marL="285750" indent="-285750">
              <a:buFont typeface="Arial" panose="020B0604020202020204" pitchFamily="34" charset="0"/>
              <a:buChar char="•"/>
            </a:pPr>
            <a:r>
              <a:rPr lang="en-US" sz="1800" cap="all" spc="-100" dirty="0"/>
              <a:t>INSIGHTS:</a:t>
            </a:r>
          </a:p>
          <a:p>
            <a:pPr marL="742950" lvl="1" indent="-285750">
              <a:buFont typeface="Wingdings" panose="05000000000000000000" pitchFamily="2" charset="2"/>
              <a:buChar char="Ø"/>
            </a:pPr>
            <a:r>
              <a:rPr lang="en-US" sz="1400" cap="all" spc="-100" dirty="0"/>
              <a:t>Initial view of the data seemed very straight forward.</a:t>
            </a:r>
          </a:p>
          <a:p>
            <a:pPr marL="742950" lvl="1" indent="-285750">
              <a:buFont typeface="Wingdings" panose="05000000000000000000" pitchFamily="2" charset="2"/>
              <a:buChar char="Ø"/>
            </a:pPr>
            <a:r>
              <a:rPr lang="en-US" sz="1400" cap="all" spc="-100" dirty="0"/>
              <a:t>WE  did not anticipate the amount of time and energy we need ed to spend cleaning the data</a:t>
            </a:r>
            <a:endParaRPr lang="en-US" sz="1400" dirty="0"/>
          </a:p>
        </p:txBody>
      </p:sp>
      <p:grpSp>
        <p:nvGrpSpPr>
          <p:cNvPr id="9" name="Graphic 76" descr="Flask">
            <a:extLst>
              <a:ext uri="{FF2B5EF4-FFF2-40B4-BE49-F238E27FC236}">
                <a16:creationId xmlns:a16="http://schemas.microsoft.com/office/drawing/2014/main" id="{B8B1C6AA-6BCC-49F2-BE9E-BED675D0A275}"/>
              </a:ext>
            </a:extLst>
          </p:cNvPr>
          <p:cNvGrpSpPr/>
          <p:nvPr/>
        </p:nvGrpSpPr>
        <p:grpSpPr>
          <a:xfrm>
            <a:off x="8461417" y="1772742"/>
            <a:ext cx="2797860" cy="3241094"/>
            <a:chOff x="8633459" y="1684670"/>
            <a:chExt cx="2797860" cy="3241094"/>
          </a:xfrm>
        </p:grpSpPr>
        <p:sp>
          <p:nvSpPr>
            <p:cNvPr id="10" name="Freeform: Shape 9">
              <a:extLst>
                <a:ext uri="{FF2B5EF4-FFF2-40B4-BE49-F238E27FC236}">
                  <a16:creationId xmlns:a16="http://schemas.microsoft.com/office/drawing/2014/main" id="{6A107F10-E02C-43CD-9A96-646B64AEBC91}"/>
                </a:ext>
              </a:extLst>
            </p:cNvPr>
            <p:cNvSpPr/>
            <p:nvPr/>
          </p:nvSpPr>
          <p:spPr>
            <a:xfrm>
              <a:off x="10003244" y="1819715"/>
              <a:ext cx="174866" cy="202568"/>
            </a:xfrm>
            <a:custGeom>
              <a:avLst/>
              <a:gdLst>
                <a:gd name="connsiteX0" fmla="*/ 174866 w 174866"/>
                <a:gd name="connsiteY0" fmla="*/ 101284 h 202568"/>
                <a:gd name="connsiteX1" fmla="*/ 87433 w 174866"/>
                <a:gd name="connsiteY1" fmla="*/ 202568 h 202568"/>
                <a:gd name="connsiteX2" fmla="*/ 0 w 174866"/>
                <a:gd name="connsiteY2" fmla="*/ 101284 h 202568"/>
                <a:gd name="connsiteX3" fmla="*/ 87433 w 174866"/>
                <a:gd name="connsiteY3" fmla="*/ 0 h 202568"/>
                <a:gd name="connsiteX4" fmla="*/ 174866 w 174866"/>
                <a:gd name="connsiteY4" fmla="*/ 101284 h 2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66" h="202568">
                  <a:moveTo>
                    <a:pt x="174866" y="101284"/>
                  </a:moveTo>
                  <a:cubicBezTo>
                    <a:pt x="174866" y="157222"/>
                    <a:pt x="135721" y="202568"/>
                    <a:pt x="87433" y="202568"/>
                  </a:cubicBezTo>
                  <a:cubicBezTo>
                    <a:pt x="39145" y="202568"/>
                    <a:pt x="0" y="157222"/>
                    <a:pt x="0" y="101284"/>
                  </a:cubicBezTo>
                  <a:cubicBezTo>
                    <a:pt x="0" y="45346"/>
                    <a:pt x="39145" y="0"/>
                    <a:pt x="87433" y="0"/>
                  </a:cubicBezTo>
                  <a:cubicBezTo>
                    <a:pt x="135721" y="0"/>
                    <a:pt x="174866" y="45346"/>
                    <a:pt x="174866" y="101284"/>
                  </a:cubicBezTo>
                  <a:close/>
                </a:path>
              </a:pathLst>
            </a:custGeom>
            <a:solidFill>
              <a:schemeClr val="accent1"/>
            </a:solidFill>
            <a:ln w="29071" cap="flat">
              <a:solidFill>
                <a:schemeClr val="accent1"/>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010BF4F-5DCB-442D-AD17-4467C059723C}"/>
                </a:ext>
              </a:extLst>
            </p:cNvPr>
            <p:cNvSpPr/>
            <p:nvPr/>
          </p:nvSpPr>
          <p:spPr>
            <a:xfrm>
              <a:off x="10148966" y="2123568"/>
              <a:ext cx="174866" cy="202568"/>
            </a:xfrm>
            <a:custGeom>
              <a:avLst/>
              <a:gdLst>
                <a:gd name="connsiteX0" fmla="*/ 174866 w 174866"/>
                <a:gd name="connsiteY0" fmla="*/ 101284 h 202568"/>
                <a:gd name="connsiteX1" fmla="*/ 87433 w 174866"/>
                <a:gd name="connsiteY1" fmla="*/ 202568 h 202568"/>
                <a:gd name="connsiteX2" fmla="*/ 0 w 174866"/>
                <a:gd name="connsiteY2" fmla="*/ 101284 h 202568"/>
                <a:gd name="connsiteX3" fmla="*/ 87433 w 174866"/>
                <a:gd name="connsiteY3" fmla="*/ 0 h 202568"/>
                <a:gd name="connsiteX4" fmla="*/ 174866 w 174866"/>
                <a:gd name="connsiteY4" fmla="*/ 101284 h 2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66" h="202568">
                  <a:moveTo>
                    <a:pt x="174866" y="101284"/>
                  </a:moveTo>
                  <a:cubicBezTo>
                    <a:pt x="174866" y="157222"/>
                    <a:pt x="135721" y="202568"/>
                    <a:pt x="87433" y="202568"/>
                  </a:cubicBezTo>
                  <a:cubicBezTo>
                    <a:pt x="39145" y="202568"/>
                    <a:pt x="0" y="157222"/>
                    <a:pt x="0" y="101284"/>
                  </a:cubicBezTo>
                  <a:cubicBezTo>
                    <a:pt x="0" y="45346"/>
                    <a:pt x="39145" y="0"/>
                    <a:pt x="87433" y="0"/>
                  </a:cubicBezTo>
                  <a:cubicBezTo>
                    <a:pt x="135721" y="0"/>
                    <a:pt x="174866" y="45346"/>
                    <a:pt x="174866" y="101284"/>
                  </a:cubicBezTo>
                  <a:close/>
                </a:path>
              </a:pathLst>
            </a:custGeom>
            <a:solidFill>
              <a:schemeClr val="accent1"/>
            </a:solidFill>
            <a:ln w="29071" cap="flat">
              <a:solidFill>
                <a:schemeClr val="accent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60661AC-000C-4B24-834E-5263C9A06B9F}"/>
                </a:ext>
              </a:extLst>
            </p:cNvPr>
            <p:cNvSpPr/>
            <p:nvPr/>
          </p:nvSpPr>
          <p:spPr>
            <a:xfrm>
              <a:off x="9828378" y="2056045"/>
              <a:ext cx="174866" cy="202568"/>
            </a:xfrm>
            <a:custGeom>
              <a:avLst/>
              <a:gdLst>
                <a:gd name="connsiteX0" fmla="*/ 174866 w 174866"/>
                <a:gd name="connsiteY0" fmla="*/ 101284 h 202568"/>
                <a:gd name="connsiteX1" fmla="*/ 87433 w 174866"/>
                <a:gd name="connsiteY1" fmla="*/ 202568 h 202568"/>
                <a:gd name="connsiteX2" fmla="*/ 0 w 174866"/>
                <a:gd name="connsiteY2" fmla="*/ 101284 h 202568"/>
                <a:gd name="connsiteX3" fmla="*/ 87433 w 174866"/>
                <a:gd name="connsiteY3" fmla="*/ 0 h 202568"/>
                <a:gd name="connsiteX4" fmla="*/ 174866 w 174866"/>
                <a:gd name="connsiteY4" fmla="*/ 101284 h 2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66" h="202568">
                  <a:moveTo>
                    <a:pt x="174866" y="101284"/>
                  </a:moveTo>
                  <a:cubicBezTo>
                    <a:pt x="174866" y="157222"/>
                    <a:pt x="135721" y="202568"/>
                    <a:pt x="87433" y="202568"/>
                  </a:cubicBezTo>
                  <a:cubicBezTo>
                    <a:pt x="39145" y="202568"/>
                    <a:pt x="0" y="157222"/>
                    <a:pt x="0" y="101284"/>
                  </a:cubicBezTo>
                  <a:cubicBezTo>
                    <a:pt x="0" y="45346"/>
                    <a:pt x="39145" y="0"/>
                    <a:pt x="87433" y="0"/>
                  </a:cubicBezTo>
                  <a:cubicBezTo>
                    <a:pt x="135721" y="0"/>
                    <a:pt x="174866" y="45346"/>
                    <a:pt x="174866" y="101284"/>
                  </a:cubicBezTo>
                  <a:close/>
                </a:path>
              </a:pathLst>
            </a:custGeom>
            <a:solidFill>
              <a:schemeClr val="accent1"/>
            </a:solidFill>
            <a:ln w="29071" cap="flat">
              <a:solidFill>
                <a:schemeClr val="accent1"/>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E6FF7-5A8E-4864-A983-A2B2DBD66220}"/>
                </a:ext>
              </a:extLst>
            </p:cNvPr>
            <p:cNvSpPr/>
            <p:nvPr/>
          </p:nvSpPr>
          <p:spPr>
            <a:xfrm>
              <a:off x="9857522" y="2393659"/>
              <a:ext cx="233155" cy="270091"/>
            </a:xfrm>
            <a:custGeom>
              <a:avLst/>
              <a:gdLst>
                <a:gd name="connsiteX0" fmla="*/ 233155 w 233155"/>
                <a:gd name="connsiteY0" fmla="*/ 135046 h 270091"/>
                <a:gd name="connsiteX1" fmla="*/ 116578 w 233155"/>
                <a:gd name="connsiteY1" fmla="*/ 270091 h 270091"/>
                <a:gd name="connsiteX2" fmla="*/ 0 w 233155"/>
                <a:gd name="connsiteY2" fmla="*/ 135046 h 270091"/>
                <a:gd name="connsiteX3" fmla="*/ 116578 w 233155"/>
                <a:gd name="connsiteY3" fmla="*/ 0 h 270091"/>
                <a:gd name="connsiteX4" fmla="*/ 233155 w 233155"/>
                <a:gd name="connsiteY4" fmla="*/ 135046 h 270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55" h="270091">
                  <a:moveTo>
                    <a:pt x="233155" y="135046"/>
                  </a:moveTo>
                  <a:cubicBezTo>
                    <a:pt x="233155" y="209629"/>
                    <a:pt x="180962" y="270091"/>
                    <a:pt x="116578" y="270091"/>
                  </a:cubicBezTo>
                  <a:cubicBezTo>
                    <a:pt x="52193" y="270091"/>
                    <a:pt x="0" y="209629"/>
                    <a:pt x="0" y="135046"/>
                  </a:cubicBezTo>
                  <a:cubicBezTo>
                    <a:pt x="0" y="60462"/>
                    <a:pt x="52193" y="0"/>
                    <a:pt x="116578" y="0"/>
                  </a:cubicBezTo>
                  <a:cubicBezTo>
                    <a:pt x="180962" y="0"/>
                    <a:pt x="233155" y="60462"/>
                    <a:pt x="233155" y="135046"/>
                  </a:cubicBezTo>
                  <a:close/>
                </a:path>
              </a:pathLst>
            </a:custGeom>
            <a:solidFill>
              <a:schemeClr val="accent1"/>
            </a:solidFill>
            <a:ln w="29071" cap="flat">
              <a:solidFill>
                <a:schemeClr val="accent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EF19E82-803E-48DE-8C66-75E9EFC8D7C3}"/>
                </a:ext>
              </a:extLst>
            </p:cNvPr>
            <p:cNvSpPr/>
            <p:nvPr/>
          </p:nvSpPr>
          <p:spPr>
            <a:xfrm>
              <a:off x="9449892" y="2731273"/>
              <a:ext cx="1164993" cy="2059445"/>
            </a:xfrm>
            <a:custGeom>
              <a:avLst/>
              <a:gdLst>
                <a:gd name="connsiteX0" fmla="*/ 1150812 w 1164993"/>
                <a:gd name="connsiteY0" fmla="*/ 1775849 h 2059445"/>
                <a:gd name="connsiteX1" fmla="*/ 815652 w 1164993"/>
                <a:gd name="connsiteY1" fmla="*/ 898053 h 2059445"/>
                <a:gd name="connsiteX2" fmla="*/ 815652 w 1164993"/>
                <a:gd name="connsiteY2" fmla="*/ 303853 h 2059445"/>
                <a:gd name="connsiteX3" fmla="*/ 903085 w 1164993"/>
                <a:gd name="connsiteY3" fmla="*/ 128293 h 2059445"/>
                <a:gd name="connsiteX4" fmla="*/ 929315 w 1164993"/>
                <a:gd name="connsiteY4" fmla="*/ 37137 h 2059445"/>
                <a:gd name="connsiteX5" fmla="*/ 873941 w 1164993"/>
                <a:gd name="connsiteY5" fmla="*/ 0 h 2059445"/>
                <a:gd name="connsiteX6" fmla="*/ 873941 w 1164993"/>
                <a:gd name="connsiteY6" fmla="*/ 0 h 2059445"/>
                <a:gd name="connsiteX7" fmla="*/ 291053 w 1164993"/>
                <a:gd name="connsiteY7" fmla="*/ 0 h 2059445"/>
                <a:gd name="connsiteX8" fmla="*/ 291053 w 1164993"/>
                <a:gd name="connsiteY8" fmla="*/ 0 h 2059445"/>
                <a:gd name="connsiteX9" fmla="*/ 235679 w 1164993"/>
                <a:gd name="connsiteY9" fmla="*/ 37137 h 2059445"/>
                <a:gd name="connsiteX10" fmla="*/ 261909 w 1164993"/>
                <a:gd name="connsiteY10" fmla="*/ 128293 h 2059445"/>
                <a:gd name="connsiteX11" fmla="*/ 349342 w 1164993"/>
                <a:gd name="connsiteY11" fmla="*/ 303853 h 2059445"/>
                <a:gd name="connsiteX12" fmla="*/ 349342 w 1164993"/>
                <a:gd name="connsiteY12" fmla="*/ 898053 h 2059445"/>
                <a:gd name="connsiteX13" fmla="*/ 14182 w 1164993"/>
                <a:gd name="connsiteY13" fmla="*/ 1775849 h 2059445"/>
                <a:gd name="connsiteX14" fmla="*/ 28754 w 1164993"/>
                <a:gd name="connsiteY14" fmla="*/ 1968290 h 2059445"/>
                <a:gd name="connsiteX15" fmla="*/ 174476 w 1164993"/>
                <a:gd name="connsiteY15" fmla="*/ 2059445 h 2059445"/>
                <a:gd name="connsiteX16" fmla="*/ 990518 w 1164993"/>
                <a:gd name="connsiteY16" fmla="*/ 2059445 h 2059445"/>
                <a:gd name="connsiteX17" fmla="*/ 1136240 w 1164993"/>
                <a:gd name="connsiteY17" fmla="*/ 1968290 h 2059445"/>
                <a:gd name="connsiteX18" fmla="*/ 1150812 w 1164993"/>
                <a:gd name="connsiteY18" fmla="*/ 1775849 h 2059445"/>
                <a:gd name="connsiteX19" fmla="*/ 699074 w 1164993"/>
                <a:gd name="connsiteY19" fmla="*/ 303853 h 2059445"/>
                <a:gd name="connsiteX20" fmla="*/ 699074 w 1164993"/>
                <a:gd name="connsiteY20" fmla="*/ 438898 h 2059445"/>
                <a:gd name="connsiteX21" fmla="*/ 465919 w 1164993"/>
                <a:gd name="connsiteY21" fmla="*/ 438898 h 2059445"/>
                <a:gd name="connsiteX22" fmla="*/ 465919 w 1164993"/>
                <a:gd name="connsiteY22" fmla="*/ 303853 h 2059445"/>
                <a:gd name="connsiteX23" fmla="*/ 428032 w 1164993"/>
                <a:gd name="connsiteY23" fmla="*/ 135046 h 2059445"/>
                <a:gd name="connsiteX24" fmla="*/ 739877 w 1164993"/>
                <a:gd name="connsiteY24" fmla="*/ 135046 h 2059445"/>
                <a:gd name="connsiteX25" fmla="*/ 699074 w 1164993"/>
                <a:gd name="connsiteY25" fmla="*/ 303853 h 205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4993" h="2059445">
                  <a:moveTo>
                    <a:pt x="1150812" y="1775849"/>
                  </a:moveTo>
                  <a:lnTo>
                    <a:pt x="815652" y="898053"/>
                  </a:lnTo>
                  <a:lnTo>
                    <a:pt x="815652" y="303853"/>
                  </a:lnTo>
                  <a:cubicBezTo>
                    <a:pt x="815652" y="182312"/>
                    <a:pt x="900171" y="131670"/>
                    <a:pt x="903085" y="128293"/>
                  </a:cubicBezTo>
                  <a:cubicBezTo>
                    <a:pt x="932229" y="111413"/>
                    <a:pt x="943887" y="70899"/>
                    <a:pt x="929315" y="37137"/>
                  </a:cubicBezTo>
                  <a:cubicBezTo>
                    <a:pt x="917657" y="13505"/>
                    <a:pt x="897256" y="0"/>
                    <a:pt x="873941" y="0"/>
                  </a:cubicBezTo>
                  <a:lnTo>
                    <a:pt x="873941" y="0"/>
                  </a:lnTo>
                  <a:lnTo>
                    <a:pt x="291053" y="0"/>
                  </a:lnTo>
                  <a:lnTo>
                    <a:pt x="291053" y="0"/>
                  </a:lnTo>
                  <a:cubicBezTo>
                    <a:pt x="267738" y="0"/>
                    <a:pt x="247337" y="13505"/>
                    <a:pt x="235679" y="37137"/>
                  </a:cubicBezTo>
                  <a:cubicBezTo>
                    <a:pt x="221107" y="70899"/>
                    <a:pt x="232764" y="111413"/>
                    <a:pt x="261909" y="128293"/>
                  </a:cubicBezTo>
                  <a:cubicBezTo>
                    <a:pt x="261909" y="128293"/>
                    <a:pt x="349342" y="182312"/>
                    <a:pt x="349342" y="303853"/>
                  </a:cubicBezTo>
                  <a:lnTo>
                    <a:pt x="349342" y="898053"/>
                  </a:lnTo>
                  <a:lnTo>
                    <a:pt x="14182" y="1775849"/>
                  </a:lnTo>
                  <a:cubicBezTo>
                    <a:pt x="-9134" y="1839996"/>
                    <a:pt x="-3305" y="1910895"/>
                    <a:pt x="28754" y="1968290"/>
                  </a:cubicBezTo>
                  <a:cubicBezTo>
                    <a:pt x="60813" y="2025684"/>
                    <a:pt x="116187" y="2059445"/>
                    <a:pt x="174476" y="2059445"/>
                  </a:cubicBezTo>
                  <a:lnTo>
                    <a:pt x="990518" y="2059445"/>
                  </a:lnTo>
                  <a:cubicBezTo>
                    <a:pt x="1048807" y="2059445"/>
                    <a:pt x="1104181" y="2025684"/>
                    <a:pt x="1136240" y="1968290"/>
                  </a:cubicBezTo>
                  <a:cubicBezTo>
                    <a:pt x="1168299" y="1910895"/>
                    <a:pt x="1174128" y="1839996"/>
                    <a:pt x="1150812" y="1775849"/>
                  </a:cubicBezTo>
                  <a:close/>
                  <a:moveTo>
                    <a:pt x="699074" y="303853"/>
                  </a:moveTo>
                  <a:lnTo>
                    <a:pt x="699074" y="438898"/>
                  </a:lnTo>
                  <a:lnTo>
                    <a:pt x="465919" y="438898"/>
                  </a:lnTo>
                  <a:lnTo>
                    <a:pt x="465919" y="303853"/>
                  </a:lnTo>
                  <a:cubicBezTo>
                    <a:pt x="465919" y="232954"/>
                    <a:pt x="448433" y="178935"/>
                    <a:pt x="428032" y="135046"/>
                  </a:cubicBezTo>
                  <a:lnTo>
                    <a:pt x="739877" y="135046"/>
                  </a:lnTo>
                  <a:cubicBezTo>
                    <a:pt x="716561" y="178935"/>
                    <a:pt x="699074" y="232954"/>
                    <a:pt x="699074" y="303853"/>
                  </a:cubicBezTo>
                  <a:close/>
                </a:path>
              </a:pathLst>
            </a:custGeom>
            <a:solidFill>
              <a:schemeClr val="accent1"/>
            </a:solidFill>
            <a:ln w="29071"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323622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1" name="Rectangle 7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3" name="Rectangle 7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7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6" name="Straight Connector 7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84" name="Rectangle 83">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FE64F7-323E-4148-8304-8E70372E1808}"/>
              </a:ext>
            </a:extLst>
          </p:cNvPr>
          <p:cNvSpPr>
            <a:spLocks noGrp="1"/>
          </p:cNvSpPr>
          <p:nvPr>
            <p:ph type="title"/>
          </p:nvPr>
        </p:nvSpPr>
        <p:spPr>
          <a:xfrm>
            <a:off x="947146" y="1830862"/>
            <a:ext cx="10435152" cy="3391452"/>
          </a:xfrm>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nSpc>
                <a:spcPct val="83000"/>
              </a:lnSpc>
            </a:pPr>
            <a:r>
              <a:rPr lang="en-US" sz="6000" b="1" cap="all" spc="-100" dirty="0"/>
              <a:t>QUESTIONS</a:t>
            </a:r>
            <a:r>
              <a:rPr lang="en-US" sz="4400" b="1" cap="all" spc="-100" dirty="0"/>
              <a:t>:</a:t>
            </a:r>
            <a:br>
              <a:rPr lang="en-US" sz="5300" cap="all" spc="-100" dirty="0"/>
            </a:br>
            <a:br>
              <a:rPr lang="en-US" sz="5300" cap="all" spc="-100" dirty="0"/>
            </a:br>
            <a:br>
              <a:rPr lang="en-US" sz="5300" cap="all" spc="-100" dirty="0"/>
            </a:br>
            <a:br>
              <a:rPr lang="en-US" sz="4600" cap="all" spc="-100" dirty="0"/>
            </a:br>
            <a:br>
              <a:rPr lang="en-US" sz="4600" cap="all" spc="-100" dirty="0"/>
            </a:br>
            <a:br>
              <a:rPr lang="en-US" sz="4600" cap="all" spc="-100" dirty="0"/>
            </a:br>
            <a:r>
              <a:rPr lang="en-US" sz="4600" cap="all" spc="-100" dirty="0"/>
              <a:t> </a:t>
            </a:r>
          </a:p>
        </p:txBody>
      </p:sp>
      <p:sp>
        <p:nvSpPr>
          <p:cNvPr id="86" name="Rectangle 85">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8" name="Straight Connector 87">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EEC53DE-D5BA-4AE0-AFD0-6A6DDBB76FAF}"/>
              </a:ext>
            </a:extLst>
          </p:cNvPr>
          <p:cNvSpPr txBox="1"/>
          <p:nvPr/>
        </p:nvSpPr>
        <p:spPr>
          <a:xfrm>
            <a:off x="1141505" y="2209328"/>
            <a:ext cx="9296399" cy="369332"/>
          </a:xfrm>
          <a:prstGeom prst="rect">
            <a:avLst/>
          </a:prstGeom>
          <a:noFill/>
        </p:spPr>
        <p:txBody>
          <a:bodyPr wrap="square" rtlCol="0">
            <a:spAutoFit/>
          </a:bodyPr>
          <a:lstStyle/>
          <a:p>
            <a:r>
              <a:rPr lang="en-US" dirty="0"/>
              <a:t>1) Does the Total Population have a correlation to Unemployment?</a:t>
            </a:r>
          </a:p>
        </p:txBody>
      </p:sp>
      <p:sp>
        <p:nvSpPr>
          <p:cNvPr id="4" name="TextBox 3">
            <a:extLst>
              <a:ext uri="{FF2B5EF4-FFF2-40B4-BE49-F238E27FC236}">
                <a16:creationId xmlns:a16="http://schemas.microsoft.com/office/drawing/2014/main" id="{D187AF74-88A2-45A1-BFE7-2B6CD71883F1}"/>
              </a:ext>
            </a:extLst>
          </p:cNvPr>
          <p:cNvSpPr txBox="1"/>
          <p:nvPr/>
        </p:nvSpPr>
        <p:spPr>
          <a:xfrm>
            <a:off x="1141503" y="2790760"/>
            <a:ext cx="9296399" cy="369332"/>
          </a:xfrm>
          <a:prstGeom prst="rect">
            <a:avLst/>
          </a:prstGeom>
          <a:noFill/>
        </p:spPr>
        <p:txBody>
          <a:bodyPr wrap="square" rtlCol="0">
            <a:spAutoFit/>
          </a:bodyPr>
          <a:lstStyle/>
          <a:p>
            <a:r>
              <a:rPr lang="en-US" dirty="0"/>
              <a:t>2) Does the increase or decrease Adult Population impact Poverty Rates?</a:t>
            </a:r>
          </a:p>
        </p:txBody>
      </p:sp>
      <p:sp>
        <p:nvSpPr>
          <p:cNvPr id="5" name="TextBox 4">
            <a:extLst>
              <a:ext uri="{FF2B5EF4-FFF2-40B4-BE49-F238E27FC236}">
                <a16:creationId xmlns:a16="http://schemas.microsoft.com/office/drawing/2014/main" id="{CC7A7FD9-5D18-47ED-8642-55B9A0F493EA}"/>
              </a:ext>
            </a:extLst>
          </p:cNvPr>
          <p:cNvSpPr txBox="1"/>
          <p:nvPr/>
        </p:nvSpPr>
        <p:spPr>
          <a:xfrm>
            <a:off x="1141502" y="3287280"/>
            <a:ext cx="9296399" cy="369332"/>
          </a:xfrm>
          <a:prstGeom prst="rect">
            <a:avLst/>
          </a:prstGeom>
          <a:noFill/>
        </p:spPr>
        <p:txBody>
          <a:bodyPr wrap="square" rtlCol="0">
            <a:spAutoFit/>
          </a:bodyPr>
          <a:lstStyle/>
          <a:p>
            <a:r>
              <a:rPr lang="en-US" dirty="0"/>
              <a:t>3) Does Commute time influence Income average?</a:t>
            </a:r>
          </a:p>
        </p:txBody>
      </p:sp>
      <p:sp>
        <p:nvSpPr>
          <p:cNvPr id="6" name="TextBox 5">
            <a:extLst>
              <a:ext uri="{FF2B5EF4-FFF2-40B4-BE49-F238E27FC236}">
                <a16:creationId xmlns:a16="http://schemas.microsoft.com/office/drawing/2014/main" id="{63A21D44-6E3A-4EAE-B5A3-A05B70C36C1A}"/>
              </a:ext>
            </a:extLst>
          </p:cNvPr>
          <p:cNvSpPr txBox="1"/>
          <p:nvPr/>
        </p:nvSpPr>
        <p:spPr>
          <a:xfrm>
            <a:off x="1141502" y="3793678"/>
            <a:ext cx="9296399" cy="646331"/>
          </a:xfrm>
          <a:prstGeom prst="rect">
            <a:avLst/>
          </a:prstGeom>
          <a:noFill/>
        </p:spPr>
        <p:txBody>
          <a:bodyPr wrap="square" rtlCol="0">
            <a:spAutoFit/>
          </a:bodyPr>
          <a:lstStyle/>
          <a:p>
            <a:r>
              <a:rPr lang="en-US" dirty="0"/>
              <a:t>4) What percentage of the populations makes up the state’s workforce(types, sectors)?</a:t>
            </a:r>
          </a:p>
        </p:txBody>
      </p:sp>
      <p:sp>
        <p:nvSpPr>
          <p:cNvPr id="9" name="TextBox 8">
            <a:extLst>
              <a:ext uri="{FF2B5EF4-FFF2-40B4-BE49-F238E27FC236}">
                <a16:creationId xmlns:a16="http://schemas.microsoft.com/office/drawing/2014/main" id="{C8577CF0-6ACA-4526-86BD-220FC05C670B}"/>
              </a:ext>
            </a:extLst>
          </p:cNvPr>
          <p:cNvSpPr txBox="1"/>
          <p:nvPr/>
        </p:nvSpPr>
        <p:spPr>
          <a:xfrm>
            <a:off x="1141502" y="4461829"/>
            <a:ext cx="9296399" cy="369332"/>
          </a:xfrm>
          <a:prstGeom prst="rect">
            <a:avLst/>
          </a:prstGeom>
          <a:noFill/>
        </p:spPr>
        <p:txBody>
          <a:bodyPr wrap="square" rtlCol="0">
            <a:spAutoFit/>
          </a:bodyPr>
          <a:lstStyle/>
          <a:p>
            <a:r>
              <a:rPr lang="en-US" dirty="0"/>
              <a:t>5) Do states with Higher Income average correlate to the Professional sector?</a:t>
            </a:r>
          </a:p>
        </p:txBody>
      </p:sp>
    </p:spTree>
    <p:extLst>
      <p:ext uri="{BB962C8B-B14F-4D97-AF65-F5344CB8AC3E}">
        <p14:creationId xmlns:p14="http://schemas.microsoft.com/office/powerpoint/2010/main" val="200870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25">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8" name="Rectangle 2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34" name="Rectangle 3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3" name="Title 2">
            <a:extLst>
              <a:ext uri="{FF2B5EF4-FFF2-40B4-BE49-F238E27FC236}">
                <a16:creationId xmlns:a16="http://schemas.microsoft.com/office/drawing/2014/main" id="{A2F1B810-6B33-42E7-BBB2-B3C3C219A84D}"/>
              </a:ext>
            </a:extLst>
          </p:cNvPr>
          <p:cNvSpPr>
            <a:spLocks noGrp="1"/>
          </p:cNvSpPr>
          <p:nvPr>
            <p:ph type="title"/>
          </p:nvPr>
        </p:nvSpPr>
        <p:spPr>
          <a:xfrm>
            <a:off x="983887" y="1185059"/>
            <a:ext cx="3491832" cy="4487882"/>
          </a:xfrm>
        </p:spPr>
        <p:txBody>
          <a:bodyPr vert="horz" lIns="91440" tIns="45720" rIns="91440" bIns="45720" rtlCol="0" anchor="ctr">
            <a:normAutofit/>
          </a:bodyPr>
          <a:lstStyle/>
          <a:p>
            <a:pPr algn="ctr">
              <a:lnSpc>
                <a:spcPct val="90000"/>
              </a:lnSpc>
            </a:pPr>
            <a:r>
              <a:rPr lang="en-US" sz="4400" dirty="0">
                <a:solidFill>
                  <a:schemeClr val="tx1">
                    <a:lumMod val="85000"/>
                    <a:lumOff val="15000"/>
                  </a:schemeClr>
                </a:solidFill>
              </a:rPr>
              <a:t>Factors we are going to be using from the Census Data</a:t>
            </a:r>
          </a:p>
        </p:txBody>
      </p:sp>
      <p:sp>
        <p:nvSpPr>
          <p:cNvPr id="36" name="Rectangle 3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4" name="Text Placeholder 3">
            <a:extLst>
              <a:ext uri="{FF2B5EF4-FFF2-40B4-BE49-F238E27FC236}">
                <a16:creationId xmlns:a16="http://schemas.microsoft.com/office/drawing/2014/main" id="{342E2F58-F26C-44E8-B255-C9BCAA82AD53}"/>
              </a:ext>
            </a:extLst>
          </p:cNvPr>
          <p:cNvSpPr>
            <a:spLocks noGrp="1"/>
          </p:cNvSpPr>
          <p:nvPr>
            <p:ph type="body" sz="half" idx="2"/>
          </p:nvPr>
        </p:nvSpPr>
        <p:spPr>
          <a:xfrm>
            <a:off x="6096000" y="806860"/>
            <a:ext cx="4870512" cy="1941192"/>
          </a:xfrm>
        </p:spPr>
        <p:txBody>
          <a:bodyPr vert="horz" lIns="91440" tIns="45720" rIns="91440" bIns="45720" rtlCol="0" anchor="ctr">
            <a:normAutofit/>
          </a:bodyPr>
          <a:lstStyle/>
          <a:p>
            <a:pPr>
              <a:lnSpc>
                <a:spcPct val="100000"/>
              </a:lnSpc>
            </a:pPr>
            <a:r>
              <a:rPr lang="en-US" sz="2000" b="0" i="0" dirty="0">
                <a:effectLst/>
              </a:rPr>
              <a:t>We will examine factors such as:</a:t>
            </a:r>
          </a:p>
          <a:p>
            <a:pPr indent="-182880">
              <a:lnSpc>
                <a:spcPct val="100000"/>
              </a:lnSpc>
              <a:buFont typeface="Garamond" pitchFamily="18" charset="0"/>
              <a:buChar char="◦"/>
            </a:pPr>
            <a:endParaRPr lang="en-US" sz="2000" b="0" i="0" dirty="0">
              <a:effectLst/>
            </a:endParaRPr>
          </a:p>
          <a:p>
            <a:pPr indent="-182880">
              <a:lnSpc>
                <a:spcPct val="100000"/>
              </a:lnSpc>
              <a:buFont typeface="Garamond" pitchFamily="18" charset="0"/>
              <a:buChar char="◦"/>
            </a:pPr>
            <a:r>
              <a:rPr lang="en-US" sz="2000" b="0" i="0" dirty="0">
                <a:effectLst/>
              </a:rPr>
              <a:t> Unemployment rates </a:t>
            </a:r>
          </a:p>
        </p:txBody>
      </p:sp>
      <p:sp>
        <p:nvSpPr>
          <p:cNvPr id="13" name="Text Placeholder 3">
            <a:extLst>
              <a:ext uri="{FF2B5EF4-FFF2-40B4-BE49-F238E27FC236}">
                <a16:creationId xmlns:a16="http://schemas.microsoft.com/office/drawing/2014/main" id="{E9A716F2-DE10-40CD-B2D6-DC5C84D6F4C7}"/>
              </a:ext>
            </a:extLst>
          </p:cNvPr>
          <p:cNvSpPr txBox="1">
            <a:spLocks/>
          </p:cNvSpPr>
          <p:nvPr/>
        </p:nvSpPr>
        <p:spPr>
          <a:xfrm>
            <a:off x="6096000" y="1939724"/>
            <a:ext cx="4870512" cy="1280456"/>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9pPr>
          </a:lstStyle>
          <a:p>
            <a:pPr indent="-182880">
              <a:lnSpc>
                <a:spcPct val="100000"/>
              </a:lnSpc>
              <a:buFont typeface="Garamond" pitchFamily="18" charset="0"/>
              <a:buChar char="◦"/>
            </a:pPr>
            <a:r>
              <a:rPr lang="en-US" sz="2000" dirty="0"/>
              <a:t>Income average </a:t>
            </a:r>
          </a:p>
        </p:txBody>
      </p:sp>
      <p:sp>
        <p:nvSpPr>
          <p:cNvPr id="2" name="Text Placeholder 3">
            <a:extLst>
              <a:ext uri="{FF2B5EF4-FFF2-40B4-BE49-F238E27FC236}">
                <a16:creationId xmlns:a16="http://schemas.microsoft.com/office/drawing/2014/main" id="{27D3BFD7-4A33-4C2E-8BC7-9F1CCADB09EB}"/>
              </a:ext>
            </a:extLst>
          </p:cNvPr>
          <p:cNvSpPr txBox="1">
            <a:spLocks/>
          </p:cNvSpPr>
          <p:nvPr/>
        </p:nvSpPr>
        <p:spPr>
          <a:xfrm>
            <a:off x="6096000" y="2507206"/>
            <a:ext cx="4870512" cy="701582"/>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9pPr>
          </a:lstStyle>
          <a:p>
            <a:pPr indent="-182880">
              <a:lnSpc>
                <a:spcPct val="100000"/>
              </a:lnSpc>
              <a:buFont typeface="Garamond" pitchFamily="18" charset="0"/>
              <a:buChar char="◦"/>
            </a:pPr>
            <a:endParaRPr lang="en-US" sz="2000" dirty="0"/>
          </a:p>
          <a:p>
            <a:pPr indent="-182880">
              <a:lnSpc>
                <a:spcPct val="100000"/>
              </a:lnSpc>
              <a:buFont typeface="Garamond" pitchFamily="18" charset="0"/>
              <a:buChar char="◦"/>
            </a:pPr>
            <a:r>
              <a:rPr lang="en-US" sz="2000" dirty="0"/>
              <a:t>Poverty rates</a:t>
            </a:r>
          </a:p>
        </p:txBody>
      </p:sp>
      <p:sp>
        <p:nvSpPr>
          <p:cNvPr id="5" name="Text Placeholder 3">
            <a:extLst>
              <a:ext uri="{FF2B5EF4-FFF2-40B4-BE49-F238E27FC236}">
                <a16:creationId xmlns:a16="http://schemas.microsoft.com/office/drawing/2014/main" id="{DAED8FA5-DCF0-4B30-B22A-42BC8B4FCC5F}"/>
              </a:ext>
            </a:extLst>
          </p:cNvPr>
          <p:cNvSpPr txBox="1">
            <a:spLocks/>
          </p:cNvSpPr>
          <p:nvPr/>
        </p:nvSpPr>
        <p:spPr>
          <a:xfrm>
            <a:off x="6096000" y="2869365"/>
            <a:ext cx="4870512" cy="74158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9pPr>
          </a:lstStyle>
          <a:p>
            <a:pPr indent="-182880">
              <a:lnSpc>
                <a:spcPct val="100000"/>
              </a:lnSpc>
              <a:buFont typeface="Garamond" pitchFamily="18" charset="0"/>
              <a:buChar char="◦"/>
            </a:pPr>
            <a:endParaRPr lang="en-US" sz="2000" dirty="0"/>
          </a:p>
          <a:p>
            <a:pPr indent="-182880">
              <a:lnSpc>
                <a:spcPct val="100000"/>
              </a:lnSpc>
              <a:buFont typeface="Garamond" pitchFamily="18" charset="0"/>
              <a:buChar char="◦"/>
            </a:pPr>
            <a:r>
              <a:rPr lang="en-US" sz="2000" dirty="0"/>
              <a:t>Workforce (types, sectors)</a:t>
            </a:r>
          </a:p>
        </p:txBody>
      </p:sp>
      <p:sp>
        <p:nvSpPr>
          <p:cNvPr id="6" name="Text Placeholder 3">
            <a:extLst>
              <a:ext uri="{FF2B5EF4-FFF2-40B4-BE49-F238E27FC236}">
                <a16:creationId xmlns:a16="http://schemas.microsoft.com/office/drawing/2014/main" id="{1B9BB25E-1127-4E5E-83AD-B9789CCD249E}"/>
              </a:ext>
            </a:extLst>
          </p:cNvPr>
          <p:cNvSpPr txBox="1">
            <a:spLocks/>
          </p:cNvSpPr>
          <p:nvPr/>
        </p:nvSpPr>
        <p:spPr>
          <a:xfrm>
            <a:off x="6096000" y="3266094"/>
            <a:ext cx="4870512" cy="74158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9pPr>
          </a:lstStyle>
          <a:p>
            <a:pPr indent="-182880">
              <a:lnSpc>
                <a:spcPct val="100000"/>
              </a:lnSpc>
              <a:buFont typeface="Garamond" pitchFamily="18" charset="0"/>
              <a:buChar char="◦"/>
            </a:pPr>
            <a:endParaRPr lang="en-US" sz="2000" dirty="0"/>
          </a:p>
          <a:p>
            <a:pPr indent="-182880">
              <a:lnSpc>
                <a:spcPct val="100000"/>
              </a:lnSpc>
              <a:buFont typeface="Garamond" pitchFamily="18" charset="0"/>
              <a:buChar char="◦"/>
            </a:pPr>
            <a:r>
              <a:rPr lang="en-US" sz="2000" dirty="0"/>
              <a:t>Population</a:t>
            </a:r>
          </a:p>
        </p:txBody>
      </p:sp>
    </p:spTree>
    <p:extLst>
      <p:ext uri="{BB962C8B-B14F-4D97-AF65-F5344CB8AC3E}">
        <p14:creationId xmlns:p14="http://schemas.microsoft.com/office/powerpoint/2010/main" val="2975753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1" name="Rectangle 7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3" name="Rectangle 7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7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6" name="Straight Connector 7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84" name="Rectangle 83">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FE64F7-323E-4148-8304-8E70372E1808}"/>
              </a:ext>
            </a:extLst>
          </p:cNvPr>
          <p:cNvSpPr>
            <a:spLocks noGrp="1"/>
          </p:cNvSpPr>
          <p:nvPr>
            <p:ph type="title"/>
          </p:nvPr>
        </p:nvSpPr>
        <p:spPr>
          <a:xfrm>
            <a:off x="947146" y="1830862"/>
            <a:ext cx="10435152" cy="3391452"/>
          </a:xfrm>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lnSpc>
                <a:spcPct val="83000"/>
              </a:lnSpc>
            </a:pPr>
            <a:r>
              <a:rPr lang="en-US" sz="4400" b="1" cap="all" spc="-100" dirty="0"/>
              <a:t>Factors that impact the unemployment RATES</a:t>
            </a:r>
            <a:br>
              <a:rPr lang="en-US" sz="5300" cap="all" spc="-100" dirty="0"/>
            </a:br>
            <a:r>
              <a:rPr lang="en-US" sz="5300" cap="all" spc="-100" dirty="0"/>
              <a:t>  </a:t>
            </a:r>
            <a:br>
              <a:rPr lang="en-US" sz="5300" cap="all" spc="-100" dirty="0"/>
            </a:br>
            <a:br>
              <a:rPr lang="en-US" sz="5300" cap="all" spc="-100" dirty="0"/>
            </a:br>
            <a:br>
              <a:rPr lang="en-US" sz="4600" cap="all" spc="-100" dirty="0"/>
            </a:br>
            <a:br>
              <a:rPr lang="en-US" sz="4600" cap="all" spc="-100" dirty="0"/>
            </a:br>
            <a:br>
              <a:rPr lang="en-US" sz="4600" cap="all" spc="-100" dirty="0"/>
            </a:br>
            <a:r>
              <a:rPr lang="en-US" sz="4600" cap="all" spc="-100" dirty="0"/>
              <a:t> </a:t>
            </a:r>
          </a:p>
        </p:txBody>
      </p:sp>
      <p:sp>
        <p:nvSpPr>
          <p:cNvPr id="86" name="Rectangle 85">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8" name="Straight Connector 87">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35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27F568-9F1F-4461-82C4-9663B6946528}"/>
              </a:ext>
            </a:extLst>
          </p:cNvPr>
          <p:cNvSpPr>
            <a:spLocks noGrp="1"/>
          </p:cNvSpPr>
          <p:nvPr>
            <p:ph type="pic" idx="1"/>
          </p:nvPr>
        </p:nvSpPr>
        <p:spPr/>
      </p:sp>
      <p:sp>
        <p:nvSpPr>
          <p:cNvPr id="3" name="Title 2">
            <a:extLst>
              <a:ext uri="{FF2B5EF4-FFF2-40B4-BE49-F238E27FC236}">
                <a16:creationId xmlns:a16="http://schemas.microsoft.com/office/drawing/2014/main" id="{0D9B839F-4D4F-4D72-B116-C12D388F7896}"/>
              </a:ext>
            </a:extLst>
          </p:cNvPr>
          <p:cNvSpPr>
            <a:spLocks noGrp="1"/>
          </p:cNvSpPr>
          <p:nvPr>
            <p:ph type="title"/>
          </p:nvPr>
        </p:nvSpPr>
        <p:spPr>
          <a:xfrm>
            <a:off x="8477250" y="603504"/>
            <a:ext cx="3144774" cy="856180"/>
          </a:xfrm>
        </p:spPr>
        <p:txBody>
          <a:bodyPr/>
          <a:lstStyle/>
          <a:p>
            <a:r>
              <a:rPr lang="en-US" sz="2400" b="1" cap="all" spc="-100" dirty="0"/>
              <a:t>ADULT POPULATION  </a:t>
            </a:r>
            <a:r>
              <a:rPr lang="en-US" sz="2400" b="1" cap="all" spc="-100" dirty="0" err="1"/>
              <a:t>v.s</a:t>
            </a:r>
            <a:r>
              <a:rPr lang="en-US" sz="2400" b="1" cap="all" spc="-100" dirty="0"/>
              <a:t>.  POVERTY RATE</a:t>
            </a:r>
            <a:endParaRPr lang="en-US" sz="2400" dirty="0"/>
          </a:p>
        </p:txBody>
      </p:sp>
      <p:sp>
        <p:nvSpPr>
          <p:cNvPr id="4" name="Text Placeholder 3">
            <a:extLst>
              <a:ext uri="{FF2B5EF4-FFF2-40B4-BE49-F238E27FC236}">
                <a16:creationId xmlns:a16="http://schemas.microsoft.com/office/drawing/2014/main" id="{C396DFA2-9AF4-4A82-9B9A-EDD38FDFCFEC}"/>
              </a:ext>
            </a:extLst>
          </p:cNvPr>
          <p:cNvSpPr>
            <a:spLocks noGrp="1"/>
          </p:cNvSpPr>
          <p:nvPr>
            <p:ph type="body" sz="half" idx="2"/>
          </p:nvPr>
        </p:nvSpPr>
        <p:spPr>
          <a:xfrm>
            <a:off x="8477250" y="1610686"/>
            <a:ext cx="3144774" cy="4287194"/>
          </a:xfrm>
        </p:spPr>
        <p:txBody>
          <a:bodyPr>
            <a:normAutofit fontScale="77500" lnSpcReduction="20000"/>
          </a:bodyPr>
          <a:lstStyle/>
          <a:p>
            <a:r>
              <a:rPr lang="en-US" sz="1800" b="1" i="0" dirty="0">
                <a:solidFill>
                  <a:srgbClr val="1D1C1D"/>
                </a:solidFill>
                <a:effectLst/>
                <a:latin typeface="Slack-Lato"/>
              </a:rPr>
              <a:t>Hypothesis: </a:t>
            </a:r>
            <a:r>
              <a:rPr lang="en-US" sz="1800" b="0" i="0" dirty="0">
                <a:solidFill>
                  <a:srgbClr val="1D1C1D"/>
                </a:solidFill>
                <a:effectLst/>
                <a:latin typeface="Slack-Lato"/>
              </a:rPr>
              <a:t>Higher the Adult Population %, the lower the poverty rates %</a:t>
            </a:r>
            <a:br>
              <a:rPr lang="en-US" sz="1800" b="0" i="0" dirty="0">
                <a:solidFill>
                  <a:srgbClr val="1D1C1D"/>
                </a:solidFill>
                <a:effectLst/>
                <a:latin typeface="Slack-Lato"/>
              </a:rPr>
            </a:br>
            <a:br>
              <a:rPr lang="en-US" sz="1800" b="0" i="0" dirty="0">
                <a:solidFill>
                  <a:srgbClr val="1D1C1D"/>
                </a:solidFill>
                <a:effectLst/>
                <a:latin typeface="Slack-Lato"/>
              </a:rPr>
            </a:br>
            <a:r>
              <a:rPr lang="en-US" sz="1800" b="1" i="0" dirty="0">
                <a:solidFill>
                  <a:srgbClr val="1D1C1D"/>
                </a:solidFill>
                <a:effectLst/>
                <a:latin typeface="Slack-Lato"/>
              </a:rPr>
              <a:t>Findings: </a:t>
            </a:r>
            <a:br>
              <a:rPr lang="en-US" sz="1800" b="1" i="0" dirty="0">
                <a:solidFill>
                  <a:srgbClr val="1D1C1D"/>
                </a:solidFill>
                <a:effectLst/>
                <a:latin typeface="Slack-Lato"/>
              </a:rPr>
            </a:br>
            <a:r>
              <a:rPr lang="en-US" sz="1800" b="0" i="0" dirty="0">
                <a:solidFill>
                  <a:srgbClr val="1D1C1D"/>
                </a:solidFill>
                <a:effectLst/>
                <a:latin typeface="Slack-Lato"/>
              </a:rPr>
              <a:t>Poverty dropped in 2017 from 2015 with an increase in adult population in majority of states.</a:t>
            </a:r>
            <a:br>
              <a:rPr lang="en-US" sz="1800" dirty="0"/>
            </a:br>
            <a:br>
              <a:rPr lang="en-US" sz="1800" dirty="0"/>
            </a:br>
            <a:r>
              <a:rPr lang="en-US" sz="1800" b="0" i="0" dirty="0">
                <a:solidFill>
                  <a:srgbClr val="1D1C1D"/>
                </a:solidFill>
                <a:effectLst/>
                <a:latin typeface="Slack-Lato"/>
              </a:rPr>
              <a:t>The lowered poverty rate could be due to the 2016 election and new regulations imposed by the new administration.</a:t>
            </a:r>
            <a:br>
              <a:rPr lang="en-US" sz="1800" dirty="0"/>
            </a:br>
            <a:br>
              <a:rPr lang="en-US" sz="1800" dirty="0"/>
            </a:br>
            <a:r>
              <a:rPr lang="en-US" sz="1800" b="0" i="0" dirty="0">
                <a:solidFill>
                  <a:srgbClr val="1D1C1D"/>
                </a:solidFill>
                <a:effectLst/>
                <a:latin typeface="Slack-Lato"/>
              </a:rPr>
              <a:t>The overall percentage numbers of both Poverty and Adult Population run mostly in tandem with each other.</a:t>
            </a:r>
            <a:br>
              <a:rPr lang="en-US" sz="1800" dirty="0"/>
            </a:br>
            <a:br>
              <a:rPr lang="en-US" sz="1800" dirty="0"/>
            </a:br>
            <a:r>
              <a:rPr lang="en-US" sz="1800" b="0" i="0" dirty="0">
                <a:solidFill>
                  <a:srgbClr val="1D1C1D"/>
                </a:solidFill>
                <a:effectLst/>
                <a:latin typeface="Slack-Lato"/>
              </a:rPr>
              <a:t>New Hampshire appeared in the top 5 for both years under lowest overall poverty percentage and highest overall adult population percentage.</a:t>
            </a:r>
            <a:endParaRPr lang="en-US" dirty="0"/>
          </a:p>
        </p:txBody>
      </p:sp>
    </p:spTree>
    <p:extLst>
      <p:ext uri="{BB962C8B-B14F-4D97-AF65-F5344CB8AC3E}">
        <p14:creationId xmlns:p14="http://schemas.microsoft.com/office/powerpoint/2010/main" val="103124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1" name="Rectangle 7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3" name="Rectangle 7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7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6" name="Straight Connector 7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84" name="Rectangle 83">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FE64F7-323E-4148-8304-8E70372E1808}"/>
              </a:ext>
            </a:extLst>
          </p:cNvPr>
          <p:cNvSpPr>
            <a:spLocks noGrp="1"/>
          </p:cNvSpPr>
          <p:nvPr>
            <p:ph type="title"/>
          </p:nvPr>
        </p:nvSpPr>
        <p:spPr>
          <a:xfrm>
            <a:off x="947146" y="1830862"/>
            <a:ext cx="10435152" cy="3391452"/>
          </a:xfrm>
          <a:effectLst>
            <a:outerShdw blurRad="50800" dist="38100" dir="2700000" algn="tl" rotWithShape="0">
              <a:prstClr val="black">
                <a:alpha val="40000"/>
              </a:prstClr>
            </a:outerShdw>
          </a:effectLst>
        </p:spPr>
        <p:txBody>
          <a:bodyPr vert="horz" lIns="91440" tIns="45720" rIns="91440" bIns="45720" rtlCol="0" anchor="ctr">
            <a:normAutofit fontScale="90000"/>
          </a:bodyPr>
          <a:lstStyle/>
          <a:p>
            <a:pPr algn="ctr">
              <a:lnSpc>
                <a:spcPct val="83000"/>
              </a:lnSpc>
            </a:pPr>
            <a:r>
              <a:rPr lang="en-US" sz="4400" b="1" cap="all" spc="-100" dirty="0"/>
              <a:t>CONCLUSIONS</a:t>
            </a:r>
            <a:br>
              <a:rPr lang="en-US" sz="5300" cap="all" spc="-100" dirty="0"/>
            </a:br>
            <a:r>
              <a:rPr lang="en-US" sz="5300" cap="all" spc="-100" dirty="0"/>
              <a:t>  </a:t>
            </a:r>
            <a:br>
              <a:rPr lang="en-US" sz="5300" cap="all" spc="-100" dirty="0"/>
            </a:br>
            <a:br>
              <a:rPr lang="en-US" sz="5300" cap="all" spc="-100" dirty="0"/>
            </a:br>
            <a:br>
              <a:rPr lang="en-US" sz="4600" cap="all" spc="-100" dirty="0"/>
            </a:br>
            <a:br>
              <a:rPr lang="en-US" sz="4600" cap="all" spc="-100" dirty="0"/>
            </a:br>
            <a:br>
              <a:rPr lang="en-US" sz="4600" cap="all" spc="-100" dirty="0"/>
            </a:br>
            <a:r>
              <a:rPr lang="en-US" sz="4600" cap="all" spc="-100" dirty="0"/>
              <a:t> </a:t>
            </a:r>
          </a:p>
        </p:txBody>
      </p:sp>
      <p:sp>
        <p:nvSpPr>
          <p:cNvPr id="86" name="Rectangle 85">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8" name="Straight Connector 87">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82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27</TotalTime>
  <Words>455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Garamond</vt:lpstr>
      <vt:lpstr>Sagona Book</vt:lpstr>
      <vt:lpstr>Sagona ExtraLight</vt:lpstr>
      <vt:lpstr>Slack-Lato</vt:lpstr>
      <vt:lpstr>Wingdings</vt:lpstr>
      <vt:lpstr>SavonVTI</vt:lpstr>
      <vt:lpstr>U.S. Census Data for 2015 and 2017</vt:lpstr>
      <vt:lpstr>Motivation and Summary :  Our project is to determine what is the best state and worst state to live in the U.S.  We will examine factors such as unemployment rates, income average, poverty rates, workforce (types, sectors), and population.  We will use two different datasets to answer our questions from the  US Census Demographic Data for 2015, and 2017.      </vt:lpstr>
      <vt:lpstr>HYPOTHESIS:  THE BEST STATE TO LIVE IN BASED ON HIGHER INCOME AVERAGE ,  LOWER POVERTY RATE AVERAGE,  LOWER COMMUTE TIME.   </vt:lpstr>
      <vt:lpstr>DATA CLEANING and EXPLORATION   </vt:lpstr>
      <vt:lpstr>QUESTIONS:       </vt:lpstr>
      <vt:lpstr>Factors we are going to be using from the Census Data</vt:lpstr>
      <vt:lpstr>Factors that impact the unemployment RATES         </vt:lpstr>
      <vt:lpstr>ADULT POPULATION  v.s.  POVERTY RATE</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Data for 2015 and 2017</dc:title>
  <dc:creator>Charlie Martinez</dc:creator>
  <cp:lastModifiedBy>Charlie Martinez</cp:lastModifiedBy>
  <cp:revision>2</cp:revision>
  <dcterms:created xsi:type="dcterms:W3CDTF">2020-07-18T20:02:22Z</dcterms:created>
  <dcterms:modified xsi:type="dcterms:W3CDTF">2020-07-18T21:28:34Z</dcterms:modified>
</cp:coreProperties>
</file>