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5795fa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b5795fa4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5795fa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b5795fa4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5795fa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b5795fa4b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5795fa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b5795fa4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56e8d0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c56e8d00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e4286c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ee4286ce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5795fa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g7b5795fa4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6e8d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c56e8d0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e4286c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ee4286ce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5795fa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b5795fa4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56e8d0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c56e8d00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e4286c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ee4286ce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5795fa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7b5795fa4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ee428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6ee4286ce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b5795fa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" name="Google Shape;54;g7b5795fa4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5795fa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7b5795fa4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5795fa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g7b5795fa4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56e8d0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c56e8d00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e4286c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6ee4286ce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l">
  <p:cSld name="Title Slide Darl">
    <p:bg>
      <p:bgPr>
        <a:solidFill>
          <a:srgbClr val="00264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Slide Darl_1">
    <p:bg>
      <p:bgPr>
        <a:solidFill>
          <a:srgbClr val="00264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00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Char char="•"/>
              <a:defRPr sz="2700">
                <a:latin typeface="Verdana"/>
                <a:ea typeface="Verdana"/>
                <a:cs typeface="Verdana"/>
                <a:sym typeface="Verdana"/>
              </a:defRPr>
            </a:lvl1pPr>
            <a:lvl2pPr indent="-3746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Verdana"/>
              <a:buChar char="•"/>
              <a:defRPr sz="2300"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redits">
  <p:cSld name="End Credits">
    <p:bg>
      <p:bgPr>
        <a:solidFill>
          <a:srgbClr val="00264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/>
        </p:nvSpPr>
        <p:spPr>
          <a:xfrm>
            <a:off x="0" y="4852817"/>
            <a:ext cx="9144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00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The Regents of The University of Michigan</a:t>
            </a:r>
            <a:endParaRPr sz="1100"/>
          </a:p>
        </p:txBody>
      </p:sp>
      <p:sp>
        <p:nvSpPr>
          <p:cNvPr id="17" name="Google Shape;17;p5"/>
          <p:cNvSpPr txBox="1"/>
          <p:nvPr/>
        </p:nvSpPr>
        <p:spPr>
          <a:xfrm>
            <a:off x="0" y="4548102"/>
            <a:ext cx="9144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000" u="none" cap="none" strike="noStrike">
              <a:solidFill>
                <a:srgbClr val="B4B5B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00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Except where otherwise noted, this work is licensed under CC BY-NC 4.0</a:t>
            </a:r>
            <a:endParaRPr b="0" i="0" sz="1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4413019" y="4512049"/>
            <a:ext cx="138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0" y="2146495"/>
            <a:ext cx="9144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B5B5B5"/>
                </a:solidFill>
                <a:latin typeface="Verdana"/>
                <a:ea typeface="Verdana"/>
                <a:cs typeface="Verdana"/>
                <a:sym typeface="Verdana"/>
              </a:rPr>
              <a:t>School of Information</a:t>
            </a:r>
            <a:endParaRPr sz="1100"/>
          </a:p>
        </p:txBody>
      </p:sp>
      <p:sp>
        <p:nvSpPr>
          <p:cNvPr id="20" name="Google Shape;20;p5"/>
          <p:cNvSpPr txBox="1"/>
          <p:nvPr/>
        </p:nvSpPr>
        <p:spPr>
          <a:xfrm>
            <a:off x="0" y="4855777"/>
            <a:ext cx="9039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Faculty Presenter</a:t>
            </a:r>
            <a:endParaRPr sz="1100"/>
          </a:p>
        </p:txBody>
      </p:sp>
      <p:sp>
        <p:nvSpPr>
          <p:cNvPr id="21" name="Google Shape;21;p5"/>
          <p:cNvSpPr txBox="1"/>
          <p:nvPr/>
        </p:nvSpPr>
        <p:spPr>
          <a:xfrm>
            <a:off x="485775" y="2952097"/>
            <a:ext cx="6827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Credits: (List any)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100"/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583" y="507565"/>
            <a:ext cx="47625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0" y="4852817"/>
            <a:ext cx="9144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The Regents of The University of Michigan</a:t>
            </a:r>
            <a:endParaRPr sz="1100"/>
          </a:p>
        </p:txBody>
      </p:sp>
      <p:sp>
        <p:nvSpPr>
          <p:cNvPr id="24" name="Google Shape;24;p5"/>
          <p:cNvSpPr txBox="1"/>
          <p:nvPr/>
        </p:nvSpPr>
        <p:spPr>
          <a:xfrm>
            <a:off x="0" y="4548102"/>
            <a:ext cx="9144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000">
              <a:solidFill>
                <a:srgbClr val="B4B5B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Except where otherwise noted, this work is licensed under CC BY-NC 4.0</a:t>
            </a:r>
            <a:endParaRPr sz="1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4413019" y="4512049"/>
            <a:ext cx="138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0" y="4855777"/>
            <a:ext cx="90390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Faculty Presenter</a:t>
            </a:r>
            <a:endParaRPr sz="1100"/>
          </a:p>
        </p:txBody>
      </p:sp>
      <p:sp>
        <p:nvSpPr>
          <p:cNvPr id="27" name="Google Shape;27;p5"/>
          <p:cNvSpPr txBox="1"/>
          <p:nvPr/>
        </p:nvSpPr>
        <p:spPr>
          <a:xfrm>
            <a:off x="485775" y="2952097"/>
            <a:ext cx="6827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Credits: (List any)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10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583" y="507565"/>
            <a:ext cx="47625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0" y="1664208"/>
            <a:ext cx="9144000" cy="53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922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23665"/>
            <a:ext cx="7886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Verdana"/>
              <a:buNone/>
              <a:defRPr i="0" sz="3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919976"/>
            <a:ext cx="78867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•"/>
              <a:defRPr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•"/>
              <a:defRPr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Data Privacy: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Privacy Principles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Fair Information Practice Principles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Transparency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Use limitation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Access and correction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Data quality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The Belmont Report 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Respect </a:t>
            </a:r>
            <a:endParaRPr sz="27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Beneficence </a:t>
            </a:r>
            <a:endParaRPr sz="27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Justice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 → IRB and Common Rule</a:t>
            </a:r>
            <a:endParaRPr i="1"/>
          </a:p>
          <a:p>
            <a:pPr indent="0" lvl="0" marL="520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Privacy Principles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Laws</a:t>
            </a:r>
            <a:endParaRPr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U.S.</a:t>
            </a:r>
            <a:endParaRPr sz="27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700"/>
              <a:t>HIPAA, FERPA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Europe</a:t>
            </a:r>
            <a:endParaRPr sz="2700"/>
          </a:p>
          <a:p>
            <a:pPr indent="-400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GDPR</a:t>
            </a:r>
            <a:endParaRPr sz="2700"/>
          </a:p>
          <a:p>
            <a:pPr indent="-4000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→ Brazil, Japan, California </a:t>
            </a:r>
            <a:endParaRPr sz="2700"/>
          </a:p>
          <a:p>
            <a:pPr indent="0" lvl="0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Privacy Principles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Principles for the Big Data Era (Cate)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Collection Limitation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Data Quality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Purpose Specification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Use Limitation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Security Safeguards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Openness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Participation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Accountability </a:t>
            </a:r>
            <a:endParaRPr/>
          </a:p>
          <a:p>
            <a:pPr indent="0" lvl="0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Privacy Principles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Inconsistencies across time and context 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FIPPS (1970s)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The Belmont Report (1979)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HIPAA (1996)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FERPA (1974)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GINA (2008)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GDPR (2016)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CCPA (2020)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Privacy Principles - Genetics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Informed Consent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FIPPs</a:t>
            </a:r>
            <a:endParaRPr/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Cognitive</a:t>
            </a:r>
            <a:r>
              <a:rPr lang="en-US" sz="2300"/>
              <a:t> </a:t>
            </a:r>
            <a:r>
              <a:rPr lang="en-US"/>
              <a:t>and Structural</a:t>
            </a:r>
            <a:r>
              <a:rPr lang="en-US" sz="2300"/>
              <a:t> </a:t>
            </a:r>
            <a:r>
              <a:rPr lang="en-US"/>
              <a:t>Issues (Solove) 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Consent Desensitization (Schermer, Custers, and Hof) 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Possible with volatility? Consenting to Professional Ethics? (Barocas and Nissenbaum)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Consent Dilemma (Solove)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Informed Consent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Testing with an expectation about one disease...and get results about another</a:t>
            </a:r>
            <a:endParaRPr sz="2300"/>
          </a:p>
          <a:p>
            <a:pPr indent="-400050" lvl="0" marL="457200" rtl="0" algn="l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Distrust &amp; Minority Groups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Informed Consent - Genetics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Group Privacy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Dependencies (Barocas and Levy)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Tie-based 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Similarity-based 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Difference-based 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Tyranny of the minority (Barocas and Nissenbaum 2014)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Stigmatized groups such as Alcoholics Anonymous (Helm)</a:t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Group Privacy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Data Science vs. Data Privacy</a:t>
            </a:r>
            <a:endParaRPr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Quantity vs. Quality 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Privacy-Respecting Data Science is Possible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Where is your data coming from?</a:t>
            </a:r>
            <a:endParaRPr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Where is your data going?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Privacy Dependencies</a:t>
            </a:r>
            <a:endParaRPr/>
          </a:p>
          <a:p>
            <a:pPr indent="-374650" lvl="1" marL="914400" rtl="0" algn="l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Crime</a:t>
            </a:r>
            <a:endParaRPr/>
          </a:p>
          <a:p>
            <a:pPr indent="-374650" lvl="1" marL="914400" rtl="0" algn="l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Personalized Medical Treatment</a:t>
            </a:r>
            <a:endParaRPr/>
          </a:p>
          <a:p>
            <a:pPr indent="0" lvl="0" marL="520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Group Privacy - Genetics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Summary of Data Privacy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Does data science hate privacy?</a:t>
            </a:r>
            <a:endParaRPr/>
          </a:p>
          <a:p>
            <a:pPr indent="-400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Data Science vs. Data Privacy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Quantity vs. Quality 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Privacy-Respecting Data Science is Possible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Where is your data coming from?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Where is your data going?</a:t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Conceptions of Privacy </a:t>
            </a:r>
            <a:endParaRPr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Privacy Principles</a:t>
            </a:r>
            <a:endParaRPr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Informed Consent</a:t>
            </a:r>
            <a:endParaRPr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Group Privacy</a:t>
            </a:r>
            <a:endParaRPr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Summary  </a:t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Conceptions of Privacy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Conceptions of Privacy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Individualistic vs. Collective vs. Social</a:t>
            </a:r>
            <a:endParaRPr/>
          </a:p>
          <a:p>
            <a:pPr indent="-374650" lvl="1" marL="10881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Nothing to Hide (Solove) 	</a:t>
            </a:r>
            <a:endParaRPr/>
          </a:p>
          <a:p>
            <a:pPr indent="-374650" lvl="1" marL="10881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Left Alone (Warren and Brandeis)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Lifecycle of Data (Solove’s taxonomy) 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Collection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Processing 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Dissemination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Invasion</a:t>
            </a:r>
            <a:endParaRPr/>
          </a:p>
          <a:p>
            <a:pPr indent="0" lvl="0" marL="520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Conceptions of Privacy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Appropriate Flow (Nissenbaum’s Contextual Integrity Framework)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Information type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Transmission principle (identified vs. deidentified) 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Information subject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Information sender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700"/>
              <a:t>Information recipient</a:t>
            </a:r>
            <a:endParaRPr/>
          </a:p>
          <a:p>
            <a:pPr indent="0" lvl="0" marL="520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Conceptions of Privacy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628650" y="894523"/>
            <a:ext cx="78867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Individual</a:t>
            </a:r>
            <a:r>
              <a:rPr lang="en-US"/>
              <a:t> vs. Collective→ Nothing to Hide </a:t>
            </a:r>
            <a:endParaRPr/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Privacy harms throughout lifecycle of data</a:t>
            </a:r>
            <a:endParaRPr/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Context</a:t>
            </a:r>
            <a:endParaRPr/>
          </a:p>
          <a:p>
            <a:pPr indent="-209550" lvl="1" marL="520700" rtl="0" algn="l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t/>
            </a:r>
            <a:endParaRPr sz="2700"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628650" y="184393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Conceptions of Privacy - Genetics</a:t>
            </a:r>
            <a:endParaRPr/>
          </a:p>
        </p:txBody>
      </p:sp>
      <p:pic>
        <p:nvPicPr>
          <p:cNvPr descr="Decorative" id="76" name="Google Shape;76;p13" title="Michigan Medicine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50" y="2586325"/>
            <a:ext cx="1671825" cy="167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orative" id="77" name="Google Shape;77;p13" title="23 and M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875" y="2586325"/>
            <a:ext cx="2568732" cy="1671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orative" id="78" name="Google Shape;78;p13" title="Image of Police Car"/>
          <p:cNvPicPr preferRelativeResize="0"/>
          <p:nvPr/>
        </p:nvPicPr>
        <p:blipFill rotWithShape="1">
          <a:blip r:embed="rId5">
            <a:alphaModFix/>
          </a:blip>
          <a:srcRect b="1446" l="0" r="0" t="1446"/>
          <a:stretch/>
        </p:blipFill>
        <p:spPr>
          <a:xfrm>
            <a:off x="5553700" y="2586325"/>
            <a:ext cx="3184413" cy="1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23888" y="1087244"/>
            <a:ext cx="7886700" cy="30945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Privacy Principles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