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4" r:id="rId2"/>
    <p:sldId id="291" r:id="rId3"/>
    <p:sldId id="276" r:id="rId4"/>
    <p:sldId id="280" r:id="rId5"/>
    <p:sldId id="277" r:id="rId6"/>
    <p:sldId id="283" r:id="rId7"/>
    <p:sldId id="278" r:id="rId8"/>
    <p:sldId id="288" r:id="rId9"/>
    <p:sldId id="290" r:id="rId10"/>
    <p:sldId id="275" r:id="rId11"/>
    <p:sldId id="279" r:id="rId12"/>
    <p:sldId id="286" r:id="rId13"/>
    <p:sldId id="289" r:id="rId14"/>
    <p:sldId id="285" r:id="rId15"/>
    <p:sldId id="287" r:id="rId16"/>
    <p:sldId id="284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0"/>
    <a:srgbClr val="4F6997"/>
    <a:srgbClr val="3F5378"/>
    <a:srgbClr val="516B99"/>
    <a:srgbClr val="C7D3E6"/>
    <a:srgbClr val="A8B6D0"/>
    <a:srgbClr val="0070C0"/>
    <a:srgbClr val="FF0000"/>
    <a:srgbClr val="738BB5"/>
    <a:srgbClr val="597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04"/>
  </p:normalViewPr>
  <p:slideViewPr>
    <p:cSldViewPr snapToGrid="0" snapToObjects="1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90" d="100"/>
          <a:sy n="90" d="100"/>
        </p:scale>
        <p:origin x="2616" y="-70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CB896E8-C64A-4DBB-A0FA-215DC946EC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DF41B9-ADF1-4534-B036-420A2DAAA8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BDF49-4135-4B6D-82AF-1B0B9C9441D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484806-E2E7-48EA-90DA-200528C8D1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8618FF-A5C2-4D36-89F8-F39FCD10D2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1FD44-7DB7-4F41-9645-F819BE8E0F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59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0EA7-4234-0843-90EA-7F0512054B84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51961-A337-2043-8DC6-64D0BFFED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85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978640" y="682625"/>
            <a:ext cx="5280025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sz="quarter" idx="11"/>
          </p:nvPr>
        </p:nvSpPr>
        <p:spPr>
          <a:xfrm>
            <a:off x="978640" y="1517829"/>
            <a:ext cx="5280025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sz="quarter" idx="12"/>
          </p:nvPr>
        </p:nvSpPr>
        <p:spPr>
          <a:xfrm>
            <a:off x="978640" y="2661901"/>
            <a:ext cx="10406286" cy="3751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35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rencia_proj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DE7259D-0B17-4CBF-A6BD-9BCEA097EA6A}"/>
              </a:ext>
            </a:extLst>
          </p:cNvPr>
          <p:cNvGrpSpPr/>
          <p:nvPr userDrawn="1"/>
        </p:nvGrpSpPr>
        <p:grpSpPr>
          <a:xfrm>
            <a:off x="-99" y="2574864"/>
            <a:ext cx="12192099" cy="1708272"/>
            <a:chOff x="-4" y="40"/>
            <a:chExt cx="7072430" cy="1327315"/>
          </a:xfrm>
        </p:grpSpPr>
        <p:grpSp>
          <p:nvGrpSpPr>
            <p:cNvPr id="46" name="Google Shape;62;p5">
              <a:extLst>
                <a:ext uri="{FF2B5EF4-FFF2-40B4-BE49-F238E27FC236}">
                  <a16:creationId xmlns:a16="http://schemas.microsoft.com/office/drawing/2014/main" id="{9BB19734-A065-46CA-8301-0C47195554BC}"/>
                </a:ext>
              </a:extLst>
            </p:cNvPr>
            <p:cNvGrpSpPr/>
            <p:nvPr userDrawn="1"/>
          </p:nvGrpSpPr>
          <p:grpSpPr>
            <a:xfrm>
              <a:off x="-4" y="40"/>
              <a:ext cx="7072430" cy="1327315"/>
              <a:chOff x="-4" y="40"/>
              <a:chExt cx="7072430" cy="1327315"/>
            </a:xfrm>
          </p:grpSpPr>
          <p:sp>
            <p:nvSpPr>
              <p:cNvPr id="48" name="Google Shape;63;p5">
                <a:extLst>
                  <a:ext uri="{FF2B5EF4-FFF2-40B4-BE49-F238E27FC236}">
                    <a16:creationId xmlns:a16="http://schemas.microsoft.com/office/drawing/2014/main" id="{8F6C8A72-ACEB-4B02-8836-5689B86A08AA}"/>
                  </a:ext>
                </a:extLst>
              </p:cNvPr>
              <p:cNvSpPr/>
              <p:nvPr/>
            </p:nvSpPr>
            <p:spPr>
              <a:xfrm>
                <a:off x="6292649" y="126425"/>
                <a:ext cx="779700" cy="259800"/>
              </a:xfrm>
              <a:prstGeom prst="triangle">
                <a:avLst>
                  <a:gd name="adj" fmla="val 32425"/>
                </a:avLst>
              </a:prstGeom>
              <a:solidFill>
                <a:srgbClr val="263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grpSp>
            <p:nvGrpSpPr>
              <p:cNvPr id="49" name="Google Shape;64;p5">
                <a:extLst>
                  <a:ext uri="{FF2B5EF4-FFF2-40B4-BE49-F238E27FC236}">
                    <a16:creationId xmlns:a16="http://schemas.microsoft.com/office/drawing/2014/main" id="{2483FDA4-92A4-41BD-80A2-39CA30EEDA72}"/>
                  </a:ext>
                </a:extLst>
              </p:cNvPr>
              <p:cNvGrpSpPr/>
              <p:nvPr/>
            </p:nvGrpSpPr>
            <p:grpSpPr>
              <a:xfrm rot="10800000" flipH="1">
                <a:off x="3" y="40"/>
                <a:ext cx="6756168" cy="1327315"/>
                <a:chOff x="-2168138" y="330075"/>
                <a:chExt cx="8650663" cy="1699506"/>
              </a:xfrm>
            </p:grpSpPr>
            <p:sp>
              <p:nvSpPr>
                <p:cNvPr id="53" name="Google Shape;65;p5">
                  <a:extLst>
                    <a:ext uri="{FF2B5EF4-FFF2-40B4-BE49-F238E27FC236}">
                      <a16:creationId xmlns:a16="http://schemas.microsoft.com/office/drawing/2014/main" id="{6C0326F0-B23B-47BE-AB4C-B7EDAAA9898B}"/>
                    </a:ext>
                  </a:extLst>
                </p:cNvPr>
                <p:cNvSpPr/>
                <p:nvPr/>
              </p:nvSpPr>
              <p:spPr>
                <a:xfrm>
                  <a:off x="-2168138" y="330081"/>
                  <a:ext cx="6958200" cy="1699500"/>
                </a:xfrm>
                <a:prstGeom prst="rect">
                  <a:avLst/>
                </a:prstGeom>
                <a:solidFill>
                  <a:srgbClr val="C7D3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  <p:sp>
              <p:nvSpPr>
                <p:cNvPr id="54" name="Google Shape;66;p5">
                  <a:extLst>
                    <a:ext uri="{FF2B5EF4-FFF2-40B4-BE49-F238E27FC236}">
                      <a16:creationId xmlns:a16="http://schemas.microsoft.com/office/drawing/2014/main" id="{9E46D461-C004-4E36-A4DF-88D09117244F}"/>
                    </a:ext>
                  </a:extLst>
                </p:cNvPr>
                <p:cNvSpPr/>
                <p:nvPr/>
              </p:nvSpPr>
              <p:spPr>
                <a:xfrm>
                  <a:off x="4783025" y="330075"/>
                  <a:ext cx="1699500" cy="1699500"/>
                </a:xfrm>
                <a:prstGeom prst="rtTriangle">
                  <a:avLst/>
                </a:prstGeom>
                <a:solidFill>
                  <a:srgbClr val="C7D3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</p:grpSp>
          <p:grpSp>
            <p:nvGrpSpPr>
              <p:cNvPr id="50" name="Google Shape;67;p5">
                <a:extLst>
                  <a:ext uri="{FF2B5EF4-FFF2-40B4-BE49-F238E27FC236}">
                    <a16:creationId xmlns:a16="http://schemas.microsoft.com/office/drawing/2014/main" id="{92AA5CD6-651C-400D-B8FC-B577F7CF9DBD}"/>
                  </a:ext>
                </a:extLst>
              </p:cNvPr>
              <p:cNvGrpSpPr/>
              <p:nvPr/>
            </p:nvGrpSpPr>
            <p:grpSpPr>
              <a:xfrm rot="10800000" flipH="1">
                <a:off x="-4" y="381007"/>
                <a:ext cx="7072430" cy="771744"/>
                <a:chOff x="-9092084" y="330075"/>
                <a:chExt cx="15574609" cy="1699501"/>
              </a:xfrm>
            </p:grpSpPr>
            <p:sp>
              <p:nvSpPr>
                <p:cNvPr id="51" name="Google Shape;68;p5">
                  <a:extLst>
                    <a:ext uri="{FF2B5EF4-FFF2-40B4-BE49-F238E27FC236}">
                      <a16:creationId xmlns:a16="http://schemas.microsoft.com/office/drawing/2014/main" id="{2A23BBAB-BB38-45CE-9A28-6273937EF8B5}"/>
                    </a:ext>
                  </a:extLst>
                </p:cNvPr>
                <p:cNvSpPr/>
                <p:nvPr/>
              </p:nvSpPr>
              <p:spPr>
                <a:xfrm>
                  <a:off x="-9092084" y="330076"/>
                  <a:ext cx="13882200" cy="1699500"/>
                </a:xfrm>
                <a:prstGeom prst="rect">
                  <a:avLst/>
                </a:prstGeom>
                <a:solidFill>
                  <a:srgbClr val="3F5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  <p:sp>
              <p:nvSpPr>
                <p:cNvPr id="52" name="Google Shape;69;p5">
                  <a:extLst>
                    <a:ext uri="{FF2B5EF4-FFF2-40B4-BE49-F238E27FC236}">
                      <a16:creationId xmlns:a16="http://schemas.microsoft.com/office/drawing/2014/main" id="{EBF346F3-2C74-4087-A08B-A53EAC9026E9}"/>
                    </a:ext>
                  </a:extLst>
                </p:cNvPr>
                <p:cNvSpPr/>
                <p:nvPr/>
              </p:nvSpPr>
              <p:spPr>
                <a:xfrm>
                  <a:off x="4783025" y="330075"/>
                  <a:ext cx="1699500" cy="1699500"/>
                </a:xfrm>
                <a:prstGeom prst="rtTriangle">
                  <a:avLst/>
                </a:prstGeom>
                <a:solidFill>
                  <a:srgbClr val="3F5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</p:grpSp>
        </p:grp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C41B5B70-B2DC-4139-8F28-DBEBAB597319}"/>
                </a:ext>
              </a:extLst>
            </p:cNvPr>
            <p:cNvSpPr txBox="1"/>
            <p:nvPr userDrawn="1"/>
          </p:nvSpPr>
          <p:spPr>
            <a:xfrm>
              <a:off x="814275" y="539696"/>
              <a:ext cx="5486408" cy="4543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i="1" dirty="0">
                  <a:solidFill>
                    <a:schemeClr val="bg1"/>
                  </a:solidFill>
                  <a:latin typeface="Roboto Condensed" panose="020B0604020202020204" charset="0"/>
                  <a:ea typeface="Roboto Condensed" panose="020B0604020202020204" charset="0"/>
                </a:rPr>
                <a:t>Gerenciamento do projeto</a:t>
              </a:r>
              <a:endParaRPr lang="en-US" sz="3200" b="1" i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463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01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op_c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0DC764B0-6F4D-4DCC-8EB1-09B63B21748D}"/>
              </a:ext>
            </a:extLst>
          </p:cNvPr>
          <p:cNvCxnSpPr>
            <a:cxnSpLocks/>
          </p:cNvCxnSpPr>
          <p:nvPr userDrawn="1"/>
        </p:nvCxnSpPr>
        <p:spPr>
          <a:xfrm>
            <a:off x="8630718" y="4704383"/>
            <a:ext cx="0" cy="630223"/>
          </a:xfrm>
          <a:prstGeom prst="line">
            <a:avLst/>
          </a:prstGeom>
          <a:ln w="38100">
            <a:solidFill>
              <a:srgbClr val="A8B6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3D133917-FF6F-48A1-9811-DC7E388EF36C}"/>
              </a:ext>
            </a:extLst>
          </p:cNvPr>
          <p:cNvCxnSpPr>
            <a:cxnSpLocks/>
          </p:cNvCxnSpPr>
          <p:nvPr userDrawn="1"/>
        </p:nvCxnSpPr>
        <p:spPr>
          <a:xfrm>
            <a:off x="7436322" y="3286126"/>
            <a:ext cx="2362584" cy="0"/>
          </a:xfrm>
          <a:prstGeom prst="line">
            <a:avLst/>
          </a:prstGeom>
          <a:ln w="38100">
            <a:solidFill>
              <a:srgbClr val="A8B6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A7A3683-C1AD-4D06-AE7F-854D7B60A245}"/>
              </a:ext>
            </a:extLst>
          </p:cNvPr>
          <p:cNvCxnSpPr>
            <a:stCxn id="2" idx="2"/>
            <a:endCxn id="20" idx="0"/>
          </p:cNvCxnSpPr>
          <p:nvPr userDrawn="1"/>
        </p:nvCxnSpPr>
        <p:spPr>
          <a:xfrm>
            <a:off x="8630300" y="2606721"/>
            <a:ext cx="418" cy="1300102"/>
          </a:xfrm>
          <a:prstGeom prst="line">
            <a:avLst/>
          </a:prstGeom>
          <a:ln w="38100">
            <a:solidFill>
              <a:srgbClr val="A8B6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21CD6AF7-4141-4D09-BB47-84211D3D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4753" y="6454670"/>
            <a:ext cx="1188307" cy="365125"/>
          </a:xfrm>
          <a:prstGeom prst="rect">
            <a:avLst/>
          </a:prstGeom>
        </p:spPr>
        <p:txBody>
          <a:bodyPr anchor="b"/>
          <a:lstStyle>
            <a:lvl1pPr algn="r">
              <a:defRPr sz="1400"/>
            </a:lvl1pPr>
          </a:lstStyle>
          <a:p>
            <a:fld id="{92684464-1297-AE4F-A076-F8C01360B958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028" name="Picture 4" descr="http://topcornerjob.com/wp-content/uploads/2017/02/unitedhealth-850x450.png">
            <a:extLst>
              <a:ext uri="{FF2B5EF4-FFF2-40B4-BE49-F238E27FC236}">
                <a16:creationId xmlns:a16="http://schemas.microsoft.com/office/drawing/2014/main" id="{5846C745-70B7-4316-A2DD-48BABA1E89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578" y="6080370"/>
            <a:ext cx="1396692" cy="73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9034CB4B-7D81-49DF-A9CF-12D8392A9063}"/>
              </a:ext>
            </a:extLst>
          </p:cNvPr>
          <p:cNvSpPr txBox="1"/>
          <p:nvPr userDrawn="1"/>
        </p:nvSpPr>
        <p:spPr>
          <a:xfrm>
            <a:off x="814275" y="566823"/>
            <a:ext cx="54864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i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Objetivo</a:t>
            </a:r>
            <a:endParaRPr lang="en-US" sz="2000" b="1" i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C45AB8E2-2D74-4C85-A6E5-39AC7686480A}"/>
              </a:ext>
            </a:extLst>
          </p:cNvPr>
          <p:cNvGrpSpPr/>
          <p:nvPr userDrawn="1"/>
        </p:nvGrpSpPr>
        <p:grpSpPr>
          <a:xfrm>
            <a:off x="-5" y="40"/>
            <a:ext cx="8610605" cy="1708272"/>
            <a:chOff x="-4" y="40"/>
            <a:chExt cx="7072430" cy="1327315"/>
          </a:xfrm>
        </p:grpSpPr>
        <p:grpSp>
          <p:nvGrpSpPr>
            <p:cNvPr id="51" name="Google Shape;62;p5">
              <a:extLst>
                <a:ext uri="{FF2B5EF4-FFF2-40B4-BE49-F238E27FC236}">
                  <a16:creationId xmlns:a16="http://schemas.microsoft.com/office/drawing/2014/main" id="{5FF8F9BC-3259-4CFD-8617-FFBC30C29738}"/>
                </a:ext>
              </a:extLst>
            </p:cNvPr>
            <p:cNvGrpSpPr/>
            <p:nvPr userDrawn="1"/>
          </p:nvGrpSpPr>
          <p:grpSpPr>
            <a:xfrm>
              <a:off x="-4" y="40"/>
              <a:ext cx="7072430" cy="1327315"/>
              <a:chOff x="-4" y="40"/>
              <a:chExt cx="7072430" cy="1327315"/>
            </a:xfrm>
          </p:grpSpPr>
          <p:sp>
            <p:nvSpPr>
              <p:cNvPr id="53" name="Google Shape;63;p5">
                <a:extLst>
                  <a:ext uri="{FF2B5EF4-FFF2-40B4-BE49-F238E27FC236}">
                    <a16:creationId xmlns:a16="http://schemas.microsoft.com/office/drawing/2014/main" id="{44A341B8-7CA5-4CA8-9DB6-B70308FA96C4}"/>
                  </a:ext>
                </a:extLst>
              </p:cNvPr>
              <p:cNvSpPr/>
              <p:nvPr/>
            </p:nvSpPr>
            <p:spPr>
              <a:xfrm>
                <a:off x="6292649" y="126425"/>
                <a:ext cx="779700" cy="259800"/>
              </a:xfrm>
              <a:prstGeom prst="triangle">
                <a:avLst>
                  <a:gd name="adj" fmla="val 32425"/>
                </a:avLst>
              </a:prstGeom>
              <a:solidFill>
                <a:srgbClr val="263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grpSp>
            <p:nvGrpSpPr>
              <p:cNvPr id="54" name="Google Shape;64;p5">
                <a:extLst>
                  <a:ext uri="{FF2B5EF4-FFF2-40B4-BE49-F238E27FC236}">
                    <a16:creationId xmlns:a16="http://schemas.microsoft.com/office/drawing/2014/main" id="{E72E7AAE-BC77-421C-977B-6604B6281CAF}"/>
                  </a:ext>
                </a:extLst>
              </p:cNvPr>
              <p:cNvGrpSpPr/>
              <p:nvPr/>
            </p:nvGrpSpPr>
            <p:grpSpPr>
              <a:xfrm rot="10800000" flipH="1">
                <a:off x="3" y="40"/>
                <a:ext cx="6756168" cy="1327315"/>
                <a:chOff x="-2168138" y="330075"/>
                <a:chExt cx="8650663" cy="1699506"/>
              </a:xfrm>
            </p:grpSpPr>
            <p:sp>
              <p:nvSpPr>
                <p:cNvPr id="58" name="Google Shape;65;p5">
                  <a:extLst>
                    <a:ext uri="{FF2B5EF4-FFF2-40B4-BE49-F238E27FC236}">
                      <a16:creationId xmlns:a16="http://schemas.microsoft.com/office/drawing/2014/main" id="{C2F5C634-33EC-4B65-81D3-0EA04DF17E2A}"/>
                    </a:ext>
                  </a:extLst>
                </p:cNvPr>
                <p:cNvSpPr/>
                <p:nvPr/>
              </p:nvSpPr>
              <p:spPr>
                <a:xfrm>
                  <a:off x="-2168138" y="330081"/>
                  <a:ext cx="6958200" cy="1699500"/>
                </a:xfrm>
                <a:prstGeom prst="rect">
                  <a:avLst/>
                </a:prstGeom>
                <a:solidFill>
                  <a:srgbClr val="C7D3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  <p:sp>
              <p:nvSpPr>
                <p:cNvPr id="59" name="Google Shape;66;p5">
                  <a:extLst>
                    <a:ext uri="{FF2B5EF4-FFF2-40B4-BE49-F238E27FC236}">
                      <a16:creationId xmlns:a16="http://schemas.microsoft.com/office/drawing/2014/main" id="{DA7AC0E0-4CE6-4535-B051-3F5A81E3729E}"/>
                    </a:ext>
                  </a:extLst>
                </p:cNvPr>
                <p:cNvSpPr/>
                <p:nvPr/>
              </p:nvSpPr>
              <p:spPr>
                <a:xfrm>
                  <a:off x="4783025" y="330075"/>
                  <a:ext cx="1699500" cy="1699500"/>
                </a:xfrm>
                <a:prstGeom prst="rtTriangle">
                  <a:avLst/>
                </a:prstGeom>
                <a:solidFill>
                  <a:srgbClr val="C7D3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</p:grpSp>
          <p:grpSp>
            <p:nvGrpSpPr>
              <p:cNvPr id="55" name="Google Shape;67;p5">
                <a:extLst>
                  <a:ext uri="{FF2B5EF4-FFF2-40B4-BE49-F238E27FC236}">
                    <a16:creationId xmlns:a16="http://schemas.microsoft.com/office/drawing/2014/main" id="{39D2B2AF-9ABD-4944-9CE7-BC42F217743C}"/>
                  </a:ext>
                </a:extLst>
              </p:cNvPr>
              <p:cNvGrpSpPr/>
              <p:nvPr/>
            </p:nvGrpSpPr>
            <p:grpSpPr>
              <a:xfrm rot="10800000" flipH="1">
                <a:off x="-4" y="381007"/>
                <a:ext cx="7072430" cy="771744"/>
                <a:chOff x="-9092084" y="330075"/>
                <a:chExt cx="15574609" cy="1699501"/>
              </a:xfrm>
            </p:grpSpPr>
            <p:sp>
              <p:nvSpPr>
                <p:cNvPr id="56" name="Google Shape;68;p5">
                  <a:extLst>
                    <a:ext uri="{FF2B5EF4-FFF2-40B4-BE49-F238E27FC236}">
                      <a16:creationId xmlns:a16="http://schemas.microsoft.com/office/drawing/2014/main" id="{6338323D-7703-437B-AADA-93368DB34D55}"/>
                    </a:ext>
                  </a:extLst>
                </p:cNvPr>
                <p:cNvSpPr/>
                <p:nvPr/>
              </p:nvSpPr>
              <p:spPr>
                <a:xfrm>
                  <a:off x="-9092084" y="330076"/>
                  <a:ext cx="13882200" cy="1699500"/>
                </a:xfrm>
                <a:prstGeom prst="rect">
                  <a:avLst/>
                </a:prstGeom>
                <a:solidFill>
                  <a:srgbClr val="3F5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  <p:sp>
              <p:nvSpPr>
                <p:cNvPr id="57" name="Google Shape;69;p5">
                  <a:extLst>
                    <a:ext uri="{FF2B5EF4-FFF2-40B4-BE49-F238E27FC236}">
                      <a16:creationId xmlns:a16="http://schemas.microsoft.com/office/drawing/2014/main" id="{80CECF64-3B91-4ADA-AC87-EA3EEC88D7AB}"/>
                    </a:ext>
                  </a:extLst>
                </p:cNvPr>
                <p:cNvSpPr/>
                <p:nvPr/>
              </p:nvSpPr>
              <p:spPr>
                <a:xfrm>
                  <a:off x="4783025" y="330075"/>
                  <a:ext cx="1699500" cy="1699500"/>
                </a:xfrm>
                <a:prstGeom prst="rtTriangle">
                  <a:avLst/>
                </a:prstGeom>
                <a:solidFill>
                  <a:srgbClr val="3F5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</p:grpSp>
        </p:grp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A8C34B7A-AB62-4BF3-A861-94FBC47FF5F7}"/>
                </a:ext>
              </a:extLst>
            </p:cNvPr>
            <p:cNvSpPr txBox="1"/>
            <p:nvPr userDrawn="1"/>
          </p:nvSpPr>
          <p:spPr>
            <a:xfrm>
              <a:off x="814275" y="575566"/>
              <a:ext cx="5486408" cy="3826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pt-BR" sz="2600" b="1" i="1" dirty="0">
                  <a:solidFill>
                    <a:schemeClr val="bg1"/>
                  </a:solidFill>
                  <a:latin typeface="Roboto Condensed" panose="020B0604020202020204" charset="0"/>
                  <a:ea typeface="Roboto Condensed" panose="020B0604020202020204" charset="0"/>
                </a:rPr>
                <a:t>Gerenciamento do projeto</a:t>
              </a:r>
              <a:endParaRPr lang="en-US" sz="2600" b="1" i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9757692-DE30-4F32-A892-D21E80477843}"/>
              </a:ext>
            </a:extLst>
          </p:cNvPr>
          <p:cNvSpPr txBox="1"/>
          <p:nvPr userDrawn="1"/>
        </p:nvSpPr>
        <p:spPr>
          <a:xfrm>
            <a:off x="811824" y="6476135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Roboto Condensed" panose="020B0604020202020204"/>
              </a:rPr>
              <a:t>| </a:t>
            </a:r>
            <a:r>
              <a:rPr lang="pt-BR" sz="1000" b="1" dirty="0">
                <a:solidFill>
                  <a:srgbClr val="3F5378"/>
                </a:solidFill>
                <a:latin typeface="Roboto Condensed" panose="020B0604020202020204"/>
              </a:rPr>
              <a:t>CONFIDENCIAL </a:t>
            </a:r>
            <a:r>
              <a:rPr lang="pt-BR" sz="1000" dirty="0">
                <a:latin typeface="Roboto Condensed" panose="020B0604020202020204"/>
              </a:rPr>
              <a:t>|</a:t>
            </a:r>
            <a:r>
              <a:rPr lang="pt-BR" dirty="0"/>
              <a:t> </a:t>
            </a:r>
            <a:r>
              <a:rPr lang="pt-BR" sz="1000" b="1" dirty="0">
                <a:latin typeface="Roboto Condensed" panose="020B0604020202020204"/>
              </a:rPr>
              <a:t>Cyber Security </a:t>
            </a:r>
            <a:r>
              <a:rPr lang="pt-BR" sz="1000" dirty="0">
                <a:latin typeface="Roboto Condensed" panose="020B0604020202020204"/>
              </a:rPr>
              <a:t>|</a:t>
            </a:r>
            <a:r>
              <a:rPr lang="pt-BR" dirty="0"/>
              <a:t> </a:t>
            </a:r>
            <a:r>
              <a:rPr lang="pt-BR" sz="1000" b="1" dirty="0">
                <a:latin typeface="Roboto Condensed" panose="020B0604020202020204"/>
              </a:rPr>
              <a:t>São Paulo (11) </a:t>
            </a:r>
            <a:r>
              <a:rPr lang="pt-BR" sz="1000" b="1" dirty="0" err="1">
                <a:latin typeface="Roboto Condensed" panose="020B0604020202020204"/>
              </a:rPr>
              <a:t>xxxxx-xxxx</a:t>
            </a:r>
            <a:endParaRPr lang="en-US" sz="1000" b="1" dirty="0">
              <a:latin typeface="Roboto Condensed" panose="020B0604020202020204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A24F054E-9FD1-4FF4-A825-4CFE66F2E6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023" y="2039972"/>
            <a:ext cx="4014001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pt-BR" altLang="pt-BR" sz="1400" dirty="0">
                <a:solidFill>
                  <a:srgbClr val="000000"/>
                </a:solidFill>
                <a:latin typeface="Roboto Condensed" panose="020B0604020202020204"/>
              </a:rPr>
              <a:t>A responsabilidade primária pelos trabalhos técnicos propostos será de Lucas P. Cruz, Coordenador da área de Cyber Security da UHG. Sua função é estabelecer as diretrizes globais a serem seguidas na execução dos trabalhos e, por meio do seu acompanhamento periódico em fases estrategicamente pré-definidas, assegurar que tais diretrizes estejam sendo cumpridas.</a:t>
            </a:r>
          </a:p>
          <a:p>
            <a:pPr algn="just" eaLnBrk="0" hangingPunct="0">
              <a:spcBef>
                <a:spcPct val="0"/>
              </a:spcBef>
              <a:buClrTx/>
              <a:buSzTx/>
              <a:buNone/>
              <a:defRPr/>
            </a:pPr>
            <a:endParaRPr lang="pt-BR" altLang="pt-BR" sz="1400" dirty="0">
              <a:solidFill>
                <a:srgbClr val="000000"/>
              </a:solidFill>
              <a:latin typeface="Roboto Condensed" panose="020B0604020202020204"/>
            </a:endParaRPr>
          </a:p>
          <a:p>
            <a:pPr algn="just" eaLnBrk="0" hangingPunct="0">
              <a:spcBef>
                <a:spcPct val="0"/>
              </a:spcBef>
              <a:buClrTx/>
              <a:buSzTx/>
              <a:buNone/>
              <a:defRPr/>
            </a:pPr>
            <a:endParaRPr lang="pt-BR" altLang="pt-BR" sz="1400" dirty="0">
              <a:solidFill>
                <a:srgbClr val="000000"/>
              </a:solidFill>
              <a:latin typeface="Roboto Condensed" panose="020B0604020202020204"/>
            </a:endParaRPr>
          </a:p>
          <a:p>
            <a:pPr algn="l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pt-BR" altLang="pt-BR" sz="1400" dirty="0">
                <a:solidFill>
                  <a:srgbClr val="000000"/>
                </a:solidFill>
                <a:latin typeface="Roboto Condensed" panose="020B0604020202020204"/>
              </a:rPr>
              <a:t>Para o gerenciamento e execução dos trabalhos propostos, a responsabilidade será de Alison Costa, Especialista em segurança  a Informação da equipe de </a:t>
            </a:r>
            <a:r>
              <a:rPr lang="pt-BR" altLang="pt-BR" sz="1400" dirty="0" err="1">
                <a:solidFill>
                  <a:srgbClr val="000000"/>
                </a:solidFill>
                <a:latin typeface="Roboto Condensed" panose="020B0604020202020204"/>
              </a:rPr>
              <a:t>Red</a:t>
            </a:r>
            <a:r>
              <a:rPr lang="pt-BR" altLang="pt-BR" sz="1400" dirty="0">
                <a:solidFill>
                  <a:srgbClr val="000000"/>
                </a:solidFill>
                <a:latin typeface="Roboto Condensed" panose="020B0604020202020204"/>
              </a:rPr>
              <a:t> Team da UHG, que possui o nível de exigência e experiência técnica requerida, de modo a propiciar o maior valor agregado possível ao resultado.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D601BD8-22EB-4E79-8D6C-D1E9063CC610}"/>
              </a:ext>
            </a:extLst>
          </p:cNvPr>
          <p:cNvSpPr/>
          <p:nvPr userDrawn="1"/>
        </p:nvSpPr>
        <p:spPr>
          <a:xfrm>
            <a:off x="7741718" y="1683577"/>
            <a:ext cx="1777163" cy="923144"/>
          </a:xfrm>
          <a:prstGeom prst="rect">
            <a:avLst/>
          </a:prstGeom>
          <a:gradFill flip="none" rotWithShape="1">
            <a:gsLst>
              <a:gs pos="18000">
                <a:srgbClr val="3F5378"/>
              </a:gs>
              <a:gs pos="68000">
                <a:srgbClr val="516B99"/>
              </a:gs>
              <a:gs pos="100000">
                <a:srgbClr val="C7D3E6"/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rgbClr val="A8B6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Direção dos trabalhos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A89ECD6-0796-45D5-B020-2460D4AF5736}"/>
              </a:ext>
            </a:extLst>
          </p:cNvPr>
          <p:cNvSpPr/>
          <p:nvPr userDrawn="1"/>
        </p:nvSpPr>
        <p:spPr>
          <a:xfrm>
            <a:off x="7741718" y="3906823"/>
            <a:ext cx="1778000" cy="797560"/>
          </a:xfrm>
          <a:prstGeom prst="rect">
            <a:avLst/>
          </a:prstGeom>
          <a:solidFill>
            <a:srgbClr val="3F53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Gerência do projeto</a:t>
            </a:r>
            <a:endParaRPr lang="en-US" sz="14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99C96D2-EB70-4C93-A9B0-163550DC4E5F}"/>
              </a:ext>
            </a:extLst>
          </p:cNvPr>
          <p:cNvSpPr/>
          <p:nvPr userDrawn="1"/>
        </p:nvSpPr>
        <p:spPr>
          <a:xfrm>
            <a:off x="7741718" y="5154594"/>
            <a:ext cx="1778000" cy="797560"/>
          </a:xfrm>
          <a:prstGeom prst="rect">
            <a:avLst/>
          </a:prstGeom>
          <a:solidFill>
            <a:srgbClr val="4F69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Execução</a:t>
            </a:r>
            <a:endParaRPr lang="en-US" sz="1400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7D285905-EB83-4343-9707-C63CFE803EDF}"/>
              </a:ext>
            </a:extLst>
          </p:cNvPr>
          <p:cNvSpPr/>
          <p:nvPr userDrawn="1"/>
        </p:nvSpPr>
        <p:spPr>
          <a:xfrm>
            <a:off x="5900130" y="2970657"/>
            <a:ext cx="1536192" cy="630936"/>
          </a:xfrm>
          <a:prstGeom prst="rect">
            <a:avLst/>
          </a:prstGeom>
          <a:gradFill flip="none" rotWithShape="1">
            <a:gsLst>
              <a:gs pos="18000">
                <a:srgbClr val="3F5378"/>
              </a:gs>
              <a:gs pos="68000">
                <a:srgbClr val="516B99"/>
              </a:gs>
              <a:gs pos="100000">
                <a:srgbClr val="516B99"/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rgbClr val="A8B6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Facilitadores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6C85C98-2912-4C1F-BF75-AD5AD8891A0E}"/>
              </a:ext>
            </a:extLst>
          </p:cNvPr>
          <p:cNvSpPr/>
          <p:nvPr userDrawn="1"/>
        </p:nvSpPr>
        <p:spPr>
          <a:xfrm>
            <a:off x="9798906" y="2966620"/>
            <a:ext cx="1536192" cy="630936"/>
          </a:xfrm>
          <a:prstGeom prst="rect">
            <a:avLst/>
          </a:prstGeom>
          <a:gradFill flip="none" rotWithShape="1">
            <a:gsLst>
              <a:gs pos="18000">
                <a:srgbClr val="3F5378"/>
              </a:gs>
              <a:gs pos="68000">
                <a:srgbClr val="516B99"/>
              </a:gs>
              <a:gs pos="100000">
                <a:srgbClr val="516B99"/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rgbClr val="A8B6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Revisão de qualidade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255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_lim_resp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81669028-AD7B-4AFD-AFAF-00B56F3AF7E0}"/>
              </a:ext>
            </a:extLst>
          </p:cNvPr>
          <p:cNvGrpSpPr/>
          <p:nvPr userDrawn="1"/>
        </p:nvGrpSpPr>
        <p:grpSpPr>
          <a:xfrm>
            <a:off x="-99" y="2574864"/>
            <a:ext cx="12192099" cy="1708272"/>
            <a:chOff x="-4" y="40"/>
            <a:chExt cx="7072430" cy="1327315"/>
          </a:xfrm>
        </p:grpSpPr>
        <p:grpSp>
          <p:nvGrpSpPr>
            <p:cNvPr id="6" name="Google Shape;62;p5">
              <a:extLst>
                <a:ext uri="{FF2B5EF4-FFF2-40B4-BE49-F238E27FC236}">
                  <a16:creationId xmlns:a16="http://schemas.microsoft.com/office/drawing/2014/main" id="{CFD51192-833D-4649-8157-FE0BD2ACE884}"/>
                </a:ext>
              </a:extLst>
            </p:cNvPr>
            <p:cNvGrpSpPr/>
            <p:nvPr userDrawn="1"/>
          </p:nvGrpSpPr>
          <p:grpSpPr>
            <a:xfrm>
              <a:off x="-4" y="40"/>
              <a:ext cx="7072430" cy="1327315"/>
              <a:chOff x="-4" y="40"/>
              <a:chExt cx="7072430" cy="1327315"/>
            </a:xfrm>
          </p:grpSpPr>
          <p:sp>
            <p:nvSpPr>
              <p:cNvPr id="8" name="Google Shape;63;p5">
                <a:extLst>
                  <a:ext uri="{FF2B5EF4-FFF2-40B4-BE49-F238E27FC236}">
                    <a16:creationId xmlns:a16="http://schemas.microsoft.com/office/drawing/2014/main" id="{0A11744C-A4B5-4F4C-A104-4C0787A52B83}"/>
                  </a:ext>
                </a:extLst>
              </p:cNvPr>
              <p:cNvSpPr/>
              <p:nvPr/>
            </p:nvSpPr>
            <p:spPr>
              <a:xfrm>
                <a:off x="6292649" y="126425"/>
                <a:ext cx="779700" cy="259800"/>
              </a:xfrm>
              <a:prstGeom prst="triangle">
                <a:avLst>
                  <a:gd name="adj" fmla="val 32425"/>
                </a:avLst>
              </a:prstGeom>
              <a:solidFill>
                <a:srgbClr val="263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grpSp>
            <p:nvGrpSpPr>
              <p:cNvPr id="10" name="Google Shape;64;p5">
                <a:extLst>
                  <a:ext uri="{FF2B5EF4-FFF2-40B4-BE49-F238E27FC236}">
                    <a16:creationId xmlns:a16="http://schemas.microsoft.com/office/drawing/2014/main" id="{81269A36-3F1E-456E-B149-1BB6C895D676}"/>
                  </a:ext>
                </a:extLst>
              </p:cNvPr>
              <p:cNvGrpSpPr/>
              <p:nvPr/>
            </p:nvGrpSpPr>
            <p:grpSpPr>
              <a:xfrm rot="10800000" flipH="1">
                <a:off x="3" y="40"/>
                <a:ext cx="6756168" cy="1327315"/>
                <a:chOff x="-2168138" y="330075"/>
                <a:chExt cx="8650663" cy="1699506"/>
              </a:xfrm>
            </p:grpSpPr>
            <p:sp>
              <p:nvSpPr>
                <p:cNvPr id="14" name="Google Shape;65;p5">
                  <a:extLst>
                    <a:ext uri="{FF2B5EF4-FFF2-40B4-BE49-F238E27FC236}">
                      <a16:creationId xmlns:a16="http://schemas.microsoft.com/office/drawing/2014/main" id="{BE961EA3-84B2-400D-AC1E-475C362FCBCA}"/>
                    </a:ext>
                  </a:extLst>
                </p:cNvPr>
                <p:cNvSpPr/>
                <p:nvPr/>
              </p:nvSpPr>
              <p:spPr>
                <a:xfrm>
                  <a:off x="-2168138" y="330081"/>
                  <a:ext cx="6958200" cy="1699500"/>
                </a:xfrm>
                <a:prstGeom prst="rect">
                  <a:avLst/>
                </a:prstGeom>
                <a:solidFill>
                  <a:srgbClr val="C7D3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  <p:sp>
              <p:nvSpPr>
                <p:cNvPr id="15" name="Google Shape;66;p5">
                  <a:extLst>
                    <a:ext uri="{FF2B5EF4-FFF2-40B4-BE49-F238E27FC236}">
                      <a16:creationId xmlns:a16="http://schemas.microsoft.com/office/drawing/2014/main" id="{01289A61-8DF8-4992-8F34-947FAE32679A}"/>
                    </a:ext>
                  </a:extLst>
                </p:cNvPr>
                <p:cNvSpPr/>
                <p:nvPr/>
              </p:nvSpPr>
              <p:spPr>
                <a:xfrm>
                  <a:off x="4783025" y="330075"/>
                  <a:ext cx="1699500" cy="1699500"/>
                </a:xfrm>
                <a:prstGeom prst="rtTriangle">
                  <a:avLst/>
                </a:prstGeom>
                <a:solidFill>
                  <a:srgbClr val="C7D3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</p:grpSp>
          <p:grpSp>
            <p:nvGrpSpPr>
              <p:cNvPr id="11" name="Google Shape;67;p5">
                <a:extLst>
                  <a:ext uri="{FF2B5EF4-FFF2-40B4-BE49-F238E27FC236}">
                    <a16:creationId xmlns:a16="http://schemas.microsoft.com/office/drawing/2014/main" id="{42872A41-48EB-488E-813E-E8C015416FFB}"/>
                  </a:ext>
                </a:extLst>
              </p:cNvPr>
              <p:cNvGrpSpPr/>
              <p:nvPr/>
            </p:nvGrpSpPr>
            <p:grpSpPr>
              <a:xfrm rot="10800000" flipH="1">
                <a:off x="-4" y="381007"/>
                <a:ext cx="7072430" cy="771744"/>
                <a:chOff x="-9092084" y="330075"/>
                <a:chExt cx="15574609" cy="1699501"/>
              </a:xfrm>
            </p:grpSpPr>
            <p:sp>
              <p:nvSpPr>
                <p:cNvPr id="12" name="Google Shape;68;p5">
                  <a:extLst>
                    <a:ext uri="{FF2B5EF4-FFF2-40B4-BE49-F238E27FC236}">
                      <a16:creationId xmlns:a16="http://schemas.microsoft.com/office/drawing/2014/main" id="{EEC6F353-591F-4396-AF60-E4FBC16C84E8}"/>
                    </a:ext>
                  </a:extLst>
                </p:cNvPr>
                <p:cNvSpPr/>
                <p:nvPr/>
              </p:nvSpPr>
              <p:spPr>
                <a:xfrm>
                  <a:off x="-9092084" y="330076"/>
                  <a:ext cx="13882200" cy="1699500"/>
                </a:xfrm>
                <a:prstGeom prst="rect">
                  <a:avLst/>
                </a:prstGeom>
                <a:solidFill>
                  <a:srgbClr val="3F5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  <p:sp>
              <p:nvSpPr>
                <p:cNvPr id="13" name="Google Shape;69;p5">
                  <a:extLst>
                    <a:ext uri="{FF2B5EF4-FFF2-40B4-BE49-F238E27FC236}">
                      <a16:creationId xmlns:a16="http://schemas.microsoft.com/office/drawing/2014/main" id="{03DC1835-1E31-480D-A9D8-AC65370AA0A2}"/>
                    </a:ext>
                  </a:extLst>
                </p:cNvPr>
                <p:cNvSpPr/>
                <p:nvPr/>
              </p:nvSpPr>
              <p:spPr>
                <a:xfrm>
                  <a:off x="4783025" y="330075"/>
                  <a:ext cx="1699500" cy="1699499"/>
                </a:xfrm>
                <a:prstGeom prst="rtTriangle">
                  <a:avLst/>
                </a:prstGeom>
                <a:solidFill>
                  <a:srgbClr val="3F5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</p:grpSp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620E8BF-7F5C-44B3-B674-6A18D4E97190}"/>
                </a:ext>
              </a:extLst>
            </p:cNvPr>
            <p:cNvSpPr txBox="1"/>
            <p:nvPr userDrawn="1"/>
          </p:nvSpPr>
          <p:spPr>
            <a:xfrm>
              <a:off x="174625" y="539696"/>
              <a:ext cx="6405421" cy="4543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i="1" dirty="0">
                  <a:solidFill>
                    <a:schemeClr val="bg1"/>
                  </a:solidFill>
                  <a:latin typeface="Roboto Condensed" panose="020B0604020202020204" charset="0"/>
                  <a:ea typeface="Roboto Condensed" panose="020B0604020202020204" charset="0"/>
                </a:rPr>
                <a:t>Confidencialidade e Limitação de Responsabilidades </a:t>
              </a:r>
              <a:endParaRPr lang="en-US" sz="3200" b="1" i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</p:grpSp>
      <p:pic>
        <p:nvPicPr>
          <p:cNvPr id="16" name="Picture 4" descr="http://topcornerjob.com/wp-content/uploads/2017/02/unitedhealth-850x450.png">
            <a:extLst>
              <a:ext uri="{FF2B5EF4-FFF2-40B4-BE49-F238E27FC236}">
                <a16:creationId xmlns:a16="http://schemas.microsoft.com/office/drawing/2014/main" id="{988F0942-3F58-4BC4-A202-B113E3226D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578" y="6080370"/>
            <a:ext cx="1396692" cy="73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191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_lim_re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21CD6AF7-4141-4D09-BB47-84211D3D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4753" y="6454670"/>
            <a:ext cx="1188307" cy="365125"/>
          </a:xfrm>
          <a:prstGeom prst="rect">
            <a:avLst/>
          </a:prstGeom>
        </p:spPr>
        <p:txBody>
          <a:bodyPr anchor="b"/>
          <a:lstStyle>
            <a:lvl1pPr algn="r">
              <a:defRPr sz="1400"/>
            </a:lvl1pPr>
          </a:lstStyle>
          <a:p>
            <a:fld id="{92684464-1297-AE4F-A076-F8C01360B95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A2B24E-3D1A-49E9-92AD-374353B35215}"/>
              </a:ext>
            </a:extLst>
          </p:cNvPr>
          <p:cNvSpPr txBox="1"/>
          <p:nvPr userDrawn="1"/>
        </p:nvSpPr>
        <p:spPr>
          <a:xfrm>
            <a:off x="814275" y="566823"/>
            <a:ext cx="54864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i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Objetivo</a:t>
            </a:r>
            <a:endParaRPr lang="en-US" sz="2000" b="1" i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1028" name="Picture 4" descr="http://topcornerjob.com/wp-content/uploads/2017/02/unitedhealth-850x450.png">
            <a:extLst>
              <a:ext uri="{FF2B5EF4-FFF2-40B4-BE49-F238E27FC236}">
                <a16:creationId xmlns:a16="http://schemas.microsoft.com/office/drawing/2014/main" id="{5846C745-70B7-4316-A2DD-48BABA1E89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578" y="6080370"/>
            <a:ext cx="1396692" cy="73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Agrupar 34">
            <a:extLst>
              <a:ext uri="{FF2B5EF4-FFF2-40B4-BE49-F238E27FC236}">
                <a16:creationId xmlns:a16="http://schemas.microsoft.com/office/drawing/2014/main" id="{CCCCA27F-39D8-434C-BE77-1C3BC7FF3BF9}"/>
              </a:ext>
            </a:extLst>
          </p:cNvPr>
          <p:cNvGrpSpPr/>
          <p:nvPr userDrawn="1"/>
        </p:nvGrpSpPr>
        <p:grpSpPr>
          <a:xfrm>
            <a:off x="-5" y="40"/>
            <a:ext cx="8610605" cy="1708272"/>
            <a:chOff x="-4" y="40"/>
            <a:chExt cx="7072430" cy="1327315"/>
          </a:xfrm>
        </p:grpSpPr>
        <p:grpSp>
          <p:nvGrpSpPr>
            <p:cNvPr id="36" name="Google Shape;62;p5">
              <a:extLst>
                <a:ext uri="{FF2B5EF4-FFF2-40B4-BE49-F238E27FC236}">
                  <a16:creationId xmlns:a16="http://schemas.microsoft.com/office/drawing/2014/main" id="{947CB396-1880-42A8-A15B-B4793491C81D}"/>
                </a:ext>
              </a:extLst>
            </p:cNvPr>
            <p:cNvGrpSpPr/>
            <p:nvPr userDrawn="1"/>
          </p:nvGrpSpPr>
          <p:grpSpPr>
            <a:xfrm>
              <a:off x="-4" y="40"/>
              <a:ext cx="7072430" cy="1327315"/>
              <a:chOff x="-4" y="40"/>
              <a:chExt cx="7072430" cy="1327315"/>
            </a:xfrm>
          </p:grpSpPr>
          <p:sp>
            <p:nvSpPr>
              <p:cNvPr id="38" name="Google Shape;63;p5">
                <a:extLst>
                  <a:ext uri="{FF2B5EF4-FFF2-40B4-BE49-F238E27FC236}">
                    <a16:creationId xmlns:a16="http://schemas.microsoft.com/office/drawing/2014/main" id="{3CF35FAB-6B01-41AA-8045-78E9AD767896}"/>
                  </a:ext>
                </a:extLst>
              </p:cNvPr>
              <p:cNvSpPr/>
              <p:nvPr/>
            </p:nvSpPr>
            <p:spPr>
              <a:xfrm>
                <a:off x="6292649" y="126425"/>
                <a:ext cx="779700" cy="259800"/>
              </a:xfrm>
              <a:prstGeom prst="triangle">
                <a:avLst>
                  <a:gd name="adj" fmla="val 32425"/>
                </a:avLst>
              </a:prstGeom>
              <a:solidFill>
                <a:srgbClr val="263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grpSp>
            <p:nvGrpSpPr>
              <p:cNvPr id="39" name="Google Shape;64;p5">
                <a:extLst>
                  <a:ext uri="{FF2B5EF4-FFF2-40B4-BE49-F238E27FC236}">
                    <a16:creationId xmlns:a16="http://schemas.microsoft.com/office/drawing/2014/main" id="{748608B8-AF20-4E59-A5EC-BD4836523ED2}"/>
                  </a:ext>
                </a:extLst>
              </p:cNvPr>
              <p:cNvGrpSpPr/>
              <p:nvPr/>
            </p:nvGrpSpPr>
            <p:grpSpPr>
              <a:xfrm rot="10800000" flipH="1">
                <a:off x="3" y="40"/>
                <a:ext cx="6756168" cy="1327315"/>
                <a:chOff x="-2168138" y="330075"/>
                <a:chExt cx="8650663" cy="1699506"/>
              </a:xfrm>
            </p:grpSpPr>
            <p:sp>
              <p:nvSpPr>
                <p:cNvPr id="43" name="Google Shape;65;p5">
                  <a:extLst>
                    <a:ext uri="{FF2B5EF4-FFF2-40B4-BE49-F238E27FC236}">
                      <a16:creationId xmlns:a16="http://schemas.microsoft.com/office/drawing/2014/main" id="{38DDC9CB-5FBD-46A3-AE7F-056E8701917F}"/>
                    </a:ext>
                  </a:extLst>
                </p:cNvPr>
                <p:cNvSpPr/>
                <p:nvPr/>
              </p:nvSpPr>
              <p:spPr>
                <a:xfrm>
                  <a:off x="-2168138" y="330081"/>
                  <a:ext cx="6958200" cy="1699500"/>
                </a:xfrm>
                <a:prstGeom prst="rect">
                  <a:avLst/>
                </a:prstGeom>
                <a:solidFill>
                  <a:srgbClr val="C7D3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  <p:sp>
              <p:nvSpPr>
                <p:cNvPr id="44" name="Google Shape;66;p5">
                  <a:extLst>
                    <a:ext uri="{FF2B5EF4-FFF2-40B4-BE49-F238E27FC236}">
                      <a16:creationId xmlns:a16="http://schemas.microsoft.com/office/drawing/2014/main" id="{CB8ED4DA-358C-45A9-B6FE-72D3935D24B2}"/>
                    </a:ext>
                  </a:extLst>
                </p:cNvPr>
                <p:cNvSpPr/>
                <p:nvPr/>
              </p:nvSpPr>
              <p:spPr>
                <a:xfrm>
                  <a:off x="4783025" y="330075"/>
                  <a:ext cx="1699500" cy="1699500"/>
                </a:xfrm>
                <a:prstGeom prst="rtTriangle">
                  <a:avLst/>
                </a:prstGeom>
                <a:solidFill>
                  <a:srgbClr val="C7D3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</p:grpSp>
          <p:grpSp>
            <p:nvGrpSpPr>
              <p:cNvPr id="40" name="Google Shape;67;p5">
                <a:extLst>
                  <a:ext uri="{FF2B5EF4-FFF2-40B4-BE49-F238E27FC236}">
                    <a16:creationId xmlns:a16="http://schemas.microsoft.com/office/drawing/2014/main" id="{C63A39E7-4326-4C1A-8956-CC7AC570CD1C}"/>
                  </a:ext>
                </a:extLst>
              </p:cNvPr>
              <p:cNvGrpSpPr/>
              <p:nvPr/>
            </p:nvGrpSpPr>
            <p:grpSpPr>
              <a:xfrm rot="10800000" flipH="1">
                <a:off x="-4" y="381007"/>
                <a:ext cx="7072430" cy="771744"/>
                <a:chOff x="-9092084" y="330075"/>
                <a:chExt cx="15574609" cy="1699501"/>
              </a:xfrm>
            </p:grpSpPr>
            <p:sp>
              <p:nvSpPr>
                <p:cNvPr id="41" name="Google Shape;68;p5">
                  <a:extLst>
                    <a:ext uri="{FF2B5EF4-FFF2-40B4-BE49-F238E27FC236}">
                      <a16:creationId xmlns:a16="http://schemas.microsoft.com/office/drawing/2014/main" id="{791ED24A-7122-4B89-9C61-EF25E4DD4869}"/>
                    </a:ext>
                  </a:extLst>
                </p:cNvPr>
                <p:cNvSpPr/>
                <p:nvPr/>
              </p:nvSpPr>
              <p:spPr>
                <a:xfrm>
                  <a:off x="-9092084" y="330076"/>
                  <a:ext cx="13882200" cy="1699500"/>
                </a:xfrm>
                <a:prstGeom prst="rect">
                  <a:avLst/>
                </a:prstGeom>
                <a:solidFill>
                  <a:srgbClr val="3F5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  <p:sp>
              <p:nvSpPr>
                <p:cNvPr id="42" name="Google Shape;69;p5">
                  <a:extLst>
                    <a:ext uri="{FF2B5EF4-FFF2-40B4-BE49-F238E27FC236}">
                      <a16:creationId xmlns:a16="http://schemas.microsoft.com/office/drawing/2014/main" id="{4B94611C-682C-4C6A-88DD-F0935620579A}"/>
                    </a:ext>
                  </a:extLst>
                </p:cNvPr>
                <p:cNvSpPr/>
                <p:nvPr/>
              </p:nvSpPr>
              <p:spPr>
                <a:xfrm>
                  <a:off x="4783025" y="330075"/>
                  <a:ext cx="1699500" cy="1699500"/>
                </a:xfrm>
                <a:prstGeom prst="rtTriangle">
                  <a:avLst/>
                </a:prstGeom>
                <a:solidFill>
                  <a:srgbClr val="3F5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</p:grpSp>
        </p:grp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7DA2C3D7-C3F6-46D8-93DD-68611B500A53}"/>
                </a:ext>
              </a:extLst>
            </p:cNvPr>
            <p:cNvSpPr txBox="1"/>
            <p:nvPr userDrawn="1"/>
          </p:nvSpPr>
          <p:spPr>
            <a:xfrm>
              <a:off x="814275" y="396212"/>
              <a:ext cx="5486408" cy="7413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pt-BR" sz="2800" b="1" i="1" dirty="0">
                  <a:solidFill>
                    <a:schemeClr val="bg1"/>
                  </a:solidFill>
                  <a:latin typeface="Roboto Condensed" panose="020B0604020202020204" charset="0"/>
                  <a:ea typeface="Roboto Condensed" panose="020B0604020202020204" charset="0"/>
                </a:rPr>
                <a:t>Confidencialidade e Limitação de Responsabilidades</a:t>
              </a:r>
              <a:endParaRPr lang="pt-BR" sz="2600" b="1" i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114565A-0E76-4042-9ABF-93377EB6E7BF}"/>
              </a:ext>
            </a:extLst>
          </p:cNvPr>
          <p:cNvSpPr txBox="1"/>
          <p:nvPr userDrawn="1"/>
        </p:nvSpPr>
        <p:spPr>
          <a:xfrm>
            <a:off x="811824" y="6476135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Roboto Condensed" panose="020B0604020202020204"/>
              </a:rPr>
              <a:t>| </a:t>
            </a:r>
            <a:r>
              <a:rPr lang="pt-BR" sz="1000" b="1" dirty="0">
                <a:solidFill>
                  <a:srgbClr val="3F5378"/>
                </a:solidFill>
                <a:latin typeface="Roboto Condensed" panose="020B0604020202020204"/>
              </a:rPr>
              <a:t>CONFIDENCIAL </a:t>
            </a:r>
            <a:r>
              <a:rPr lang="pt-BR" sz="1000" dirty="0">
                <a:latin typeface="Roboto Condensed" panose="020B0604020202020204"/>
              </a:rPr>
              <a:t>|</a:t>
            </a:r>
            <a:r>
              <a:rPr lang="pt-BR" dirty="0"/>
              <a:t> </a:t>
            </a:r>
            <a:r>
              <a:rPr lang="pt-BR" sz="1000" b="1" dirty="0">
                <a:latin typeface="Roboto Condensed" panose="020B0604020202020204"/>
              </a:rPr>
              <a:t>Cyber Security </a:t>
            </a:r>
            <a:r>
              <a:rPr lang="pt-BR" sz="1000" dirty="0">
                <a:latin typeface="Roboto Condensed" panose="020B0604020202020204"/>
              </a:rPr>
              <a:t>|</a:t>
            </a:r>
            <a:r>
              <a:rPr lang="pt-BR" dirty="0"/>
              <a:t> </a:t>
            </a:r>
            <a:r>
              <a:rPr lang="pt-BR" sz="1000" b="1" dirty="0">
                <a:latin typeface="Roboto Condensed" panose="020B0604020202020204"/>
              </a:rPr>
              <a:t>São Paulo (11) </a:t>
            </a:r>
            <a:r>
              <a:rPr lang="pt-BR" sz="1000" b="1" dirty="0" err="1">
                <a:latin typeface="Roboto Condensed" panose="020B0604020202020204"/>
              </a:rPr>
              <a:t>xxxxx-xxxx</a:t>
            </a:r>
            <a:endParaRPr lang="en-US" sz="1000" b="1" dirty="0">
              <a:latin typeface="Roboto Condensed" panose="020B0604020202020204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>
          <a:xfrm>
            <a:off x="1339850" y="1906588"/>
            <a:ext cx="9748838" cy="4403725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 sz="1400"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9502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zo_val_form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topcornerjob.com/wp-content/uploads/2017/02/unitedhealth-850x450.png">
            <a:extLst>
              <a:ext uri="{FF2B5EF4-FFF2-40B4-BE49-F238E27FC236}">
                <a16:creationId xmlns:a16="http://schemas.microsoft.com/office/drawing/2014/main" id="{BE9B90DA-9796-4A00-882A-CF5D80A696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578" y="6080370"/>
            <a:ext cx="1396692" cy="73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CDFBC6FE-6D16-441A-B4A7-4108744731D0}"/>
              </a:ext>
            </a:extLst>
          </p:cNvPr>
          <p:cNvGrpSpPr/>
          <p:nvPr userDrawn="1"/>
        </p:nvGrpSpPr>
        <p:grpSpPr>
          <a:xfrm>
            <a:off x="-99" y="2574864"/>
            <a:ext cx="12192099" cy="1708272"/>
            <a:chOff x="-4" y="40"/>
            <a:chExt cx="7072430" cy="1327315"/>
          </a:xfrm>
        </p:grpSpPr>
        <p:grpSp>
          <p:nvGrpSpPr>
            <p:cNvPr id="6" name="Google Shape;62;p5">
              <a:extLst>
                <a:ext uri="{FF2B5EF4-FFF2-40B4-BE49-F238E27FC236}">
                  <a16:creationId xmlns:a16="http://schemas.microsoft.com/office/drawing/2014/main" id="{403BD065-E136-4EFF-81B6-F5961CE3014C}"/>
                </a:ext>
              </a:extLst>
            </p:cNvPr>
            <p:cNvGrpSpPr/>
            <p:nvPr userDrawn="1"/>
          </p:nvGrpSpPr>
          <p:grpSpPr>
            <a:xfrm>
              <a:off x="-4" y="40"/>
              <a:ext cx="7072430" cy="1327315"/>
              <a:chOff x="-4" y="40"/>
              <a:chExt cx="7072430" cy="1327315"/>
            </a:xfrm>
          </p:grpSpPr>
          <p:sp>
            <p:nvSpPr>
              <p:cNvPr id="10" name="Google Shape;63;p5">
                <a:extLst>
                  <a:ext uri="{FF2B5EF4-FFF2-40B4-BE49-F238E27FC236}">
                    <a16:creationId xmlns:a16="http://schemas.microsoft.com/office/drawing/2014/main" id="{A00C4F5D-0876-4975-B36A-FBA7288CDD0B}"/>
                  </a:ext>
                </a:extLst>
              </p:cNvPr>
              <p:cNvSpPr/>
              <p:nvPr/>
            </p:nvSpPr>
            <p:spPr>
              <a:xfrm>
                <a:off x="6292649" y="126425"/>
                <a:ext cx="779700" cy="259800"/>
              </a:xfrm>
              <a:prstGeom prst="triangle">
                <a:avLst>
                  <a:gd name="adj" fmla="val 32425"/>
                </a:avLst>
              </a:prstGeom>
              <a:solidFill>
                <a:srgbClr val="263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grpSp>
            <p:nvGrpSpPr>
              <p:cNvPr id="11" name="Google Shape;64;p5">
                <a:extLst>
                  <a:ext uri="{FF2B5EF4-FFF2-40B4-BE49-F238E27FC236}">
                    <a16:creationId xmlns:a16="http://schemas.microsoft.com/office/drawing/2014/main" id="{4476EBD8-F5F1-41BD-B95F-8D6BAEBA13D8}"/>
                  </a:ext>
                </a:extLst>
              </p:cNvPr>
              <p:cNvGrpSpPr/>
              <p:nvPr/>
            </p:nvGrpSpPr>
            <p:grpSpPr>
              <a:xfrm rot="10800000" flipH="1">
                <a:off x="3" y="40"/>
                <a:ext cx="6756168" cy="1327315"/>
                <a:chOff x="-2168138" y="330075"/>
                <a:chExt cx="8650663" cy="1699506"/>
              </a:xfrm>
            </p:grpSpPr>
            <p:sp>
              <p:nvSpPr>
                <p:cNvPr id="15" name="Google Shape;65;p5">
                  <a:extLst>
                    <a:ext uri="{FF2B5EF4-FFF2-40B4-BE49-F238E27FC236}">
                      <a16:creationId xmlns:a16="http://schemas.microsoft.com/office/drawing/2014/main" id="{8198A5E7-AF42-4487-A905-A0194356CCBF}"/>
                    </a:ext>
                  </a:extLst>
                </p:cNvPr>
                <p:cNvSpPr/>
                <p:nvPr/>
              </p:nvSpPr>
              <p:spPr>
                <a:xfrm>
                  <a:off x="-2168138" y="330081"/>
                  <a:ext cx="6958200" cy="1699500"/>
                </a:xfrm>
                <a:prstGeom prst="rect">
                  <a:avLst/>
                </a:prstGeom>
                <a:solidFill>
                  <a:srgbClr val="C7D3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  <p:sp>
              <p:nvSpPr>
                <p:cNvPr id="16" name="Google Shape;66;p5">
                  <a:extLst>
                    <a:ext uri="{FF2B5EF4-FFF2-40B4-BE49-F238E27FC236}">
                      <a16:creationId xmlns:a16="http://schemas.microsoft.com/office/drawing/2014/main" id="{A6BF3109-91BE-4DCB-A1A8-A2181AB0DCE1}"/>
                    </a:ext>
                  </a:extLst>
                </p:cNvPr>
                <p:cNvSpPr/>
                <p:nvPr/>
              </p:nvSpPr>
              <p:spPr>
                <a:xfrm>
                  <a:off x="4783025" y="330075"/>
                  <a:ext cx="1699500" cy="1699500"/>
                </a:xfrm>
                <a:prstGeom prst="rtTriangle">
                  <a:avLst/>
                </a:prstGeom>
                <a:solidFill>
                  <a:srgbClr val="C7D3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</p:grpSp>
          <p:grpSp>
            <p:nvGrpSpPr>
              <p:cNvPr id="12" name="Google Shape;67;p5">
                <a:extLst>
                  <a:ext uri="{FF2B5EF4-FFF2-40B4-BE49-F238E27FC236}">
                    <a16:creationId xmlns:a16="http://schemas.microsoft.com/office/drawing/2014/main" id="{FD0858FC-A1AC-4E5D-9CA6-61549E8FD681}"/>
                  </a:ext>
                </a:extLst>
              </p:cNvPr>
              <p:cNvGrpSpPr/>
              <p:nvPr/>
            </p:nvGrpSpPr>
            <p:grpSpPr>
              <a:xfrm rot="10800000" flipH="1">
                <a:off x="-4" y="381007"/>
                <a:ext cx="7072430" cy="771744"/>
                <a:chOff x="-9092084" y="330075"/>
                <a:chExt cx="15574609" cy="1699501"/>
              </a:xfrm>
            </p:grpSpPr>
            <p:sp>
              <p:nvSpPr>
                <p:cNvPr id="13" name="Google Shape;68;p5">
                  <a:extLst>
                    <a:ext uri="{FF2B5EF4-FFF2-40B4-BE49-F238E27FC236}">
                      <a16:creationId xmlns:a16="http://schemas.microsoft.com/office/drawing/2014/main" id="{BCA33A88-E7C3-4C02-A3B0-25AC24B0F059}"/>
                    </a:ext>
                  </a:extLst>
                </p:cNvPr>
                <p:cNvSpPr/>
                <p:nvPr/>
              </p:nvSpPr>
              <p:spPr>
                <a:xfrm>
                  <a:off x="-9092084" y="330076"/>
                  <a:ext cx="13882200" cy="1699500"/>
                </a:xfrm>
                <a:prstGeom prst="rect">
                  <a:avLst/>
                </a:prstGeom>
                <a:solidFill>
                  <a:srgbClr val="3F5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  <p:sp>
              <p:nvSpPr>
                <p:cNvPr id="14" name="Google Shape;69;p5">
                  <a:extLst>
                    <a:ext uri="{FF2B5EF4-FFF2-40B4-BE49-F238E27FC236}">
                      <a16:creationId xmlns:a16="http://schemas.microsoft.com/office/drawing/2014/main" id="{009C2C50-62F1-4F0C-815E-036389BD4D0B}"/>
                    </a:ext>
                  </a:extLst>
                </p:cNvPr>
                <p:cNvSpPr/>
                <p:nvPr/>
              </p:nvSpPr>
              <p:spPr>
                <a:xfrm>
                  <a:off x="4783025" y="330075"/>
                  <a:ext cx="1699500" cy="1699500"/>
                </a:xfrm>
                <a:prstGeom prst="rtTriangle">
                  <a:avLst/>
                </a:prstGeom>
                <a:solidFill>
                  <a:srgbClr val="3F5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</p:grpSp>
        </p:grp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C895E85-F59F-46C3-9D44-3781C52CF2C6}"/>
                </a:ext>
              </a:extLst>
            </p:cNvPr>
            <p:cNvSpPr txBox="1"/>
            <p:nvPr userDrawn="1"/>
          </p:nvSpPr>
          <p:spPr>
            <a:xfrm>
              <a:off x="814275" y="539696"/>
              <a:ext cx="5486408" cy="4543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i="1" dirty="0">
                  <a:solidFill>
                    <a:schemeClr val="bg1"/>
                  </a:solidFill>
                  <a:latin typeface="Roboto Condensed" panose="020B0604020202020204" charset="0"/>
                  <a:ea typeface="Roboto Condensed" panose="020B0604020202020204" charset="0"/>
                </a:rPr>
                <a:t>Prazo de validade e Formalização</a:t>
              </a:r>
              <a:endParaRPr lang="en-US" sz="3200" b="1" i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144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zo_val_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21CD6AF7-4141-4D09-BB47-84211D3D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4753" y="6454670"/>
            <a:ext cx="1188307" cy="365125"/>
          </a:xfrm>
          <a:prstGeom prst="rect">
            <a:avLst/>
          </a:prstGeom>
        </p:spPr>
        <p:txBody>
          <a:bodyPr anchor="b"/>
          <a:lstStyle>
            <a:lvl1pPr algn="r">
              <a:defRPr sz="1400"/>
            </a:lvl1pPr>
          </a:lstStyle>
          <a:p>
            <a:fld id="{92684464-1297-AE4F-A076-F8C01360B95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A2B24E-3D1A-49E9-92AD-374353B35215}"/>
              </a:ext>
            </a:extLst>
          </p:cNvPr>
          <p:cNvSpPr txBox="1"/>
          <p:nvPr userDrawn="1"/>
        </p:nvSpPr>
        <p:spPr>
          <a:xfrm>
            <a:off x="814275" y="566823"/>
            <a:ext cx="54864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i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Objetivo</a:t>
            </a:r>
            <a:endParaRPr lang="en-US" sz="2000" b="1" i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1028" name="Picture 4" descr="http://topcornerjob.com/wp-content/uploads/2017/02/unitedhealth-850x450.png">
            <a:extLst>
              <a:ext uri="{FF2B5EF4-FFF2-40B4-BE49-F238E27FC236}">
                <a16:creationId xmlns:a16="http://schemas.microsoft.com/office/drawing/2014/main" id="{5846C745-70B7-4316-A2DD-48BABA1E89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578" y="6080370"/>
            <a:ext cx="1396692" cy="73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Agrupar 34">
            <a:extLst>
              <a:ext uri="{FF2B5EF4-FFF2-40B4-BE49-F238E27FC236}">
                <a16:creationId xmlns:a16="http://schemas.microsoft.com/office/drawing/2014/main" id="{CCCCA27F-39D8-434C-BE77-1C3BC7FF3BF9}"/>
              </a:ext>
            </a:extLst>
          </p:cNvPr>
          <p:cNvGrpSpPr/>
          <p:nvPr userDrawn="1"/>
        </p:nvGrpSpPr>
        <p:grpSpPr>
          <a:xfrm>
            <a:off x="-5" y="40"/>
            <a:ext cx="8610605" cy="1708272"/>
            <a:chOff x="-4" y="40"/>
            <a:chExt cx="7072430" cy="1327315"/>
          </a:xfrm>
        </p:grpSpPr>
        <p:grpSp>
          <p:nvGrpSpPr>
            <p:cNvPr id="36" name="Google Shape;62;p5">
              <a:extLst>
                <a:ext uri="{FF2B5EF4-FFF2-40B4-BE49-F238E27FC236}">
                  <a16:creationId xmlns:a16="http://schemas.microsoft.com/office/drawing/2014/main" id="{947CB396-1880-42A8-A15B-B4793491C81D}"/>
                </a:ext>
              </a:extLst>
            </p:cNvPr>
            <p:cNvGrpSpPr/>
            <p:nvPr userDrawn="1"/>
          </p:nvGrpSpPr>
          <p:grpSpPr>
            <a:xfrm>
              <a:off x="-4" y="40"/>
              <a:ext cx="7072430" cy="1327315"/>
              <a:chOff x="-4" y="40"/>
              <a:chExt cx="7072430" cy="1327315"/>
            </a:xfrm>
          </p:grpSpPr>
          <p:sp>
            <p:nvSpPr>
              <p:cNvPr id="38" name="Google Shape;63;p5">
                <a:extLst>
                  <a:ext uri="{FF2B5EF4-FFF2-40B4-BE49-F238E27FC236}">
                    <a16:creationId xmlns:a16="http://schemas.microsoft.com/office/drawing/2014/main" id="{3CF35FAB-6B01-41AA-8045-78E9AD767896}"/>
                  </a:ext>
                </a:extLst>
              </p:cNvPr>
              <p:cNvSpPr/>
              <p:nvPr/>
            </p:nvSpPr>
            <p:spPr>
              <a:xfrm>
                <a:off x="6292649" y="126425"/>
                <a:ext cx="779700" cy="259800"/>
              </a:xfrm>
              <a:prstGeom prst="triangle">
                <a:avLst>
                  <a:gd name="adj" fmla="val 32425"/>
                </a:avLst>
              </a:prstGeom>
              <a:solidFill>
                <a:srgbClr val="263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grpSp>
            <p:nvGrpSpPr>
              <p:cNvPr id="39" name="Google Shape;64;p5">
                <a:extLst>
                  <a:ext uri="{FF2B5EF4-FFF2-40B4-BE49-F238E27FC236}">
                    <a16:creationId xmlns:a16="http://schemas.microsoft.com/office/drawing/2014/main" id="{748608B8-AF20-4E59-A5EC-BD4836523ED2}"/>
                  </a:ext>
                </a:extLst>
              </p:cNvPr>
              <p:cNvGrpSpPr/>
              <p:nvPr/>
            </p:nvGrpSpPr>
            <p:grpSpPr>
              <a:xfrm rot="10800000" flipH="1">
                <a:off x="3" y="40"/>
                <a:ext cx="6756168" cy="1327315"/>
                <a:chOff x="-2168138" y="330075"/>
                <a:chExt cx="8650663" cy="1699506"/>
              </a:xfrm>
            </p:grpSpPr>
            <p:sp>
              <p:nvSpPr>
                <p:cNvPr id="43" name="Google Shape;65;p5">
                  <a:extLst>
                    <a:ext uri="{FF2B5EF4-FFF2-40B4-BE49-F238E27FC236}">
                      <a16:creationId xmlns:a16="http://schemas.microsoft.com/office/drawing/2014/main" id="{38DDC9CB-5FBD-46A3-AE7F-056E8701917F}"/>
                    </a:ext>
                  </a:extLst>
                </p:cNvPr>
                <p:cNvSpPr/>
                <p:nvPr/>
              </p:nvSpPr>
              <p:spPr>
                <a:xfrm>
                  <a:off x="-2168138" y="330081"/>
                  <a:ext cx="6958200" cy="1699500"/>
                </a:xfrm>
                <a:prstGeom prst="rect">
                  <a:avLst/>
                </a:prstGeom>
                <a:solidFill>
                  <a:srgbClr val="C7D3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  <p:sp>
              <p:nvSpPr>
                <p:cNvPr id="44" name="Google Shape;66;p5">
                  <a:extLst>
                    <a:ext uri="{FF2B5EF4-FFF2-40B4-BE49-F238E27FC236}">
                      <a16:creationId xmlns:a16="http://schemas.microsoft.com/office/drawing/2014/main" id="{CB8ED4DA-358C-45A9-B6FE-72D3935D24B2}"/>
                    </a:ext>
                  </a:extLst>
                </p:cNvPr>
                <p:cNvSpPr/>
                <p:nvPr/>
              </p:nvSpPr>
              <p:spPr>
                <a:xfrm>
                  <a:off x="4783025" y="330075"/>
                  <a:ext cx="1699500" cy="1699500"/>
                </a:xfrm>
                <a:prstGeom prst="rtTriangle">
                  <a:avLst/>
                </a:prstGeom>
                <a:solidFill>
                  <a:srgbClr val="C7D3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</p:grpSp>
          <p:grpSp>
            <p:nvGrpSpPr>
              <p:cNvPr id="40" name="Google Shape;67;p5">
                <a:extLst>
                  <a:ext uri="{FF2B5EF4-FFF2-40B4-BE49-F238E27FC236}">
                    <a16:creationId xmlns:a16="http://schemas.microsoft.com/office/drawing/2014/main" id="{C63A39E7-4326-4C1A-8956-CC7AC570CD1C}"/>
                  </a:ext>
                </a:extLst>
              </p:cNvPr>
              <p:cNvGrpSpPr/>
              <p:nvPr/>
            </p:nvGrpSpPr>
            <p:grpSpPr>
              <a:xfrm rot="10800000" flipH="1">
                <a:off x="-4" y="381007"/>
                <a:ext cx="7072430" cy="771744"/>
                <a:chOff x="-9092084" y="330075"/>
                <a:chExt cx="15574609" cy="1699501"/>
              </a:xfrm>
            </p:grpSpPr>
            <p:sp>
              <p:nvSpPr>
                <p:cNvPr id="41" name="Google Shape;68;p5">
                  <a:extLst>
                    <a:ext uri="{FF2B5EF4-FFF2-40B4-BE49-F238E27FC236}">
                      <a16:creationId xmlns:a16="http://schemas.microsoft.com/office/drawing/2014/main" id="{791ED24A-7122-4B89-9C61-EF25E4DD4869}"/>
                    </a:ext>
                  </a:extLst>
                </p:cNvPr>
                <p:cNvSpPr/>
                <p:nvPr/>
              </p:nvSpPr>
              <p:spPr>
                <a:xfrm>
                  <a:off x="-9092084" y="330076"/>
                  <a:ext cx="13882200" cy="1699500"/>
                </a:xfrm>
                <a:prstGeom prst="rect">
                  <a:avLst/>
                </a:prstGeom>
                <a:solidFill>
                  <a:srgbClr val="3F5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  <p:sp>
              <p:nvSpPr>
                <p:cNvPr id="42" name="Google Shape;69;p5">
                  <a:extLst>
                    <a:ext uri="{FF2B5EF4-FFF2-40B4-BE49-F238E27FC236}">
                      <a16:creationId xmlns:a16="http://schemas.microsoft.com/office/drawing/2014/main" id="{4B94611C-682C-4C6A-88DD-F0935620579A}"/>
                    </a:ext>
                  </a:extLst>
                </p:cNvPr>
                <p:cNvSpPr/>
                <p:nvPr/>
              </p:nvSpPr>
              <p:spPr>
                <a:xfrm>
                  <a:off x="4783025" y="330075"/>
                  <a:ext cx="1699500" cy="1699500"/>
                </a:xfrm>
                <a:prstGeom prst="rtTriangle">
                  <a:avLst/>
                </a:prstGeom>
                <a:solidFill>
                  <a:srgbClr val="3F5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</p:grpSp>
        </p:grp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7DA2C3D7-C3F6-46D8-93DD-68611B500A53}"/>
                </a:ext>
              </a:extLst>
            </p:cNvPr>
            <p:cNvSpPr txBox="1"/>
            <p:nvPr userDrawn="1"/>
          </p:nvSpPr>
          <p:spPr>
            <a:xfrm>
              <a:off x="814275" y="575566"/>
              <a:ext cx="5486408" cy="3826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pt-BR" sz="2600" b="1" i="1" dirty="0">
                  <a:solidFill>
                    <a:schemeClr val="bg1"/>
                  </a:solidFill>
                  <a:latin typeface="Roboto Condensed" panose="020B0604020202020204" charset="0"/>
                  <a:ea typeface="Roboto Condensed" panose="020B0604020202020204" charset="0"/>
                </a:rPr>
                <a:t>Prazo de validade e Formalização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114565A-0E76-4042-9ABF-93377EB6E7BF}"/>
              </a:ext>
            </a:extLst>
          </p:cNvPr>
          <p:cNvSpPr txBox="1"/>
          <p:nvPr userDrawn="1"/>
        </p:nvSpPr>
        <p:spPr>
          <a:xfrm>
            <a:off x="811824" y="6476135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Roboto Condensed" panose="020B0604020202020204"/>
              </a:rPr>
              <a:t>| </a:t>
            </a:r>
            <a:r>
              <a:rPr lang="pt-BR" sz="1000" b="1" dirty="0">
                <a:solidFill>
                  <a:srgbClr val="3F5378"/>
                </a:solidFill>
                <a:latin typeface="Roboto Condensed" panose="020B0604020202020204"/>
              </a:rPr>
              <a:t>CONFIDENCIAL </a:t>
            </a:r>
            <a:r>
              <a:rPr lang="pt-BR" sz="1000" dirty="0">
                <a:latin typeface="Roboto Condensed" panose="020B0604020202020204"/>
              </a:rPr>
              <a:t>|</a:t>
            </a:r>
            <a:r>
              <a:rPr lang="pt-BR" dirty="0"/>
              <a:t> </a:t>
            </a:r>
            <a:r>
              <a:rPr lang="pt-BR" sz="1000" b="1" dirty="0">
                <a:latin typeface="Roboto Condensed" panose="020B0604020202020204"/>
              </a:rPr>
              <a:t>Cyber Security </a:t>
            </a:r>
            <a:r>
              <a:rPr lang="pt-BR" sz="1000" dirty="0">
                <a:latin typeface="Roboto Condensed" panose="020B0604020202020204"/>
              </a:rPr>
              <a:t>|</a:t>
            </a:r>
            <a:r>
              <a:rPr lang="pt-BR" dirty="0"/>
              <a:t> </a:t>
            </a:r>
            <a:r>
              <a:rPr lang="pt-BR" sz="1000" b="1" dirty="0">
                <a:latin typeface="Roboto Condensed" panose="020B0604020202020204"/>
              </a:rPr>
              <a:t>São Paulo (11) </a:t>
            </a:r>
            <a:r>
              <a:rPr lang="pt-BR" sz="1000" b="1" dirty="0" err="1">
                <a:latin typeface="Roboto Condensed" panose="020B0604020202020204"/>
              </a:rPr>
              <a:t>xxxxx-xxxx</a:t>
            </a:r>
            <a:endParaRPr lang="en-US" sz="1000" b="1" dirty="0">
              <a:latin typeface="Roboto Condensed" panose="020B0604020202020204"/>
            </a:endParaRPr>
          </a:p>
        </p:txBody>
      </p:sp>
      <p:sp>
        <p:nvSpPr>
          <p:cNvPr id="3" name="Retângulo 2"/>
          <p:cNvSpPr/>
          <p:nvPr userDrawn="1"/>
        </p:nvSpPr>
        <p:spPr>
          <a:xfrm>
            <a:off x="1596978" y="5713066"/>
            <a:ext cx="76629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pt-BR" altLang="pt-BR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_________________________________  </a:t>
            </a:r>
            <a:r>
              <a:rPr lang="pt-BR" altLang="pt-BR" sz="1400" dirty="0" smtClean="0">
                <a:solidFill>
                  <a:srgbClr val="000000"/>
                </a:solidFill>
                <a:latin typeface="+mn-lt"/>
              </a:rPr>
              <a:t> _____________________________      __/__/____</a:t>
            </a:r>
          </a:p>
          <a:p>
            <a:pPr algn="just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pt-BR" altLang="pt-BR" sz="1400" dirty="0" smtClean="0">
                <a:solidFill>
                  <a:srgbClr val="000000"/>
                </a:solidFill>
                <a:latin typeface="+mn-lt"/>
              </a:rPr>
              <a:t> 	</a:t>
            </a:r>
            <a:r>
              <a:rPr lang="pt-BR" altLang="pt-BR" sz="1400" b="1" dirty="0" smtClean="0">
                <a:solidFill>
                  <a:srgbClr val="000000"/>
                </a:solidFill>
                <a:latin typeface="+mn-lt"/>
              </a:rPr>
              <a:t>Nome e Cargo		             Assinatura		      Data</a:t>
            </a:r>
            <a:endParaRPr lang="pt-BR" altLang="pt-BR" sz="1400" b="1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3"/>
          </p:nvPr>
        </p:nvSpPr>
        <p:spPr>
          <a:xfrm>
            <a:off x="1623344" y="2085843"/>
            <a:ext cx="8242300" cy="4468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4620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lti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;p3">
            <a:extLst>
              <a:ext uri="{FF2B5EF4-FFF2-40B4-BE49-F238E27FC236}">
                <a16:creationId xmlns:a16="http://schemas.microsoft.com/office/drawing/2014/main" id="{2C6E1F07-6736-40E3-9B89-7F9579358647}"/>
              </a:ext>
            </a:extLst>
          </p:cNvPr>
          <p:cNvSpPr/>
          <p:nvPr userDrawn="1"/>
        </p:nvSpPr>
        <p:spPr>
          <a:xfrm>
            <a:off x="5697214" y="2635519"/>
            <a:ext cx="1072336" cy="383932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" name="Google Shape;25;p3">
            <a:extLst>
              <a:ext uri="{FF2B5EF4-FFF2-40B4-BE49-F238E27FC236}">
                <a16:creationId xmlns:a16="http://schemas.microsoft.com/office/drawing/2014/main" id="{3F32FF76-8214-49F4-8F4F-C91FE6152397}"/>
              </a:ext>
            </a:extLst>
          </p:cNvPr>
          <p:cNvGrpSpPr/>
          <p:nvPr userDrawn="1"/>
        </p:nvGrpSpPr>
        <p:grpSpPr>
          <a:xfrm>
            <a:off x="-1" y="-7089"/>
            <a:ext cx="10445263" cy="6865089"/>
            <a:chOff x="0" y="-7088"/>
            <a:chExt cx="8661398" cy="5150588"/>
          </a:xfrm>
        </p:grpSpPr>
        <p:sp>
          <p:nvSpPr>
            <p:cNvPr id="6" name="Google Shape;26;p3">
              <a:extLst>
                <a:ext uri="{FF2B5EF4-FFF2-40B4-BE49-F238E27FC236}">
                  <a16:creationId xmlns:a16="http://schemas.microsoft.com/office/drawing/2014/main" id="{A3C62640-C926-4019-845E-830D1DDD26DC}"/>
                </a:ext>
              </a:extLst>
            </p:cNvPr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;p3">
              <a:extLst>
                <a:ext uri="{FF2B5EF4-FFF2-40B4-BE49-F238E27FC236}">
                  <a16:creationId xmlns:a16="http://schemas.microsoft.com/office/drawing/2014/main" id="{6B60D301-C1F3-4690-AF4F-48847B58FE30}"/>
                </a:ext>
              </a:extLst>
            </p:cNvPr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8" name="Google Shape;28;p3">
            <a:extLst>
              <a:ext uri="{FF2B5EF4-FFF2-40B4-BE49-F238E27FC236}">
                <a16:creationId xmlns:a16="http://schemas.microsoft.com/office/drawing/2014/main" id="{8B05DAC6-8AB5-4EAE-B328-8E9F1407043B}"/>
              </a:ext>
            </a:extLst>
          </p:cNvPr>
          <p:cNvGrpSpPr/>
          <p:nvPr userDrawn="1"/>
        </p:nvGrpSpPr>
        <p:grpSpPr>
          <a:xfrm rot="10800000" flipH="1">
            <a:off x="-2" y="2924824"/>
            <a:ext cx="7946148" cy="2625960"/>
            <a:chOff x="-9894852" y="-4493254"/>
            <a:chExt cx="21200407" cy="6522740"/>
          </a:xfrm>
          <a:solidFill>
            <a:srgbClr val="3F5378"/>
          </a:solidFill>
        </p:grpSpPr>
        <p:sp>
          <p:nvSpPr>
            <p:cNvPr id="10" name="Google Shape;29;p3">
              <a:extLst>
                <a:ext uri="{FF2B5EF4-FFF2-40B4-BE49-F238E27FC236}">
                  <a16:creationId xmlns:a16="http://schemas.microsoft.com/office/drawing/2014/main" id="{E7C60365-6F2F-4746-ABFB-D17DFC95F830}"/>
                </a:ext>
              </a:extLst>
            </p:cNvPr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1" name="Google Shape;30;p3">
              <a:extLst>
                <a:ext uri="{FF2B5EF4-FFF2-40B4-BE49-F238E27FC236}">
                  <a16:creationId xmlns:a16="http://schemas.microsoft.com/office/drawing/2014/main" id="{087CE8A0-E092-4283-A1B4-839C85FB0B7D}"/>
                </a:ext>
              </a:extLst>
            </p:cNvPr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9E6A98E-2E11-4B6F-B2F4-24091223168E}"/>
              </a:ext>
            </a:extLst>
          </p:cNvPr>
          <p:cNvSpPr txBox="1"/>
          <p:nvPr userDrawn="1"/>
        </p:nvSpPr>
        <p:spPr>
          <a:xfrm>
            <a:off x="0" y="6544084"/>
            <a:ext cx="40069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err="1"/>
              <a:t>Confidential</a:t>
            </a:r>
            <a:r>
              <a:rPr lang="pt-BR" sz="1300" dirty="0"/>
              <a:t>. For </a:t>
            </a:r>
            <a:r>
              <a:rPr lang="pt-BR" sz="1300" dirty="0" err="1"/>
              <a:t>internal</a:t>
            </a:r>
            <a:r>
              <a:rPr lang="pt-BR" sz="1300" dirty="0"/>
              <a:t> use </a:t>
            </a:r>
            <a:r>
              <a:rPr lang="pt-BR" sz="1300" dirty="0" err="1"/>
              <a:t>only</a:t>
            </a:r>
            <a:r>
              <a:rPr lang="pt-BR" sz="1300" dirty="0"/>
              <a:t>.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0C35EEBD-37CF-4EA9-A7B9-07C2BBAD2E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8114" y="2532239"/>
            <a:ext cx="4380597" cy="318589"/>
          </a:xfrm>
          <a:prstGeom prst="rect">
            <a:avLst/>
          </a:prstGeom>
        </p:spPr>
      </p:pic>
      <p:pic>
        <p:nvPicPr>
          <p:cNvPr id="15" name="Picture 4" descr="http://topcornerjob.com/wp-content/uploads/2017/02/unitedhealth-850x450.png">
            <a:extLst>
              <a:ext uri="{FF2B5EF4-FFF2-40B4-BE49-F238E27FC236}">
                <a16:creationId xmlns:a16="http://schemas.microsoft.com/office/drawing/2014/main" id="{9496767C-B451-4ECD-9DB8-97D902C12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526" y="5657757"/>
            <a:ext cx="2672480" cy="120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825D1A2-C71E-4BEF-9E9B-4498FE0B4B59}"/>
              </a:ext>
            </a:extLst>
          </p:cNvPr>
          <p:cNvSpPr txBox="1"/>
          <p:nvPr userDrawn="1"/>
        </p:nvSpPr>
        <p:spPr>
          <a:xfrm>
            <a:off x="390243" y="3116774"/>
            <a:ext cx="532115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</a:rPr>
              <a:t>Cyber Security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(11) </a:t>
            </a:r>
            <a:r>
              <a:rPr lang="en-US" dirty="0" err="1">
                <a:solidFill>
                  <a:schemeClr val="bg1"/>
                </a:solidFill>
              </a:rPr>
              <a:t>xxxx-xxxx</a:t>
            </a:r>
            <a:r>
              <a:rPr lang="en-US" dirty="0">
                <a:solidFill>
                  <a:schemeClr val="bg1"/>
                </a:solidFill>
              </a:rPr>
              <a:t> e (11) </a:t>
            </a:r>
            <a:r>
              <a:rPr lang="en-US" dirty="0" err="1">
                <a:solidFill>
                  <a:schemeClr val="bg1"/>
                </a:solidFill>
              </a:rPr>
              <a:t>xxxxx-xxxx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Email.cybersecurity@uhgbrasil.com</a:t>
            </a:r>
          </a:p>
          <a:p>
            <a:endParaRPr lang="en-US" dirty="0"/>
          </a:p>
          <a:p>
            <a:r>
              <a:rPr lang="en-US" sz="1400" b="1" dirty="0" err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Edifício</a:t>
            </a:r>
            <a:r>
              <a:rPr lang="en-US" sz="1400" b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 EZ Towers – Torre B</a:t>
            </a:r>
          </a:p>
          <a:p>
            <a:r>
              <a:rPr lang="pt-BR" sz="1400" b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Rua Arquiteto Olavo </a:t>
            </a:r>
            <a:r>
              <a:rPr lang="pt-BR" sz="1400" b="1" dirty="0" err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Redig</a:t>
            </a:r>
            <a:r>
              <a:rPr lang="pt-BR" sz="1400" b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 de Campos, 105 </a:t>
            </a:r>
            <a:r>
              <a:rPr lang="pt-BR" sz="1400" b="1" kern="1200" dirty="0">
                <a:solidFill>
                  <a:schemeClr val="bg1"/>
                </a:solidFill>
                <a:latin typeface="Roboto Condensed" panose="020B0604020202020204" charset="0"/>
                <a:ea typeface="+mn-ea"/>
                <a:cs typeface="+mn-cs"/>
              </a:rPr>
              <a:t>- Chácara Santo Antônio (Zona Sul), São Paulo - SP, 04711-904</a:t>
            </a:r>
            <a:r>
              <a:rPr lang="pt-BR" sz="1400" b="1" kern="1200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+mn-cs"/>
              </a:rPr>
              <a:t> </a:t>
            </a:r>
            <a:endParaRPr lang="en-US" sz="1400" b="1" kern="1200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+mn-cs"/>
            </a:endParaRPr>
          </a:p>
          <a:p>
            <a:endParaRPr lang="en-US" sz="30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03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;p3">
            <a:extLst>
              <a:ext uri="{FF2B5EF4-FFF2-40B4-BE49-F238E27FC236}">
                <a16:creationId xmlns:a16="http://schemas.microsoft.com/office/drawing/2014/main" id="{2C6E1F07-6736-40E3-9B89-7F9579358647}"/>
              </a:ext>
            </a:extLst>
          </p:cNvPr>
          <p:cNvSpPr/>
          <p:nvPr userDrawn="1"/>
        </p:nvSpPr>
        <p:spPr>
          <a:xfrm>
            <a:off x="5697214" y="2635519"/>
            <a:ext cx="1072336" cy="383932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" name="Google Shape;25;p3">
            <a:extLst>
              <a:ext uri="{FF2B5EF4-FFF2-40B4-BE49-F238E27FC236}">
                <a16:creationId xmlns:a16="http://schemas.microsoft.com/office/drawing/2014/main" id="{3F32FF76-8214-49F4-8F4F-C91FE6152397}"/>
              </a:ext>
            </a:extLst>
          </p:cNvPr>
          <p:cNvGrpSpPr/>
          <p:nvPr userDrawn="1"/>
        </p:nvGrpSpPr>
        <p:grpSpPr>
          <a:xfrm>
            <a:off x="-1" y="-7089"/>
            <a:ext cx="10445263" cy="6865089"/>
            <a:chOff x="0" y="-7088"/>
            <a:chExt cx="8661398" cy="5150588"/>
          </a:xfrm>
        </p:grpSpPr>
        <p:sp>
          <p:nvSpPr>
            <p:cNvPr id="6" name="Google Shape;26;p3">
              <a:extLst>
                <a:ext uri="{FF2B5EF4-FFF2-40B4-BE49-F238E27FC236}">
                  <a16:creationId xmlns:a16="http://schemas.microsoft.com/office/drawing/2014/main" id="{A3C62640-C926-4019-845E-830D1DDD26DC}"/>
                </a:ext>
              </a:extLst>
            </p:cNvPr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;p3">
              <a:extLst>
                <a:ext uri="{FF2B5EF4-FFF2-40B4-BE49-F238E27FC236}">
                  <a16:creationId xmlns:a16="http://schemas.microsoft.com/office/drawing/2014/main" id="{6B60D301-C1F3-4690-AF4F-48847B58FE30}"/>
                </a:ext>
              </a:extLst>
            </p:cNvPr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8" name="Google Shape;28;p3">
            <a:extLst>
              <a:ext uri="{FF2B5EF4-FFF2-40B4-BE49-F238E27FC236}">
                <a16:creationId xmlns:a16="http://schemas.microsoft.com/office/drawing/2014/main" id="{8B05DAC6-8AB5-4EAE-B328-8E9F1407043B}"/>
              </a:ext>
            </a:extLst>
          </p:cNvPr>
          <p:cNvGrpSpPr/>
          <p:nvPr userDrawn="1"/>
        </p:nvGrpSpPr>
        <p:grpSpPr>
          <a:xfrm rot="10800000" flipH="1">
            <a:off x="-2" y="2924824"/>
            <a:ext cx="7946148" cy="2625960"/>
            <a:chOff x="-9894852" y="-4493254"/>
            <a:chExt cx="21200407" cy="6522740"/>
          </a:xfrm>
          <a:solidFill>
            <a:srgbClr val="3F5378"/>
          </a:solidFill>
        </p:grpSpPr>
        <p:sp>
          <p:nvSpPr>
            <p:cNvPr id="10" name="Google Shape;29;p3">
              <a:extLst>
                <a:ext uri="{FF2B5EF4-FFF2-40B4-BE49-F238E27FC236}">
                  <a16:creationId xmlns:a16="http://schemas.microsoft.com/office/drawing/2014/main" id="{E7C60365-6F2F-4746-ABFB-D17DFC95F830}"/>
                </a:ext>
              </a:extLst>
            </p:cNvPr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1" name="Google Shape;30;p3">
              <a:extLst>
                <a:ext uri="{FF2B5EF4-FFF2-40B4-BE49-F238E27FC236}">
                  <a16:creationId xmlns:a16="http://schemas.microsoft.com/office/drawing/2014/main" id="{087CE8A0-E092-4283-A1B4-839C85FB0B7D}"/>
                </a:ext>
              </a:extLst>
            </p:cNvPr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9E6A98E-2E11-4B6F-B2F4-24091223168E}"/>
              </a:ext>
            </a:extLst>
          </p:cNvPr>
          <p:cNvSpPr txBox="1"/>
          <p:nvPr userDrawn="1"/>
        </p:nvSpPr>
        <p:spPr>
          <a:xfrm>
            <a:off x="0" y="6544084"/>
            <a:ext cx="40069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err="1"/>
              <a:t>Confidential</a:t>
            </a:r>
            <a:r>
              <a:rPr lang="pt-BR" sz="1300" dirty="0"/>
              <a:t>. For </a:t>
            </a:r>
            <a:r>
              <a:rPr lang="pt-BR" sz="1300" dirty="0" err="1"/>
              <a:t>internal</a:t>
            </a:r>
            <a:r>
              <a:rPr lang="pt-BR" sz="1300" dirty="0"/>
              <a:t> use </a:t>
            </a:r>
            <a:r>
              <a:rPr lang="pt-BR" sz="1300" dirty="0" err="1"/>
              <a:t>only</a:t>
            </a:r>
            <a:r>
              <a:rPr lang="pt-BR" sz="1300" dirty="0"/>
              <a:t>.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0C35EEBD-37CF-4EA9-A7B9-07C2BBAD2E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8114" y="2532239"/>
            <a:ext cx="4380597" cy="31858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D611296-B56C-401D-A14C-DF7E2A7AF909}"/>
              </a:ext>
            </a:extLst>
          </p:cNvPr>
          <p:cNvSpPr txBox="1"/>
          <p:nvPr userDrawn="1"/>
        </p:nvSpPr>
        <p:spPr>
          <a:xfrm>
            <a:off x="463524" y="2846163"/>
            <a:ext cx="52336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en-US" dirty="0"/>
          </a:p>
          <a:p>
            <a:endParaRPr lang="en-US" dirty="0"/>
          </a:p>
          <a:p>
            <a:r>
              <a:rPr lang="en-US" sz="3000" b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Testes de </a:t>
            </a:r>
            <a:r>
              <a:rPr lang="en-US" sz="3000" b="1" dirty="0" err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ataque</a:t>
            </a:r>
            <a:r>
              <a:rPr lang="en-US" sz="3000" b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 e </a:t>
            </a:r>
            <a:r>
              <a:rPr lang="en-US" sz="3000" b="1" dirty="0" err="1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invasão</a:t>
            </a:r>
            <a:endParaRPr lang="en-US" sz="30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21" name="Picture 4" descr="http://topcornerjob.com/wp-content/uploads/2017/02/unitedhealth-850x450.png">
            <a:extLst>
              <a:ext uri="{FF2B5EF4-FFF2-40B4-BE49-F238E27FC236}">
                <a16:creationId xmlns:a16="http://schemas.microsoft.com/office/drawing/2014/main" id="{1D546D1D-2006-43C0-B6D6-8AB9206C3E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526" y="5657757"/>
            <a:ext cx="2672480" cy="120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8"/>
          <p:cNvSpPr>
            <a:spLocks noGrp="1"/>
          </p:cNvSpPr>
          <p:nvPr>
            <p:ph sz="quarter" idx="10"/>
          </p:nvPr>
        </p:nvSpPr>
        <p:spPr>
          <a:xfrm>
            <a:off x="563410" y="4286284"/>
            <a:ext cx="4908550" cy="714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baseline="0">
                <a:solidFill>
                  <a:srgbClr val="FF98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1960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á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2BC8AAF-8D78-4D91-BBCE-B24F8B8FD1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38320" y="2481769"/>
            <a:ext cx="6507481" cy="2903031"/>
          </a:xfrm>
          <a:prstGeom prst="rect">
            <a:avLst/>
          </a:prstGeom>
          <a:noFill/>
          <a:ln w="19050" cmpd="thickThin">
            <a:solidFill>
              <a:srgbClr val="3F5378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0488" tIns="44450" rIns="90488" bIns="44450"/>
          <a:lstStyle/>
          <a:p>
            <a:pPr eaLnBrk="0" hangingPunct="0">
              <a:spcBef>
                <a:spcPct val="50000"/>
              </a:spcBef>
              <a:buClr>
                <a:srgbClr val="3333CC"/>
              </a:buClr>
              <a:buSzPct val="75000"/>
              <a:buFont typeface="Wingdings" pitchFamily="2" charset="2"/>
              <a:buNone/>
            </a:pPr>
            <a:endParaRPr lang="pt-BR" altLang="pt-BR" sz="1600" b="1" dirty="0">
              <a:solidFill>
                <a:srgbClr val="000000"/>
              </a:solidFill>
            </a:endParaRPr>
          </a:p>
          <a:p>
            <a:pPr eaLnBrk="0" hangingPunct="0">
              <a:spcBef>
                <a:spcPct val="50000"/>
              </a:spcBef>
              <a:buClr>
                <a:srgbClr val="3333CC"/>
              </a:buClr>
              <a:buSzPct val="75000"/>
              <a:buFont typeface="Wingdings" pitchFamily="2" charset="2"/>
              <a:buNone/>
            </a:pPr>
            <a:r>
              <a:rPr lang="pt-BR" altLang="pt-BR" sz="1600" b="1" dirty="0">
                <a:solidFill>
                  <a:srgbClr val="000000"/>
                </a:solidFill>
              </a:rPr>
              <a:t>Objetivo e Abrangência dos serviços ..…….……..……….…..…..  </a:t>
            </a:r>
          </a:p>
          <a:p>
            <a:pPr eaLnBrk="0" hangingPunct="0">
              <a:spcBef>
                <a:spcPct val="50000"/>
              </a:spcBef>
              <a:buClr>
                <a:srgbClr val="3333CC"/>
              </a:buClr>
              <a:buSzPct val="75000"/>
              <a:buFont typeface="Wingdings" pitchFamily="2" charset="2"/>
              <a:buNone/>
            </a:pPr>
            <a:r>
              <a:rPr lang="pt-BR" altLang="pt-BR" sz="1600" b="1" dirty="0">
                <a:solidFill>
                  <a:srgbClr val="000000"/>
                </a:solidFill>
              </a:rPr>
              <a:t>Metodologia de trabalho ...............................................................  </a:t>
            </a:r>
          </a:p>
          <a:p>
            <a:pPr eaLnBrk="0" hangingPunct="0">
              <a:spcBef>
                <a:spcPct val="50000"/>
              </a:spcBef>
              <a:buClr>
                <a:srgbClr val="3333CC"/>
              </a:buClr>
              <a:buSzPct val="75000"/>
              <a:buFont typeface="Wingdings" pitchFamily="2" charset="2"/>
              <a:buNone/>
            </a:pPr>
            <a:r>
              <a:rPr lang="pt-BR" altLang="pt-BR" sz="1600" b="1" dirty="0">
                <a:solidFill>
                  <a:srgbClr val="000000"/>
                </a:solidFill>
              </a:rPr>
              <a:t>Escopo e cronograma proposto ..................................................  </a:t>
            </a:r>
          </a:p>
          <a:p>
            <a:pPr eaLnBrk="0" hangingPunct="0">
              <a:spcBef>
                <a:spcPct val="50000"/>
              </a:spcBef>
              <a:buClr>
                <a:srgbClr val="3333CC"/>
              </a:buClr>
              <a:buSzPct val="75000"/>
              <a:buFont typeface="Wingdings" pitchFamily="2" charset="2"/>
              <a:buNone/>
            </a:pPr>
            <a:r>
              <a:rPr lang="pt-BR" altLang="pt-BR" sz="1600" b="1" dirty="0">
                <a:solidFill>
                  <a:srgbClr val="000000"/>
                </a:solidFill>
              </a:rPr>
              <a:t>Gerenciamento de projeto ......................……..……….…...……...</a:t>
            </a:r>
            <a:r>
              <a:rPr lang="pt-BR" altLang="pt-BR" sz="900" b="1" dirty="0">
                <a:solidFill>
                  <a:srgbClr val="000000"/>
                </a:solidFill>
              </a:rPr>
              <a:t> </a:t>
            </a:r>
            <a:r>
              <a:rPr lang="pt-BR" altLang="pt-BR" sz="1600" b="1" dirty="0">
                <a:solidFill>
                  <a:srgbClr val="000000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3333CC"/>
              </a:buClr>
              <a:buSzPct val="75000"/>
              <a:buFont typeface="Wingdings" pitchFamily="2" charset="2"/>
              <a:buNone/>
            </a:pPr>
            <a:r>
              <a:rPr lang="pt-BR" altLang="pt-BR" sz="1600" b="1" dirty="0">
                <a:solidFill>
                  <a:srgbClr val="000000"/>
                </a:solidFill>
              </a:rPr>
              <a:t>Confidencialidade e Limitação de Responsabilidades .............. </a:t>
            </a:r>
          </a:p>
          <a:p>
            <a:pPr eaLnBrk="0" hangingPunct="0">
              <a:spcBef>
                <a:spcPct val="50000"/>
              </a:spcBef>
              <a:buClr>
                <a:srgbClr val="3333CC"/>
              </a:buClr>
              <a:buSzPct val="75000"/>
              <a:buFont typeface="Wingdings" pitchFamily="2" charset="2"/>
              <a:buNone/>
            </a:pPr>
            <a:r>
              <a:rPr lang="pt-BR" altLang="pt-BR" sz="1600" b="1" dirty="0">
                <a:solidFill>
                  <a:srgbClr val="000000"/>
                </a:solidFill>
              </a:rPr>
              <a:t>Prazo de validade e Formalização ............................................... </a:t>
            </a:r>
          </a:p>
          <a:p>
            <a:pPr eaLnBrk="0" hangingPunct="0">
              <a:spcBef>
                <a:spcPct val="50000"/>
              </a:spcBef>
              <a:buClr>
                <a:srgbClr val="3333CC"/>
              </a:buClr>
              <a:buSzPct val="75000"/>
            </a:pPr>
            <a:endParaRPr lang="pt-BR" altLang="pt-BR" sz="1600" b="1" dirty="0">
              <a:solidFill>
                <a:srgbClr val="000000"/>
              </a:solidFill>
            </a:endParaRPr>
          </a:p>
          <a:p>
            <a:pPr eaLnBrk="0" hangingPunct="0">
              <a:spcBef>
                <a:spcPct val="50000"/>
              </a:spcBef>
              <a:buClr>
                <a:srgbClr val="3333CC"/>
              </a:buClr>
              <a:buSzPct val="75000"/>
              <a:buFont typeface="Wingdings" pitchFamily="2" charset="2"/>
              <a:buNone/>
            </a:pPr>
            <a:endParaRPr lang="pt-BR" altLang="pt-BR" sz="1600" b="1" dirty="0">
              <a:solidFill>
                <a:srgbClr val="000000"/>
              </a:solidFill>
            </a:endParaRPr>
          </a:p>
          <a:p>
            <a:pPr eaLnBrk="0" hangingPunct="0">
              <a:spcBef>
                <a:spcPct val="50000"/>
              </a:spcBef>
              <a:buClr>
                <a:srgbClr val="3333CC"/>
              </a:buClr>
              <a:buSzPct val="75000"/>
              <a:buFont typeface="Wingdings" pitchFamily="2" charset="2"/>
              <a:buNone/>
            </a:pPr>
            <a:endParaRPr lang="pt-BR" altLang="pt-BR" sz="1600" b="1" dirty="0">
              <a:solidFill>
                <a:srgbClr val="000000"/>
              </a:solidFill>
            </a:endParaRPr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21CD6AF7-4141-4D09-BB47-84211D3D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4753" y="6454670"/>
            <a:ext cx="1188307" cy="365125"/>
          </a:xfrm>
          <a:prstGeom prst="rect">
            <a:avLst/>
          </a:prstGeom>
        </p:spPr>
        <p:txBody>
          <a:bodyPr anchor="b"/>
          <a:lstStyle>
            <a:lvl1pPr algn="r">
              <a:defRPr sz="1400"/>
            </a:lvl1pPr>
          </a:lstStyle>
          <a:p>
            <a:fld id="{92684464-1297-AE4F-A076-F8C01360B958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A530513-83C3-488B-9975-E957324809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2987" y="1916659"/>
            <a:ext cx="1861580" cy="3963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http://topcornerjob.com/wp-content/uploads/2017/02/unitedhealth-850x450.png">
            <a:extLst>
              <a:ext uri="{FF2B5EF4-FFF2-40B4-BE49-F238E27FC236}">
                <a16:creationId xmlns:a16="http://schemas.microsoft.com/office/drawing/2014/main" id="{5846C745-70B7-4316-A2DD-48BABA1E89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578" y="6080370"/>
            <a:ext cx="1396692" cy="73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Agrupar 27">
            <a:extLst>
              <a:ext uri="{FF2B5EF4-FFF2-40B4-BE49-F238E27FC236}">
                <a16:creationId xmlns:a16="http://schemas.microsoft.com/office/drawing/2014/main" id="{9581FA03-0C74-4134-A3BC-AB4DA5EC2D3F}"/>
              </a:ext>
            </a:extLst>
          </p:cNvPr>
          <p:cNvGrpSpPr/>
          <p:nvPr userDrawn="1"/>
        </p:nvGrpSpPr>
        <p:grpSpPr>
          <a:xfrm>
            <a:off x="-5" y="40"/>
            <a:ext cx="8610605" cy="1708272"/>
            <a:chOff x="-4" y="40"/>
            <a:chExt cx="7072430" cy="1327315"/>
          </a:xfrm>
        </p:grpSpPr>
        <p:grpSp>
          <p:nvGrpSpPr>
            <p:cNvPr id="29" name="Google Shape;62;p5">
              <a:extLst>
                <a:ext uri="{FF2B5EF4-FFF2-40B4-BE49-F238E27FC236}">
                  <a16:creationId xmlns:a16="http://schemas.microsoft.com/office/drawing/2014/main" id="{3663B758-3D88-4853-AFBC-BDF00E4F5943}"/>
                </a:ext>
              </a:extLst>
            </p:cNvPr>
            <p:cNvGrpSpPr/>
            <p:nvPr userDrawn="1"/>
          </p:nvGrpSpPr>
          <p:grpSpPr>
            <a:xfrm>
              <a:off x="-4" y="40"/>
              <a:ext cx="7072430" cy="1327315"/>
              <a:chOff x="-4" y="40"/>
              <a:chExt cx="7072430" cy="1327315"/>
            </a:xfrm>
          </p:grpSpPr>
          <p:sp>
            <p:nvSpPr>
              <p:cNvPr id="31" name="Google Shape;63;p5">
                <a:extLst>
                  <a:ext uri="{FF2B5EF4-FFF2-40B4-BE49-F238E27FC236}">
                    <a16:creationId xmlns:a16="http://schemas.microsoft.com/office/drawing/2014/main" id="{B05B9816-0F9A-4D80-8EB5-8AC822F9F489}"/>
                  </a:ext>
                </a:extLst>
              </p:cNvPr>
              <p:cNvSpPr/>
              <p:nvPr/>
            </p:nvSpPr>
            <p:spPr>
              <a:xfrm>
                <a:off x="6292649" y="126425"/>
                <a:ext cx="779700" cy="259800"/>
              </a:xfrm>
              <a:prstGeom prst="triangle">
                <a:avLst>
                  <a:gd name="adj" fmla="val 32425"/>
                </a:avLst>
              </a:prstGeom>
              <a:solidFill>
                <a:srgbClr val="263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grpSp>
            <p:nvGrpSpPr>
              <p:cNvPr id="32" name="Google Shape;64;p5">
                <a:extLst>
                  <a:ext uri="{FF2B5EF4-FFF2-40B4-BE49-F238E27FC236}">
                    <a16:creationId xmlns:a16="http://schemas.microsoft.com/office/drawing/2014/main" id="{48F14A07-C0E6-4AAF-ACCA-8090F37D3C4C}"/>
                  </a:ext>
                </a:extLst>
              </p:cNvPr>
              <p:cNvGrpSpPr/>
              <p:nvPr/>
            </p:nvGrpSpPr>
            <p:grpSpPr>
              <a:xfrm rot="10800000" flipH="1">
                <a:off x="3" y="40"/>
                <a:ext cx="6756168" cy="1327315"/>
                <a:chOff x="-2168138" y="330075"/>
                <a:chExt cx="8650663" cy="1699506"/>
              </a:xfrm>
            </p:grpSpPr>
            <p:sp>
              <p:nvSpPr>
                <p:cNvPr id="36" name="Google Shape;65;p5">
                  <a:extLst>
                    <a:ext uri="{FF2B5EF4-FFF2-40B4-BE49-F238E27FC236}">
                      <a16:creationId xmlns:a16="http://schemas.microsoft.com/office/drawing/2014/main" id="{1CD6C9D3-1C85-47FC-9FBE-D05DA3973B31}"/>
                    </a:ext>
                  </a:extLst>
                </p:cNvPr>
                <p:cNvSpPr/>
                <p:nvPr/>
              </p:nvSpPr>
              <p:spPr>
                <a:xfrm>
                  <a:off x="-2168138" y="330081"/>
                  <a:ext cx="6958200" cy="1699500"/>
                </a:xfrm>
                <a:prstGeom prst="rect">
                  <a:avLst/>
                </a:prstGeom>
                <a:solidFill>
                  <a:srgbClr val="C7D3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  <p:sp>
              <p:nvSpPr>
                <p:cNvPr id="37" name="Google Shape;66;p5">
                  <a:extLst>
                    <a:ext uri="{FF2B5EF4-FFF2-40B4-BE49-F238E27FC236}">
                      <a16:creationId xmlns:a16="http://schemas.microsoft.com/office/drawing/2014/main" id="{CC6A8C18-E816-4B7C-8726-3D9F5FA615B6}"/>
                    </a:ext>
                  </a:extLst>
                </p:cNvPr>
                <p:cNvSpPr/>
                <p:nvPr/>
              </p:nvSpPr>
              <p:spPr>
                <a:xfrm>
                  <a:off x="4783025" y="330075"/>
                  <a:ext cx="1699500" cy="1699500"/>
                </a:xfrm>
                <a:prstGeom prst="rtTriangle">
                  <a:avLst/>
                </a:prstGeom>
                <a:solidFill>
                  <a:srgbClr val="C7D3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</p:grpSp>
          <p:grpSp>
            <p:nvGrpSpPr>
              <p:cNvPr id="33" name="Google Shape;67;p5">
                <a:extLst>
                  <a:ext uri="{FF2B5EF4-FFF2-40B4-BE49-F238E27FC236}">
                    <a16:creationId xmlns:a16="http://schemas.microsoft.com/office/drawing/2014/main" id="{7AC4B4A5-1B10-4332-92E9-06CBC1A643CF}"/>
                  </a:ext>
                </a:extLst>
              </p:cNvPr>
              <p:cNvGrpSpPr/>
              <p:nvPr/>
            </p:nvGrpSpPr>
            <p:grpSpPr>
              <a:xfrm rot="10800000" flipH="1">
                <a:off x="-4" y="381007"/>
                <a:ext cx="7072430" cy="771744"/>
                <a:chOff x="-9092084" y="330075"/>
                <a:chExt cx="15574609" cy="1699501"/>
              </a:xfrm>
            </p:grpSpPr>
            <p:sp>
              <p:nvSpPr>
                <p:cNvPr id="34" name="Google Shape;68;p5">
                  <a:extLst>
                    <a:ext uri="{FF2B5EF4-FFF2-40B4-BE49-F238E27FC236}">
                      <a16:creationId xmlns:a16="http://schemas.microsoft.com/office/drawing/2014/main" id="{695AA8CD-6129-4070-8831-47FF91A5D3A4}"/>
                    </a:ext>
                  </a:extLst>
                </p:cNvPr>
                <p:cNvSpPr/>
                <p:nvPr/>
              </p:nvSpPr>
              <p:spPr>
                <a:xfrm>
                  <a:off x="-9092084" y="330076"/>
                  <a:ext cx="13882200" cy="1699500"/>
                </a:xfrm>
                <a:prstGeom prst="rect">
                  <a:avLst/>
                </a:prstGeom>
                <a:solidFill>
                  <a:srgbClr val="3F5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  <p:sp>
              <p:nvSpPr>
                <p:cNvPr id="35" name="Google Shape;69;p5">
                  <a:extLst>
                    <a:ext uri="{FF2B5EF4-FFF2-40B4-BE49-F238E27FC236}">
                      <a16:creationId xmlns:a16="http://schemas.microsoft.com/office/drawing/2014/main" id="{C72F17EB-12C3-42AA-8D67-6E732DF43D2B}"/>
                    </a:ext>
                  </a:extLst>
                </p:cNvPr>
                <p:cNvSpPr/>
                <p:nvPr/>
              </p:nvSpPr>
              <p:spPr>
                <a:xfrm>
                  <a:off x="4783025" y="330075"/>
                  <a:ext cx="1699500" cy="1699500"/>
                </a:xfrm>
                <a:prstGeom prst="rtTriangle">
                  <a:avLst/>
                </a:prstGeom>
                <a:solidFill>
                  <a:srgbClr val="3F5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</p:grpSp>
        </p:grp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70CF4EFE-C1D9-4FD6-A17F-5F658D62CC76}"/>
                </a:ext>
              </a:extLst>
            </p:cNvPr>
            <p:cNvSpPr txBox="1"/>
            <p:nvPr userDrawn="1"/>
          </p:nvSpPr>
          <p:spPr>
            <a:xfrm>
              <a:off x="814275" y="575566"/>
              <a:ext cx="5486408" cy="3826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pt-BR" sz="2600" b="1" i="1" dirty="0">
                  <a:solidFill>
                    <a:schemeClr val="bg1"/>
                  </a:solidFill>
                  <a:latin typeface="Roboto Condensed" panose="020B0604020202020204" charset="0"/>
                  <a:ea typeface="Roboto Condensed" panose="020B0604020202020204" charset="0"/>
                </a:rPr>
                <a:t>Sumário</a:t>
              </a:r>
              <a:endParaRPr lang="en-US" sz="2600" b="1" i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CD21CA68-0313-4779-BC88-780B9CA73BB4}"/>
              </a:ext>
            </a:extLst>
          </p:cNvPr>
          <p:cNvSpPr txBox="1"/>
          <p:nvPr userDrawn="1"/>
        </p:nvSpPr>
        <p:spPr>
          <a:xfrm>
            <a:off x="811824" y="6476135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Roboto Condensed" panose="020B0604020202020204"/>
              </a:rPr>
              <a:t>| </a:t>
            </a:r>
            <a:r>
              <a:rPr lang="pt-BR" sz="1000" b="1" dirty="0">
                <a:solidFill>
                  <a:srgbClr val="3F5378"/>
                </a:solidFill>
                <a:latin typeface="Roboto Condensed" panose="020B0604020202020204"/>
              </a:rPr>
              <a:t>CONFIDENCIAL </a:t>
            </a:r>
            <a:r>
              <a:rPr lang="pt-BR" sz="1000" dirty="0">
                <a:latin typeface="Roboto Condensed" panose="020B0604020202020204"/>
              </a:rPr>
              <a:t>|</a:t>
            </a:r>
            <a:r>
              <a:rPr lang="pt-BR" dirty="0"/>
              <a:t> </a:t>
            </a:r>
            <a:r>
              <a:rPr lang="pt-BR" sz="1000" b="1" dirty="0">
                <a:latin typeface="Roboto Condensed" panose="020B0604020202020204"/>
              </a:rPr>
              <a:t>Cyber Security </a:t>
            </a:r>
            <a:r>
              <a:rPr lang="pt-BR" sz="1000" dirty="0">
                <a:latin typeface="Roboto Condensed" panose="020B0604020202020204"/>
              </a:rPr>
              <a:t>|</a:t>
            </a:r>
            <a:r>
              <a:rPr lang="pt-BR" dirty="0"/>
              <a:t> </a:t>
            </a:r>
            <a:r>
              <a:rPr lang="pt-BR" sz="1000" b="1" dirty="0">
                <a:latin typeface="Roboto Condensed" panose="020B0604020202020204"/>
              </a:rPr>
              <a:t>São Paulo (11) </a:t>
            </a:r>
            <a:r>
              <a:rPr lang="pt-BR" sz="1000" b="1" dirty="0" err="1">
                <a:latin typeface="Roboto Condensed" panose="020B0604020202020204"/>
              </a:rPr>
              <a:t>xxxxx-xxxx</a:t>
            </a:r>
            <a:endParaRPr lang="en-US" sz="1000" b="1" dirty="0">
              <a:latin typeface="Roboto Condensed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3163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_Abrang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topcornerjob.com/wp-content/uploads/2017/02/unitedhealth-850x450.png">
            <a:extLst>
              <a:ext uri="{FF2B5EF4-FFF2-40B4-BE49-F238E27FC236}">
                <a16:creationId xmlns:a16="http://schemas.microsoft.com/office/drawing/2014/main" id="{770DAAC5-F474-4FBD-8BE1-31DF089676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578" y="6080370"/>
            <a:ext cx="1396692" cy="73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0CCFDAF-1260-41B5-A453-A8951EAD6D6A}"/>
              </a:ext>
            </a:extLst>
          </p:cNvPr>
          <p:cNvSpPr txBox="1"/>
          <p:nvPr userDrawn="1"/>
        </p:nvSpPr>
        <p:spPr>
          <a:xfrm>
            <a:off x="814181" y="3141647"/>
            <a:ext cx="776842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i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Entendimento da classificação</a:t>
            </a:r>
            <a:endParaRPr lang="en-US" sz="2000" b="1" i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F39816B-34C1-4F97-AED1-62FDBDB50C55}"/>
              </a:ext>
            </a:extLst>
          </p:cNvPr>
          <p:cNvGrpSpPr/>
          <p:nvPr userDrawn="1"/>
        </p:nvGrpSpPr>
        <p:grpSpPr>
          <a:xfrm>
            <a:off x="-99" y="2574864"/>
            <a:ext cx="12192099" cy="1708272"/>
            <a:chOff x="-4" y="40"/>
            <a:chExt cx="7072430" cy="1327315"/>
          </a:xfrm>
        </p:grpSpPr>
        <p:grpSp>
          <p:nvGrpSpPr>
            <p:cNvPr id="8" name="Google Shape;62;p5">
              <a:extLst>
                <a:ext uri="{FF2B5EF4-FFF2-40B4-BE49-F238E27FC236}">
                  <a16:creationId xmlns:a16="http://schemas.microsoft.com/office/drawing/2014/main" id="{F6D86935-C5F2-4F0F-90CE-CAF0B9AA4DF3}"/>
                </a:ext>
              </a:extLst>
            </p:cNvPr>
            <p:cNvGrpSpPr/>
            <p:nvPr userDrawn="1"/>
          </p:nvGrpSpPr>
          <p:grpSpPr>
            <a:xfrm>
              <a:off x="-4" y="40"/>
              <a:ext cx="7072430" cy="1327315"/>
              <a:chOff x="-4" y="40"/>
              <a:chExt cx="7072430" cy="1327315"/>
            </a:xfrm>
          </p:grpSpPr>
          <p:sp>
            <p:nvSpPr>
              <p:cNvPr id="11" name="Google Shape;63;p5">
                <a:extLst>
                  <a:ext uri="{FF2B5EF4-FFF2-40B4-BE49-F238E27FC236}">
                    <a16:creationId xmlns:a16="http://schemas.microsoft.com/office/drawing/2014/main" id="{F836B405-D166-455B-B933-8907F2C05D65}"/>
                  </a:ext>
                </a:extLst>
              </p:cNvPr>
              <p:cNvSpPr/>
              <p:nvPr/>
            </p:nvSpPr>
            <p:spPr>
              <a:xfrm>
                <a:off x="6292649" y="126425"/>
                <a:ext cx="779700" cy="259800"/>
              </a:xfrm>
              <a:prstGeom prst="triangle">
                <a:avLst>
                  <a:gd name="adj" fmla="val 32425"/>
                </a:avLst>
              </a:prstGeom>
              <a:solidFill>
                <a:srgbClr val="263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grpSp>
            <p:nvGrpSpPr>
              <p:cNvPr id="12" name="Google Shape;64;p5">
                <a:extLst>
                  <a:ext uri="{FF2B5EF4-FFF2-40B4-BE49-F238E27FC236}">
                    <a16:creationId xmlns:a16="http://schemas.microsoft.com/office/drawing/2014/main" id="{3E407767-535E-4031-A3CB-A8B32B3546E9}"/>
                  </a:ext>
                </a:extLst>
              </p:cNvPr>
              <p:cNvGrpSpPr/>
              <p:nvPr/>
            </p:nvGrpSpPr>
            <p:grpSpPr>
              <a:xfrm rot="10800000" flipH="1">
                <a:off x="3" y="40"/>
                <a:ext cx="6756168" cy="1327315"/>
                <a:chOff x="-2168138" y="330075"/>
                <a:chExt cx="8650663" cy="1699506"/>
              </a:xfrm>
            </p:grpSpPr>
            <p:sp>
              <p:nvSpPr>
                <p:cNvPr id="16" name="Google Shape;65;p5">
                  <a:extLst>
                    <a:ext uri="{FF2B5EF4-FFF2-40B4-BE49-F238E27FC236}">
                      <a16:creationId xmlns:a16="http://schemas.microsoft.com/office/drawing/2014/main" id="{0BDE0408-D434-40A7-A3C0-6251448DB73A}"/>
                    </a:ext>
                  </a:extLst>
                </p:cNvPr>
                <p:cNvSpPr/>
                <p:nvPr/>
              </p:nvSpPr>
              <p:spPr>
                <a:xfrm>
                  <a:off x="-2168138" y="330081"/>
                  <a:ext cx="6958200" cy="1699500"/>
                </a:xfrm>
                <a:prstGeom prst="rect">
                  <a:avLst/>
                </a:prstGeom>
                <a:solidFill>
                  <a:srgbClr val="C7D3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  <p:sp>
              <p:nvSpPr>
                <p:cNvPr id="17" name="Google Shape;66;p5">
                  <a:extLst>
                    <a:ext uri="{FF2B5EF4-FFF2-40B4-BE49-F238E27FC236}">
                      <a16:creationId xmlns:a16="http://schemas.microsoft.com/office/drawing/2014/main" id="{28F7DEFC-3694-4115-8222-7074F0344BD1}"/>
                    </a:ext>
                  </a:extLst>
                </p:cNvPr>
                <p:cNvSpPr/>
                <p:nvPr/>
              </p:nvSpPr>
              <p:spPr>
                <a:xfrm>
                  <a:off x="4783025" y="330075"/>
                  <a:ext cx="1699500" cy="1699500"/>
                </a:xfrm>
                <a:prstGeom prst="rtTriangle">
                  <a:avLst/>
                </a:prstGeom>
                <a:solidFill>
                  <a:srgbClr val="C7D3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</p:grpSp>
          <p:grpSp>
            <p:nvGrpSpPr>
              <p:cNvPr id="13" name="Google Shape;67;p5">
                <a:extLst>
                  <a:ext uri="{FF2B5EF4-FFF2-40B4-BE49-F238E27FC236}">
                    <a16:creationId xmlns:a16="http://schemas.microsoft.com/office/drawing/2014/main" id="{A7BEC522-7C4B-4F6C-9959-58E7E8FF61D7}"/>
                  </a:ext>
                </a:extLst>
              </p:cNvPr>
              <p:cNvGrpSpPr/>
              <p:nvPr/>
            </p:nvGrpSpPr>
            <p:grpSpPr>
              <a:xfrm rot="10800000" flipH="1">
                <a:off x="-4" y="381007"/>
                <a:ext cx="7072430" cy="771744"/>
                <a:chOff x="-9092084" y="330075"/>
                <a:chExt cx="15574609" cy="1699501"/>
              </a:xfrm>
            </p:grpSpPr>
            <p:sp>
              <p:nvSpPr>
                <p:cNvPr id="14" name="Google Shape;68;p5">
                  <a:extLst>
                    <a:ext uri="{FF2B5EF4-FFF2-40B4-BE49-F238E27FC236}">
                      <a16:creationId xmlns:a16="http://schemas.microsoft.com/office/drawing/2014/main" id="{04F260C5-4B8B-4DA4-B01D-D1767993FE29}"/>
                    </a:ext>
                  </a:extLst>
                </p:cNvPr>
                <p:cNvSpPr/>
                <p:nvPr/>
              </p:nvSpPr>
              <p:spPr>
                <a:xfrm>
                  <a:off x="-9092084" y="330076"/>
                  <a:ext cx="13882200" cy="1699500"/>
                </a:xfrm>
                <a:prstGeom prst="rect">
                  <a:avLst/>
                </a:prstGeom>
                <a:solidFill>
                  <a:srgbClr val="3F5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  <p:sp>
              <p:nvSpPr>
                <p:cNvPr id="15" name="Google Shape;69;p5">
                  <a:extLst>
                    <a:ext uri="{FF2B5EF4-FFF2-40B4-BE49-F238E27FC236}">
                      <a16:creationId xmlns:a16="http://schemas.microsoft.com/office/drawing/2014/main" id="{31EB38B6-BAD2-4F75-A976-0FFB3BE3E083}"/>
                    </a:ext>
                  </a:extLst>
                </p:cNvPr>
                <p:cNvSpPr/>
                <p:nvPr/>
              </p:nvSpPr>
              <p:spPr>
                <a:xfrm>
                  <a:off x="4783025" y="330075"/>
                  <a:ext cx="1699500" cy="1699500"/>
                </a:xfrm>
                <a:prstGeom prst="rtTriangle">
                  <a:avLst/>
                </a:prstGeom>
                <a:solidFill>
                  <a:srgbClr val="3F5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</p:grpSp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E8AA857D-AB1E-4DA9-B4C9-47D6CF1C127F}"/>
                </a:ext>
              </a:extLst>
            </p:cNvPr>
            <p:cNvSpPr txBox="1"/>
            <p:nvPr userDrawn="1"/>
          </p:nvSpPr>
          <p:spPr>
            <a:xfrm>
              <a:off x="814275" y="539696"/>
              <a:ext cx="5486408" cy="4543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i="1" dirty="0">
                  <a:solidFill>
                    <a:schemeClr val="bg1"/>
                  </a:solidFill>
                  <a:latin typeface="Roboto Condensed" panose="020B0604020202020204" charset="0"/>
                  <a:ea typeface="Roboto Condensed" panose="020B0604020202020204" charset="0"/>
                </a:rPr>
                <a:t>Objetivo e Abrangência dos serviços</a:t>
              </a:r>
              <a:endParaRPr lang="en-US" sz="3200" b="1" i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637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_Abr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21CD6AF7-4141-4D09-BB47-84211D3D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4753" y="6454670"/>
            <a:ext cx="1188307" cy="365125"/>
          </a:xfrm>
          <a:prstGeom prst="rect">
            <a:avLst/>
          </a:prstGeom>
        </p:spPr>
        <p:txBody>
          <a:bodyPr anchor="b"/>
          <a:lstStyle>
            <a:lvl1pPr algn="r">
              <a:defRPr sz="1400"/>
            </a:lvl1pPr>
          </a:lstStyle>
          <a:p>
            <a:fld id="{92684464-1297-AE4F-A076-F8C01360B95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A2B24E-3D1A-49E9-92AD-374353B35215}"/>
              </a:ext>
            </a:extLst>
          </p:cNvPr>
          <p:cNvSpPr txBox="1"/>
          <p:nvPr userDrawn="1"/>
        </p:nvSpPr>
        <p:spPr>
          <a:xfrm>
            <a:off x="814275" y="566823"/>
            <a:ext cx="54864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i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Objetivo</a:t>
            </a:r>
            <a:endParaRPr lang="en-US" sz="2000" b="1" i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1028" name="Picture 4" descr="http://topcornerjob.com/wp-content/uploads/2017/02/unitedhealth-850x450.png">
            <a:extLst>
              <a:ext uri="{FF2B5EF4-FFF2-40B4-BE49-F238E27FC236}">
                <a16:creationId xmlns:a16="http://schemas.microsoft.com/office/drawing/2014/main" id="{5846C745-70B7-4316-A2DD-48BABA1E89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578" y="6080370"/>
            <a:ext cx="1396692" cy="73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Agrupar 34">
            <a:extLst>
              <a:ext uri="{FF2B5EF4-FFF2-40B4-BE49-F238E27FC236}">
                <a16:creationId xmlns:a16="http://schemas.microsoft.com/office/drawing/2014/main" id="{CCCCA27F-39D8-434C-BE77-1C3BC7FF3BF9}"/>
              </a:ext>
            </a:extLst>
          </p:cNvPr>
          <p:cNvGrpSpPr/>
          <p:nvPr userDrawn="1"/>
        </p:nvGrpSpPr>
        <p:grpSpPr>
          <a:xfrm>
            <a:off x="-5" y="40"/>
            <a:ext cx="8610605" cy="1708272"/>
            <a:chOff x="-4" y="40"/>
            <a:chExt cx="7072430" cy="1327315"/>
          </a:xfrm>
        </p:grpSpPr>
        <p:grpSp>
          <p:nvGrpSpPr>
            <p:cNvPr id="36" name="Google Shape;62;p5">
              <a:extLst>
                <a:ext uri="{FF2B5EF4-FFF2-40B4-BE49-F238E27FC236}">
                  <a16:creationId xmlns:a16="http://schemas.microsoft.com/office/drawing/2014/main" id="{947CB396-1880-42A8-A15B-B4793491C81D}"/>
                </a:ext>
              </a:extLst>
            </p:cNvPr>
            <p:cNvGrpSpPr/>
            <p:nvPr userDrawn="1"/>
          </p:nvGrpSpPr>
          <p:grpSpPr>
            <a:xfrm>
              <a:off x="-4" y="40"/>
              <a:ext cx="7072430" cy="1327315"/>
              <a:chOff x="-4" y="40"/>
              <a:chExt cx="7072430" cy="1327315"/>
            </a:xfrm>
          </p:grpSpPr>
          <p:sp>
            <p:nvSpPr>
              <p:cNvPr id="38" name="Google Shape;63;p5">
                <a:extLst>
                  <a:ext uri="{FF2B5EF4-FFF2-40B4-BE49-F238E27FC236}">
                    <a16:creationId xmlns:a16="http://schemas.microsoft.com/office/drawing/2014/main" id="{3CF35FAB-6B01-41AA-8045-78E9AD767896}"/>
                  </a:ext>
                </a:extLst>
              </p:cNvPr>
              <p:cNvSpPr/>
              <p:nvPr/>
            </p:nvSpPr>
            <p:spPr>
              <a:xfrm>
                <a:off x="6292649" y="126425"/>
                <a:ext cx="779700" cy="259800"/>
              </a:xfrm>
              <a:prstGeom prst="triangle">
                <a:avLst>
                  <a:gd name="adj" fmla="val 32425"/>
                </a:avLst>
              </a:prstGeom>
              <a:solidFill>
                <a:srgbClr val="263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grpSp>
            <p:nvGrpSpPr>
              <p:cNvPr id="39" name="Google Shape;64;p5">
                <a:extLst>
                  <a:ext uri="{FF2B5EF4-FFF2-40B4-BE49-F238E27FC236}">
                    <a16:creationId xmlns:a16="http://schemas.microsoft.com/office/drawing/2014/main" id="{748608B8-AF20-4E59-A5EC-BD4836523ED2}"/>
                  </a:ext>
                </a:extLst>
              </p:cNvPr>
              <p:cNvGrpSpPr/>
              <p:nvPr/>
            </p:nvGrpSpPr>
            <p:grpSpPr>
              <a:xfrm rot="10800000" flipH="1">
                <a:off x="3" y="40"/>
                <a:ext cx="6756168" cy="1327315"/>
                <a:chOff x="-2168138" y="330075"/>
                <a:chExt cx="8650663" cy="1699506"/>
              </a:xfrm>
            </p:grpSpPr>
            <p:sp>
              <p:nvSpPr>
                <p:cNvPr id="43" name="Google Shape;65;p5">
                  <a:extLst>
                    <a:ext uri="{FF2B5EF4-FFF2-40B4-BE49-F238E27FC236}">
                      <a16:creationId xmlns:a16="http://schemas.microsoft.com/office/drawing/2014/main" id="{38DDC9CB-5FBD-46A3-AE7F-056E8701917F}"/>
                    </a:ext>
                  </a:extLst>
                </p:cNvPr>
                <p:cNvSpPr/>
                <p:nvPr/>
              </p:nvSpPr>
              <p:spPr>
                <a:xfrm>
                  <a:off x="-2168138" y="330081"/>
                  <a:ext cx="6958200" cy="1699500"/>
                </a:xfrm>
                <a:prstGeom prst="rect">
                  <a:avLst/>
                </a:prstGeom>
                <a:solidFill>
                  <a:srgbClr val="C7D3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  <p:sp>
              <p:nvSpPr>
                <p:cNvPr id="44" name="Google Shape;66;p5">
                  <a:extLst>
                    <a:ext uri="{FF2B5EF4-FFF2-40B4-BE49-F238E27FC236}">
                      <a16:creationId xmlns:a16="http://schemas.microsoft.com/office/drawing/2014/main" id="{CB8ED4DA-358C-45A9-B6FE-72D3935D24B2}"/>
                    </a:ext>
                  </a:extLst>
                </p:cNvPr>
                <p:cNvSpPr/>
                <p:nvPr/>
              </p:nvSpPr>
              <p:spPr>
                <a:xfrm>
                  <a:off x="4783025" y="330075"/>
                  <a:ext cx="1699500" cy="1699500"/>
                </a:xfrm>
                <a:prstGeom prst="rtTriangle">
                  <a:avLst/>
                </a:prstGeom>
                <a:solidFill>
                  <a:srgbClr val="C7D3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</p:grpSp>
          <p:grpSp>
            <p:nvGrpSpPr>
              <p:cNvPr id="40" name="Google Shape;67;p5">
                <a:extLst>
                  <a:ext uri="{FF2B5EF4-FFF2-40B4-BE49-F238E27FC236}">
                    <a16:creationId xmlns:a16="http://schemas.microsoft.com/office/drawing/2014/main" id="{C63A39E7-4326-4C1A-8956-CC7AC570CD1C}"/>
                  </a:ext>
                </a:extLst>
              </p:cNvPr>
              <p:cNvGrpSpPr/>
              <p:nvPr/>
            </p:nvGrpSpPr>
            <p:grpSpPr>
              <a:xfrm rot="10800000" flipH="1">
                <a:off x="-4" y="381007"/>
                <a:ext cx="7072430" cy="771744"/>
                <a:chOff x="-9092084" y="330075"/>
                <a:chExt cx="15574609" cy="1699501"/>
              </a:xfrm>
            </p:grpSpPr>
            <p:sp>
              <p:nvSpPr>
                <p:cNvPr id="41" name="Google Shape;68;p5">
                  <a:extLst>
                    <a:ext uri="{FF2B5EF4-FFF2-40B4-BE49-F238E27FC236}">
                      <a16:creationId xmlns:a16="http://schemas.microsoft.com/office/drawing/2014/main" id="{791ED24A-7122-4B89-9C61-EF25E4DD4869}"/>
                    </a:ext>
                  </a:extLst>
                </p:cNvPr>
                <p:cNvSpPr/>
                <p:nvPr/>
              </p:nvSpPr>
              <p:spPr>
                <a:xfrm>
                  <a:off x="-9092084" y="330076"/>
                  <a:ext cx="13882200" cy="1699500"/>
                </a:xfrm>
                <a:prstGeom prst="rect">
                  <a:avLst/>
                </a:prstGeom>
                <a:solidFill>
                  <a:srgbClr val="3F5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  <p:sp>
              <p:nvSpPr>
                <p:cNvPr id="42" name="Google Shape;69;p5">
                  <a:extLst>
                    <a:ext uri="{FF2B5EF4-FFF2-40B4-BE49-F238E27FC236}">
                      <a16:creationId xmlns:a16="http://schemas.microsoft.com/office/drawing/2014/main" id="{4B94611C-682C-4C6A-88DD-F0935620579A}"/>
                    </a:ext>
                  </a:extLst>
                </p:cNvPr>
                <p:cNvSpPr/>
                <p:nvPr/>
              </p:nvSpPr>
              <p:spPr>
                <a:xfrm>
                  <a:off x="4783025" y="330075"/>
                  <a:ext cx="1699500" cy="1699500"/>
                </a:xfrm>
                <a:prstGeom prst="rtTriangle">
                  <a:avLst/>
                </a:prstGeom>
                <a:solidFill>
                  <a:srgbClr val="3F5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</p:grpSp>
        </p:grp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7DA2C3D7-C3F6-46D8-93DD-68611B500A53}"/>
                </a:ext>
              </a:extLst>
            </p:cNvPr>
            <p:cNvSpPr txBox="1"/>
            <p:nvPr userDrawn="1"/>
          </p:nvSpPr>
          <p:spPr>
            <a:xfrm>
              <a:off x="814275" y="575566"/>
              <a:ext cx="5486408" cy="3826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pt-BR" sz="2600" b="1" i="1" dirty="0">
                  <a:solidFill>
                    <a:schemeClr val="bg1"/>
                  </a:solidFill>
                  <a:latin typeface="Roboto Condensed" panose="020B0604020202020204" charset="0"/>
                  <a:ea typeface="Roboto Condensed" panose="020B0604020202020204" charset="0"/>
                </a:rPr>
                <a:t>Objetivo e Abrangência de serviços </a:t>
              </a:r>
              <a:endParaRPr lang="en-US" sz="2600" b="1" i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114565A-0E76-4042-9ABF-93377EB6E7BF}"/>
              </a:ext>
            </a:extLst>
          </p:cNvPr>
          <p:cNvSpPr txBox="1"/>
          <p:nvPr userDrawn="1"/>
        </p:nvSpPr>
        <p:spPr>
          <a:xfrm>
            <a:off x="811824" y="6476135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Roboto Condensed" panose="020B0604020202020204"/>
              </a:rPr>
              <a:t>| </a:t>
            </a:r>
            <a:r>
              <a:rPr lang="pt-BR" sz="1000" b="1" dirty="0">
                <a:solidFill>
                  <a:srgbClr val="3F5378"/>
                </a:solidFill>
                <a:latin typeface="Roboto Condensed" panose="020B0604020202020204"/>
              </a:rPr>
              <a:t>CONFIDENCIAL </a:t>
            </a:r>
            <a:r>
              <a:rPr lang="pt-BR" sz="1000" dirty="0">
                <a:latin typeface="Roboto Condensed" panose="020B0604020202020204"/>
              </a:rPr>
              <a:t>|</a:t>
            </a:r>
            <a:r>
              <a:rPr lang="pt-BR" dirty="0"/>
              <a:t> </a:t>
            </a:r>
            <a:r>
              <a:rPr lang="pt-BR" sz="1000" b="1" dirty="0">
                <a:latin typeface="Roboto Condensed" panose="020B0604020202020204"/>
              </a:rPr>
              <a:t>Cyber Security </a:t>
            </a:r>
            <a:r>
              <a:rPr lang="pt-BR" sz="1000" dirty="0">
                <a:latin typeface="Roboto Condensed" panose="020B0604020202020204"/>
              </a:rPr>
              <a:t>|</a:t>
            </a:r>
            <a:r>
              <a:rPr lang="pt-BR" dirty="0"/>
              <a:t> </a:t>
            </a:r>
            <a:r>
              <a:rPr lang="pt-BR" sz="1000" b="1" dirty="0">
                <a:latin typeface="Roboto Condensed" panose="020B0604020202020204"/>
              </a:rPr>
              <a:t>São Paulo (11) </a:t>
            </a:r>
            <a:r>
              <a:rPr lang="pt-BR" sz="1000" b="1" dirty="0" err="1">
                <a:latin typeface="Roboto Condensed" panose="020B0604020202020204"/>
              </a:rPr>
              <a:t>xxxxx-xxxx</a:t>
            </a:r>
            <a:endParaRPr lang="en-US" sz="1000" b="1" dirty="0">
              <a:latin typeface="Roboto Condensed" panose="020B0604020202020204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>
          <a:xfrm>
            <a:off x="1627188" y="3116687"/>
            <a:ext cx="9140825" cy="2691976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Conteúdo 3"/>
          <p:cNvSpPr>
            <a:spLocks noGrp="1"/>
          </p:cNvSpPr>
          <p:nvPr>
            <p:ph sz="quarter" idx="14" hasCustomPrompt="1"/>
          </p:nvPr>
        </p:nvSpPr>
        <p:spPr>
          <a:xfrm>
            <a:off x="1692148" y="2145392"/>
            <a:ext cx="9140825" cy="1107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pt-BR" smtClean="0"/>
              <a:t>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200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odologia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topcornerjob.com/wp-content/uploads/2017/02/unitedhealth-850x450.png">
            <a:extLst>
              <a:ext uri="{FF2B5EF4-FFF2-40B4-BE49-F238E27FC236}">
                <a16:creationId xmlns:a16="http://schemas.microsoft.com/office/drawing/2014/main" id="{770DAAC5-F474-4FBD-8BE1-31DF089676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578" y="6080370"/>
            <a:ext cx="1396692" cy="73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0CCFDAF-1260-41B5-A453-A8951EAD6D6A}"/>
              </a:ext>
            </a:extLst>
          </p:cNvPr>
          <p:cNvSpPr txBox="1"/>
          <p:nvPr userDrawn="1"/>
        </p:nvSpPr>
        <p:spPr>
          <a:xfrm>
            <a:off x="814181" y="3141647"/>
            <a:ext cx="776842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i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Entendimento da classificação</a:t>
            </a:r>
            <a:endParaRPr lang="en-US" sz="2000" b="1" i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F39816B-34C1-4F97-AED1-62FDBDB50C55}"/>
              </a:ext>
            </a:extLst>
          </p:cNvPr>
          <p:cNvGrpSpPr/>
          <p:nvPr userDrawn="1"/>
        </p:nvGrpSpPr>
        <p:grpSpPr>
          <a:xfrm>
            <a:off x="-99" y="2574864"/>
            <a:ext cx="12192099" cy="1708272"/>
            <a:chOff x="-4" y="40"/>
            <a:chExt cx="7072430" cy="1327315"/>
          </a:xfrm>
        </p:grpSpPr>
        <p:grpSp>
          <p:nvGrpSpPr>
            <p:cNvPr id="8" name="Google Shape;62;p5">
              <a:extLst>
                <a:ext uri="{FF2B5EF4-FFF2-40B4-BE49-F238E27FC236}">
                  <a16:creationId xmlns:a16="http://schemas.microsoft.com/office/drawing/2014/main" id="{F6D86935-C5F2-4F0F-90CE-CAF0B9AA4DF3}"/>
                </a:ext>
              </a:extLst>
            </p:cNvPr>
            <p:cNvGrpSpPr/>
            <p:nvPr userDrawn="1"/>
          </p:nvGrpSpPr>
          <p:grpSpPr>
            <a:xfrm>
              <a:off x="-4" y="40"/>
              <a:ext cx="7072430" cy="1327315"/>
              <a:chOff x="-4" y="40"/>
              <a:chExt cx="7072430" cy="1327315"/>
            </a:xfrm>
          </p:grpSpPr>
          <p:sp>
            <p:nvSpPr>
              <p:cNvPr id="11" name="Google Shape;63;p5">
                <a:extLst>
                  <a:ext uri="{FF2B5EF4-FFF2-40B4-BE49-F238E27FC236}">
                    <a16:creationId xmlns:a16="http://schemas.microsoft.com/office/drawing/2014/main" id="{F836B405-D166-455B-B933-8907F2C05D65}"/>
                  </a:ext>
                </a:extLst>
              </p:cNvPr>
              <p:cNvSpPr/>
              <p:nvPr/>
            </p:nvSpPr>
            <p:spPr>
              <a:xfrm>
                <a:off x="6292649" y="126425"/>
                <a:ext cx="779700" cy="259800"/>
              </a:xfrm>
              <a:prstGeom prst="triangle">
                <a:avLst>
                  <a:gd name="adj" fmla="val 32425"/>
                </a:avLst>
              </a:prstGeom>
              <a:solidFill>
                <a:srgbClr val="263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grpSp>
            <p:nvGrpSpPr>
              <p:cNvPr id="12" name="Google Shape;64;p5">
                <a:extLst>
                  <a:ext uri="{FF2B5EF4-FFF2-40B4-BE49-F238E27FC236}">
                    <a16:creationId xmlns:a16="http://schemas.microsoft.com/office/drawing/2014/main" id="{3E407767-535E-4031-A3CB-A8B32B3546E9}"/>
                  </a:ext>
                </a:extLst>
              </p:cNvPr>
              <p:cNvGrpSpPr/>
              <p:nvPr/>
            </p:nvGrpSpPr>
            <p:grpSpPr>
              <a:xfrm rot="10800000" flipH="1">
                <a:off x="3" y="40"/>
                <a:ext cx="6756168" cy="1327315"/>
                <a:chOff x="-2168138" y="330075"/>
                <a:chExt cx="8650663" cy="1699506"/>
              </a:xfrm>
            </p:grpSpPr>
            <p:sp>
              <p:nvSpPr>
                <p:cNvPr id="16" name="Google Shape;65;p5">
                  <a:extLst>
                    <a:ext uri="{FF2B5EF4-FFF2-40B4-BE49-F238E27FC236}">
                      <a16:creationId xmlns:a16="http://schemas.microsoft.com/office/drawing/2014/main" id="{0BDE0408-D434-40A7-A3C0-6251448DB73A}"/>
                    </a:ext>
                  </a:extLst>
                </p:cNvPr>
                <p:cNvSpPr/>
                <p:nvPr/>
              </p:nvSpPr>
              <p:spPr>
                <a:xfrm>
                  <a:off x="-2168138" y="330081"/>
                  <a:ext cx="6958200" cy="1699500"/>
                </a:xfrm>
                <a:prstGeom prst="rect">
                  <a:avLst/>
                </a:prstGeom>
                <a:solidFill>
                  <a:srgbClr val="C7D3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  <p:sp>
              <p:nvSpPr>
                <p:cNvPr id="17" name="Google Shape;66;p5">
                  <a:extLst>
                    <a:ext uri="{FF2B5EF4-FFF2-40B4-BE49-F238E27FC236}">
                      <a16:creationId xmlns:a16="http://schemas.microsoft.com/office/drawing/2014/main" id="{28F7DEFC-3694-4115-8222-7074F0344BD1}"/>
                    </a:ext>
                  </a:extLst>
                </p:cNvPr>
                <p:cNvSpPr/>
                <p:nvPr/>
              </p:nvSpPr>
              <p:spPr>
                <a:xfrm>
                  <a:off x="4783025" y="330075"/>
                  <a:ext cx="1699500" cy="1699500"/>
                </a:xfrm>
                <a:prstGeom prst="rtTriangle">
                  <a:avLst/>
                </a:prstGeom>
                <a:solidFill>
                  <a:srgbClr val="C7D3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</p:grpSp>
          <p:grpSp>
            <p:nvGrpSpPr>
              <p:cNvPr id="13" name="Google Shape;67;p5">
                <a:extLst>
                  <a:ext uri="{FF2B5EF4-FFF2-40B4-BE49-F238E27FC236}">
                    <a16:creationId xmlns:a16="http://schemas.microsoft.com/office/drawing/2014/main" id="{A7BEC522-7C4B-4F6C-9959-58E7E8FF61D7}"/>
                  </a:ext>
                </a:extLst>
              </p:cNvPr>
              <p:cNvGrpSpPr/>
              <p:nvPr/>
            </p:nvGrpSpPr>
            <p:grpSpPr>
              <a:xfrm rot="10800000" flipH="1">
                <a:off x="-4" y="381007"/>
                <a:ext cx="7072430" cy="771744"/>
                <a:chOff x="-9092084" y="330075"/>
                <a:chExt cx="15574609" cy="1699501"/>
              </a:xfrm>
            </p:grpSpPr>
            <p:sp>
              <p:nvSpPr>
                <p:cNvPr id="14" name="Google Shape;68;p5">
                  <a:extLst>
                    <a:ext uri="{FF2B5EF4-FFF2-40B4-BE49-F238E27FC236}">
                      <a16:creationId xmlns:a16="http://schemas.microsoft.com/office/drawing/2014/main" id="{04F260C5-4B8B-4DA4-B01D-D1767993FE29}"/>
                    </a:ext>
                  </a:extLst>
                </p:cNvPr>
                <p:cNvSpPr/>
                <p:nvPr/>
              </p:nvSpPr>
              <p:spPr>
                <a:xfrm>
                  <a:off x="-9092084" y="330076"/>
                  <a:ext cx="13882200" cy="1699500"/>
                </a:xfrm>
                <a:prstGeom prst="rect">
                  <a:avLst/>
                </a:prstGeom>
                <a:solidFill>
                  <a:srgbClr val="3F5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  <p:sp>
              <p:nvSpPr>
                <p:cNvPr id="15" name="Google Shape;69;p5">
                  <a:extLst>
                    <a:ext uri="{FF2B5EF4-FFF2-40B4-BE49-F238E27FC236}">
                      <a16:creationId xmlns:a16="http://schemas.microsoft.com/office/drawing/2014/main" id="{31EB38B6-BAD2-4F75-A976-0FFB3BE3E083}"/>
                    </a:ext>
                  </a:extLst>
                </p:cNvPr>
                <p:cNvSpPr/>
                <p:nvPr/>
              </p:nvSpPr>
              <p:spPr>
                <a:xfrm>
                  <a:off x="4783025" y="330075"/>
                  <a:ext cx="1699500" cy="1699500"/>
                </a:xfrm>
                <a:prstGeom prst="rtTriangle">
                  <a:avLst/>
                </a:prstGeom>
                <a:solidFill>
                  <a:srgbClr val="3F5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</p:grpSp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E8AA857D-AB1E-4DA9-B4C9-47D6CF1C127F}"/>
                </a:ext>
              </a:extLst>
            </p:cNvPr>
            <p:cNvSpPr txBox="1"/>
            <p:nvPr userDrawn="1"/>
          </p:nvSpPr>
          <p:spPr>
            <a:xfrm>
              <a:off x="814275" y="539696"/>
              <a:ext cx="5486408" cy="4543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i="1" dirty="0">
                  <a:solidFill>
                    <a:schemeClr val="bg1"/>
                  </a:solidFill>
                  <a:latin typeface="Roboto Condensed" panose="020B0604020202020204" charset="0"/>
                  <a:ea typeface="Roboto Condensed" panose="020B0604020202020204" charset="0"/>
                </a:rPr>
                <a:t>Metodologia de trabalho</a:t>
              </a:r>
              <a:endParaRPr lang="en-US" sz="3200" b="1" i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416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odolog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21CD6AF7-4141-4D09-BB47-84211D3D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4753" y="6454670"/>
            <a:ext cx="1188307" cy="365125"/>
          </a:xfrm>
          <a:prstGeom prst="rect">
            <a:avLst/>
          </a:prstGeom>
        </p:spPr>
        <p:txBody>
          <a:bodyPr anchor="b"/>
          <a:lstStyle>
            <a:lvl1pPr algn="r">
              <a:defRPr sz="1400"/>
            </a:lvl1pPr>
          </a:lstStyle>
          <a:p>
            <a:fld id="{92684464-1297-AE4F-A076-F8C01360B958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028" name="Picture 4" descr="http://topcornerjob.com/wp-content/uploads/2017/02/unitedhealth-850x450.png">
            <a:extLst>
              <a:ext uri="{FF2B5EF4-FFF2-40B4-BE49-F238E27FC236}">
                <a16:creationId xmlns:a16="http://schemas.microsoft.com/office/drawing/2014/main" id="{5846C745-70B7-4316-A2DD-48BABA1E89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578" y="6080370"/>
            <a:ext cx="1396692" cy="73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05DB9EEF-57F8-49F1-B3CB-1E95D3F18C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03836" y="1229903"/>
            <a:ext cx="8555037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lang="pt-BR" altLang="pt-BR" sz="2400" b="1" i="1" dirty="0">
              <a:solidFill>
                <a:srgbClr val="C00000"/>
              </a:solidFill>
              <a:latin typeface="+mn-lt"/>
              <a:cs typeface="+mn-cs"/>
            </a:endParaRPr>
          </a:p>
          <a:p>
            <a:pPr algn="just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lang="pt-BR" altLang="pt-BR" sz="1000" b="1" i="1" dirty="0">
              <a:solidFill>
                <a:srgbClr val="C00000"/>
              </a:solidFill>
              <a:latin typeface="+mn-lt"/>
            </a:endParaRPr>
          </a:p>
          <a:p>
            <a:pPr algn="just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pt-BR" altLang="pt-BR" sz="1400" dirty="0">
                <a:solidFill>
                  <a:srgbClr val="000000"/>
                </a:solidFill>
                <a:latin typeface="Roboto Condensed" panose="020B0604020202020204"/>
              </a:rPr>
              <a:t>Os Testes de Ataque e Invasão, mesmo tendo vários padrões de execução, é uma atividade intrusiva, criativa e direcionada em abrangência específica ou em forma de descoberta do escopo para o ambiente alvo. Como metodologia geral, incorporamos o OWASP, que em suma inclui as seguintes fases: </a:t>
            </a:r>
          </a:p>
        </p:txBody>
      </p:sp>
      <p:grpSp>
        <p:nvGrpSpPr>
          <p:cNvPr id="15" name="Group 8">
            <a:extLst>
              <a:ext uri="{FF2B5EF4-FFF2-40B4-BE49-F238E27FC236}">
                <a16:creationId xmlns:a16="http://schemas.microsoft.com/office/drawing/2014/main" id="{4451307C-4EFF-4E5A-AD61-C988BB4DB1F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688001" y="2576776"/>
            <a:ext cx="8555037" cy="1812607"/>
            <a:chOff x="595791" y="406447"/>
            <a:chExt cx="6747993" cy="1513930"/>
          </a:xfrm>
        </p:grpSpPr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A92179C9-8EB1-45E6-BEDD-A31F37CB2650}"/>
                </a:ext>
              </a:extLst>
            </p:cNvPr>
            <p:cNvGrpSpPr/>
            <p:nvPr/>
          </p:nvGrpSpPr>
          <p:grpSpPr>
            <a:xfrm>
              <a:off x="595791" y="406447"/>
              <a:ext cx="6747993" cy="1513930"/>
              <a:chOff x="595818" y="406447"/>
              <a:chExt cx="6748312" cy="1513930"/>
            </a:xfrm>
          </p:grpSpPr>
          <p:grpSp>
            <p:nvGrpSpPr>
              <p:cNvPr id="28" name="Group 13">
                <a:extLst>
                  <a:ext uri="{FF2B5EF4-FFF2-40B4-BE49-F238E27FC236}">
                    <a16:creationId xmlns:a16="http://schemas.microsoft.com/office/drawing/2014/main" id="{352D0BEA-D1A2-409F-89EE-C8262B99EF5B}"/>
                  </a:ext>
                </a:extLst>
              </p:cNvPr>
              <p:cNvGrpSpPr/>
              <p:nvPr/>
            </p:nvGrpSpPr>
            <p:grpSpPr>
              <a:xfrm>
                <a:off x="942535" y="406447"/>
                <a:ext cx="6108700" cy="1513930"/>
                <a:chOff x="0" y="406447"/>
                <a:chExt cx="6108700" cy="1513930"/>
              </a:xfrm>
            </p:grpSpPr>
            <p:grpSp>
              <p:nvGrpSpPr>
                <p:cNvPr id="31" name="Group 25">
                  <a:extLst>
                    <a:ext uri="{FF2B5EF4-FFF2-40B4-BE49-F238E27FC236}">
                      <a16:creationId xmlns:a16="http://schemas.microsoft.com/office/drawing/2014/main" id="{412801ED-C3BA-4D58-B688-9CE0EB5EEB60}"/>
                    </a:ext>
                  </a:extLst>
                </p:cNvPr>
                <p:cNvGrpSpPr/>
                <p:nvPr/>
              </p:nvGrpSpPr>
              <p:grpSpPr>
                <a:xfrm>
                  <a:off x="0" y="406447"/>
                  <a:ext cx="6108700" cy="1513930"/>
                  <a:chOff x="0" y="406447"/>
                  <a:chExt cx="6108700" cy="1513930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33" name="Rounded Rectangle 18">
                    <a:extLst>
                      <a:ext uri="{FF2B5EF4-FFF2-40B4-BE49-F238E27FC236}">
                        <a16:creationId xmlns:a16="http://schemas.microsoft.com/office/drawing/2014/main" id="{39575193-AD98-4BEB-8DE5-55402D1DABD9}"/>
                      </a:ext>
                    </a:extLst>
                  </p:cNvPr>
                  <p:cNvSpPr/>
                  <p:nvPr/>
                </p:nvSpPr>
                <p:spPr>
                  <a:xfrm>
                    <a:off x="0" y="406447"/>
                    <a:ext cx="1079500" cy="1513929"/>
                  </a:xfrm>
                  <a:prstGeom prst="roundRect">
                    <a:avLst/>
                  </a:prstGeom>
                  <a:grpFill/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endParaRPr lang="pt-BR" sz="1100" dirty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algn="ctr">
                      <a:spcAft>
                        <a:spcPts val="0"/>
                      </a:spcAft>
                    </a:pPr>
                    <a:endParaRPr lang="pt-BR" sz="1100" dirty="0"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algn="ctr">
                      <a:spcAft>
                        <a:spcPts val="0"/>
                      </a:spcAft>
                    </a:pPr>
                    <a:endParaRPr lang="pt-BR" sz="1100" dirty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1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19050" dir="2700000" algn="tl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ETAPA 1</a:t>
                    </a:r>
                    <a:endParaRPr lang="pt-BR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</p:txBody>
              </p:sp>
              <p:sp>
                <p:nvSpPr>
                  <p:cNvPr id="34" name="Rounded Rectangle 33">
                    <a:extLst>
                      <a:ext uri="{FF2B5EF4-FFF2-40B4-BE49-F238E27FC236}">
                        <a16:creationId xmlns:a16="http://schemas.microsoft.com/office/drawing/2014/main" id="{0FA79E93-28E6-4FB7-9F13-AFBEF1043A32}"/>
                      </a:ext>
                    </a:extLst>
                  </p:cNvPr>
                  <p:cNvSpPr/>
                  <p:nvPr/>
                </p:nvSpPr>
                <p:spPr>
                  <a:xfrm>
                    <a:off x="1238250" y="406447"/>
                    <a:ext cx="1111250" cy="1513929"/>
                  </a:xfrm>
                  <a:prstGeom prst="roundRect">
                    <a:avLst/>
                  </a:prstGeom>
                  <a:grpFill/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endParaRPr lang="pt-BR" sz="1100" dirty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algn="ctr">
                      <a:spcAft>
                        <a:spcPts val="0"/>
                      </a:spcAft>
                    </a:pPr>
                    <a:endParaRPr lang="pt-BR" sz="1100" dirty="0"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algn="ctr">
                      <a:spcAft>
                        <a:spcPts val="0"/>
                      </a:spcAft>
                    </a:pPr>
                    <a:endParaRPr lang="pt-BR" sz="1100" dirty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1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19050" dir="2700000" algn="tl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ETAPA 2</a:t>
                    </a:r>
                    <a:endParaRPr lang="pt-BR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</p:txBody>
              </p:sp>
              <p:sp>
                <p:nvSpPr>
                  <p:cNvPr id="35" name="Rounded Rectangle 34">
                    <a:extLst>
                      <a:ext uri="{FF2B5EF4-FFF2-40B4-BE49-F238E27FC236}">
                        <a16:creationId xmlns:a16="http://schemas.microsoft.com/office/drawing/2014/main" id="{017EAD9E-5A40-476C-A659-0CC4442487CD}"/>
                      </a:ext>
                    </a:extLst>
                  </p:cNvPr>
                  <p:cNvSpPr/>
                  <p:nvPr/>
                </p:nvSpPr>
                <p:spPr>
                  <a:xfrm>
                    <a:off x="2501900" y="406447"/>
                    <a:ext cx="1111250" cy="1513929"/>
                  </a:xfrm>
                  <a:prstGeom prst="roundRect">
                    <a:avLst/>
                  </a:prstGeom>
                  <a:grpFill/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endParaRPr lang="pt-BR" sz="1100" dirty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algn="ctr">
                      <a:spcAft>
                        <a:spcPts val="0"/>
                      </a:spcAft>
                    </a:pPr>
                    <a:endParaRPr lang="pt-BR" sz="1100" dirty="0"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algn="ctr">
                      <a:spcAft>
                        <a:spcPts val="0"/>
                      </a:spcAft>
                    </a:pPr>
                    <a:endParaRPr lang="pt-BR" sz="1100" dirty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1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19050" dir="2700000" algn="tl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ETAPA 3</a:t>
                    </a:r>
                    <a:endParaRPr lang="pt-BR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</p:txBody>
              </p:sp>
              <p:sp>
                <p:nvSpPr>
                  <p:cNvPr id="36" name="Rounded Rectangle 35">
                    <a:extLst>
                      <a:ext uri="{FF2B5EF4-FFF2-40B4-BE49-F238E27FC236}">
                        <a16:creationId xmlns:a16="http://schemas.microsoft.com/office/drawing/2014/main" id="{0B3C3FEC-EC22-42E9-B0E5-B1971D549225}"/>
                      </a:ext>
                    </a:extLst>
                  </p:cNvPr>
                  <p:cNvSpPr/>
                  <p:nvPr/>
                </p:nvSpPr>
                <p:spPr>
                  <a:xfrm>
                    <a:off x="3759200" y="406447"/>
                    <a:ext cx="1111250" cy="1513930"/>
                  </a:xfrm>
                  <a:prstGeom prst="roundRect">
                    <a:avLst/>
                  </a:prstGeom>
                  <a:grpFill/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endParaRPr lang="pt-BR" sz="1100" dirty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algn="ctr">
                      <a:spcAft>
                        <a:spcPts val="0"/>
                      </a:spcAft>
                    </a:pPr>
                    <a:endParaRPr lang="pt-BR" sz="1100" dirty="0"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algn="ctr">
                      <a:spcAft>
                        <a:spcPts val="0"/>
                      </a:spcAft>
                    </a:pPr>
                    <a:endParaRPr lang="pt-BR" sz="1100" dirty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1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19050" dir="2700000" algn="tl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ETAPA 4</a:t>
                    </a:r>
                    <a:endParaRPr lang="pt-BR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</p:txBody>
              </p:sp>
              <p:sp>
                <p:nvSpPr>
                  <p:cNvPr id="37" name="Rounded Rectangle 36">
                    <a:extLst>
                      <a:ext uri="{FF2B5EF4-FFF2-40B4-BE49-F238E27FC236}">
                        <a16:creationId xmlns:a16="http://schemas.microsoft.com/office/drawing/2014/main" id="{8ADDCEB7-D915-422F-A9B1-9646D65BB852}"/>
                      </a:ext>
                    </a:extLst>
                  </p:cNvPr>
                  <p:cNvSpPr/>
                  <p:nvPr/>
                </p:nvSpPr>
                <p:spPr>
                  <a:xfrm>
                    <a:off x="4997450" y="406447"/>
                    <a:ext cx="1111250" cy="1513929"/>
                  </a:xfrm>
                  <a:prstGeom prst="roundRect">
                    <a:avLst/>
                  </a:prstGeom>
                  <a:grpFill/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endParaRPr lang="pt-BR" sz="1100" dirty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algn="ctr">
                      <a:spcAft>
                        <a:spcPts val="0"/>
                      </a:spcAft>
                    </a:pPr>
                    <a:endParaRPr lang="pt-BR" sz="1100" dirty="0"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algn="ctr">
                      <a:spcAft>
                        <a:spcPts val="0"/>
                      </a:spcAft>
                    </a:pPr>
                    <a:endParaRPr lang="pt-BR" sz="1100" dirty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1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19050" dir="2700000" algn="tl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ETAPA 5</a:t>
                    </a:r>
                    <a:endParaRPr lang="pt-BR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spcAft>
                        <a:spcPts val="0"/>
                      </a:spcAft>
                    </a:pPr>
                    <a:r>
                      <a: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</p:txBody>
              </p:sp>
            </p:grpSp>
            <p:sp>
              <p:nvSpPr>
                <p:cNvPr id="32" name="Chevron 40">
                  <a:extLst>
                    <a:ext uri="{FF2B5EF4-FFF2-40B4-BE49-F238E27FC236}">
                      <a16:creationId xmlns:a16="http://schemas.microsoft.com/office/drawing/2014/main" id="{BD7FC818-98F4-460A-95F9-3D66F01B38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6973" y="795410"/>
                  <a:ext cx="1582322" cy="828775"/>
                </a:xfrm>
                <a:prstGeom prst="chevron">
                  <a:avLst/>
                </a:prstGeom>
                <a:solidFill>
                  <a:srgbClr val="485F88"/>
                </a:solidFill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pt-BR" sz="1100" dirty="0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Coleta de Informações</a:t>
                  </a:r>
                </a:p>
                <a:p>
                  <a:pPr algn="ctr">
                    <a:spcAft>
                      <a:spcPts val="0"/>
                    </a:spcAft>
                  </a:pPr>
                  <a:r>
                    <a:rPr lang="pt-BR" sz="1100" dirty="0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(Enumeração)</a:t>
                  </a:r>
                  <a:endParaRPr lang="pt-BR" sz="1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" name="Chevron 54">
                <a:extLst>
                  <a:ext uri="{FF2B5EF4-FFF2-40B4-BE49-F238E27FC236}">
                    <a16:creationId xmlns:a16="http://schemas.microsoft.com/office/drawing/2014/main" id="{68987C6F-1010-489D-917E-3725B3C7C9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76663" y="803928"/>
                <a:ext cx="1667467" cy="828775"/>
              </a:xfrm>
              <a:prstGeom prst="chevron">
                <a:avLst/>
              </a:prstGeom>
              <a:solidFill>
                <a:srgbClr val="A8B6D0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t-BR" sz="1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Obter acesso ao domínio caso seja possível</a:t>
                </a:r>
              </a:p>
            </p:txBody>
          </p:sp>
          <p:sp>
            <p:nvSpPr>
              <p:cNvPr id="30" name="Chevron 37">
                <a:extLst>
                  <a:ext uri="{FF2B5EF4-FFF2-40B4-BE49-F238E27FC236}">
                    <a16:creationId xmlns:a16="http://schemas.microsoft.com/office/drawing/2014/main" id="{C62B189E-8437-4056-B59E-5289B54600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5818" y="788376"/>
                <a:ext cx="1582322" cy="828775"/>
              </a:xfrm>
              <a:prstGeom prst="chevron">
                <a:avLst/>
              </a:prstGeom>
              <a:solidFill>
                <a:srgbClr val="3F5378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11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Mapping e Scanning da aplicação web</a:t>
                </a:r>
              </a:p>
            </p:txBody>
          </p:sp>
        </p:grpSp>
        <p:sp>
          <p:nvSpPr>
            <p:cNvPr id="18" name="Chevron 53">
              <a:extLst>
                <a:ext uri="{FF2B5EF4-FFF2-40B4-BE49-F238E27FC236}">
                  <a16:creationId xmlns:a16="http://schemas.microsoft.com/office/drawing/2014/main" id="{45A8A113-A353-4952-A16C-03CAE3CF77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2629" y="800041"/>
              <a:ext cx="1582248" cy="828775"/>
            </a:xfrm>
            <a:prstGeom prst="chevron">
              <a:avLst/>
            </a:prstGeom>
            <a:solidFill>
              <a:srgbClr val="738BB5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pt-BR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Mantendo o acesso, movimentação lateral</a:t>
              </a:r>
            </a:p>
          </p:txBody>
        </p:sp>
        <p:sp>
          <p:nvSpPr>
            <p:cNvPr id="19" name="Chevron 41">
              <a:extLst>
                <a:ext uri="{FF2B5EF4-FFF2-40B4-BE49-F238E27FC236}">
                  <a16:creationId xmlns:a16="http://schemas.microsoft.com/office/drawing/2014/main" id="{0AE3CB80-BF90-4747-9539-C3670EC8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163" y="802444"/>
              <a:ext cx="1582248" cy="828775"/>
            </a:xfrm>
            <a:prstGeom prst="chevron">
              <a:avLst/>
            </a:prstGeom>
            <a:solidFill>
              <a:srgbClr val="5975A7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pt-BR" sz="11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Exploitation</a:t>
              </a:r>
              <a:r>
                <a:rPr lang="pt-BR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obtenção de acesso caso seja possível</a:t>
              </a:r>
            </a:p>
          </p:txBody>
        </p:sp>
      </p:grpSp>
      <p:sp>
        <p:nvSpPr>
          <p:cNvPr id="38" name="Rectangle 6">
            <a:extLst>
              <a:ext uri="{FF2B5EF4-FFF2-40B4-BE49-F238E27FC236}">
                <a16:creationId xmlns:a16="http://schemas.microsoft.com/office/drawing/2014/main" id="{E7902190-76F2-41AA-B37F-6635EA80D8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03836" y="4431874"/>
            <a:ext cx="8555037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pt-BR" altLang="pt-BR" sz="1400" kern="1200" dirty="0">
                <a:solidFill>
                  <a:srgbClr val="000000"/>
                </a:solidFill>
                <a:latin typeface="Roboto Condensed" panose="020B0604020202020204"/>
                <a:ea typeface="+mn-ea"/>
                <a:cs typeface="+mn-cs"/>
              </a:rPr>
              <a:t>Exemplos de testes executados:</a:t>
            </a:r>
          </a:p>
          <a:p>
            <a:pPr algn="just" eaLnBrk="0" hangingPunct="0">
              <a:spcBef>
                <a:spcPct val="0"/>
              </a:spcBef>
              <a:buClrTx/>
              <a:buSzTx/>
              <a:buNone/>
              <a:defRPr/>
            </a:pPr>
            <a:endParaRPr lang="pt-BR" altLang="pt-BR" sz="1400" kern="1200" dirty="0">
              <a:solidFill>
                <a:srgbClr val="000000"/>
              </a:solidFill>
              <a:latin typeface="Roboto Condensed" panose="020B0604020202020204"/>
              <a:ea typeface="+mn-ea"/>
              <a:cs typeface="+mn-cs"/>
            </a:endParaRPr>
          </a:p>
          <a:p>
            <a:pPr algn="just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pt-BR" altLang="pt-BR" sz="1400" kern="1200" dirty="0">
                <a:solidFill>
                  <a:srgbClr val="000000"/>
                </a:solidFill>
                <a:latin typeface="Roboto Condensed" panose="020B0604020202020204"/>
                <a:ea typeface="+mn-ea"/>
                <a:cs typeface="+mn-cs"/>
              </a:rPr>
              <a:t>• Injeção de código (XSS, SQLi, LFI, XMLi, etc..);</a:t>
            </a:r>
          </a:p>
          <a:p>
            <a:pPr algn="just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pt-BR" altLang="pt-BR" sz="1400" kern="1200" dirty="0">
                <a:solidFill>
                  <a:srgbClr val="000000"/>
                </a:solidFill>
                <a:latin typeface="Roboto Condensed" panose="020B0604020202020204"/>
                <a:ea typeface="+mn-ea"/>
                <a:cs typeface="+mn-cs"/>
              </a:rPr>
              <a:t>• Avaliação de vulnerabilidades (Execução de Scans);</a:t>
            </a:r>
          </a:p>
          <a:p>
            <a:pPr algn="just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pt-BR" altLang="pt-BR" sz="1400" kern="1200" dirty="0">
                <a:solidFill>
                  <a:srgbClr val="000000"/>
                </a:solidFill>
                <a:latin typeface="Roboto Condensed" panose="020B0604020202020204"/>
                <a:ea typeface="+mn-ea"/>
                <a:cs typeface="+mn-cs"/>
              </a:rPr>
              <a:t>• Avaliação de infra (portas abertas, serviços em execução);</a:t>
            </a:r>
          </a:p>
          <a:p>
            <a:pPr algn="just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pt-BR" altLang="pt-BR" sz="1400" kern="1200" dirty="0">
                <a:solidFill>
                  <a:srgbClr val="000000"/>
                </a:solidFill>
                <a:latin typeface="Roboto Condensed" panose="020B0604020202020204"/>
                <a:ea typeface="+mn-ea"/>
                <a:cs typeface="+mn-cs"/>
              </a:rPr>
              <a:t>• Threat Intelligence, verificação de possíveis vazamentos ou clonagem de domínio;</a:t>
            </a:r>
          </a:p>
          <a:p>
            <a:pPr algn="just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pt-BR" altLang="pt-BR" sz="1400" kern="1200" dirty="0">
                <a:solidFill>
                  <a:srgbClr val="000000"/>
                </a:solidFill>
                <a:latin typeface="Roboto Condensed" panose="020B0604020202020204"/>
                <a:ea typeface="+mn-ea"/>
                <a:cs typeface="+mn-cs"/>
              </a:rPr>
              <a:t>• Verificação da lógica da aplicação, análise de gaps no código ou comentários de relevância;</a:t>
            </a:r>
          </a:p>
          <a:p>
            <a:pPr algn="just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pt-BR" altLang="pt-BR" sz="1400" kern="1200" dirty="0">
                <a:solidFill>
                  <a:srgbClr val="000000"/>
                </a:solidFill>
                <a:latin typeface="Roboto Condensed" panose="020B0604020202020204"/>
                <a:ea typeface="+mn-ea"/>
                <a:cs typeface="+mn-cs"/>
              </a:rPr>
              <a:t>• Crawlling e Grabbing, identificação de subdiretórios ou banners de serviço;</a:t>
            </a:r>
          </a:p>
          <a:p>
            <a:pPr algn="just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pt-BR" altLang="pt-BR" sz="1400" kern="1200" dirty="0">
                <a:solidFill>
                  <a:srgbClr val="000000"/>
                </a:solidFill>
                <a:latin typeface="Roboto Condensed" panose="020B0604020202020204"/>
                <a:ea typeface="+mn-ea"/>
                <a:cs typeface="+mn-cs"/>
              </a:rPr>
              <a:t>• Avaliação de segurança para serviços expostos como video conferência, voip, vpn entre outros.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034CB4B-7D81-49DF-A9CF-12D8392A9063}"/>
              </a:ext>
            </a:extLst>
          </p:cNvPr>
          <p:cNvSpPr txBox="1"/>
          <p:nvPr userDrawn="1"/>
        </p:nvSpPr>
        <p:spPr>
          <a:xfrm>
            <a:off x="814275" y="566823"/>
            <a:ext cx="54864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i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Objetivo</a:t>
            </a:r>
            <a:endParaRPr lang="en-US" sz="2000" b="1" i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C45AB8E2-2D74-4C85-A6E5-39AC7686480A}"/>
              </a:ext>
            </a:extLst>
          </p:cNvPr>
          <p:cNvGrpSpPr/>
          <p:nvPr userDrawn="1"/>
        </p:nvGrpSpPr>
        <p:grpSpPr>
          <a:xfrm>
            <a:off x="-5" y="40"/>
            <a:ext cx="8610605" cy="1708272"/>
            <a:chOff x="-4" y="40"/>
            <a:chExt cx="7072430" cy="1327315"/>
          </a:xfrm>
        </p:grpSpPr>
        <p:grpSp>
          <p:nvGrpSpPr>
            <p:cNvPr id="51" name="Google Shape;62;p5">
              <a:extLst>
                <a:ext uri="{FF2B5EF4-FFF2-40B4-BE49-F238E27FC236}">
                  <a16:creationId xmlns:a16="http://schemas.microsoft.com/office/drawing/2014/main" id="{5FF8F9BC-3259-4CFD-8617-FFBC30C29738}"/>
                </a:ext>
              </a:extLst>
            </p:cNvPr>
            <p:cNvGrpSpPr/>
            <p:nvPr userDrawn="1"/>
          </p:nvGrpSpPr>
          <p:grpSpPr>
            <a:xfrm>
              <a:off x="-4" y="40"/>
              <a:ext cx="7072430" cy="1327315"/>
              <a:chOff x="-4" y="40"/>
              <a:chExt cx="7072430" cy="1327315"/>
            </a:xfrm>
          </p:grpSpPr>
          <p:sp>
            <p:nvSpPr>
              <p:cNvPr id="53" name="Google Shape;63;p5">
                <a:extLst>
                  <a:ext uri="{FF2B5EF4-FFF2-40B4-BE49-F238E27FC236}">
                    <a16:creationId xmlns:a16="http://schemas.microsoft.com/office/drawing/2014/main" id="{44A341B8-7CA5-4CA8-9DB6-B70308FA96C4}"/>
                  </a:ext>
                </a:extLst>
              </p:cNvPr>
              <p:cNvSpPr/>
              <p:nvPr/>
            </p:nvSpPr>
            <p:spPr>
              <a:xfrm>
                <a:off x="6292649" y="126425"/>
                <a:ext cx="779700" cy="259800"/>
              </a:xfrm>
              <a:prstGeom prst="triangle">
                <a:avLst>
                  <a:gd name="adj" fmla="val 32425"/>
                </a:avLst>
              </a:prstGeom>
              <a:solidFill>
                <a:srgbClr val="263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grpSp>
            <p:nvGrpSpPr>
              <p:cNvPr id="54" name="Google Shape;64;p5">
                <a:extLst>
                  <a:ext uri="{FF2B5EF4-FFF2-40B4-BE49-F238E27FC236}">
                    <a16:creationId xmlns:a16="http://schemas.microsoft.com/office/drawing/2014/main" id="{E72E7AAE-BC77-421C-977B-6604B6281CAF}"/>
                  </a:ext>
                </a:extLst>
              </p:cNvPr>
              <p:cNvGrpSpPr/>
              <p:nvPr/>
            </p:nvGrpSpPr>
            <p:grpSpPr>
              <a:xfrm rot="10800000" flipH="1">
                <a:off x="3" y="40"/>
                <a:ext cx="6756168" cy="1327315"/>
                <a:chOff x="-2168138" y="330075"/>
                <a:chExt cx="8650663" cy="1699506"/>
              </a:xfrm>
            </p:grpSpPr>
            <p:sp>
              <p:nvSpPr>
                <p:cNvPr id="58" name="Google Shape;65;p5">
                  <a:extLst>
                    <a:ext uri="{FF2B5EF4-FFF2-40B4-BE49-F238E27FC236}">
                      <a16:creationId xmlns:a16="http://schemas.microsoft.com/office/drawing/2014/main" id="{C2F5C634-33EC-4B65-81D3-0EA04DF17E2A}"/>
                    </a:ext>
                  </a:extLst>
                </p:cNvPr>
                <p:cNvSpPr/>
                <p:nvPr/>
              </p:nvSpPr>
              <p:spPr>
                <a:xfrm>
                  <a:off x="-2168138" y="330081"/>
                  <a:ext cx="6958200" cy="1699500"/>
                </a:xfrm>
                <a:prstGeom prst="rect">
                  <a:avLst/>
                </a:prstGeom>
                <a:solidFill>
                  <a:srgbClr val="C7D3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  <p:sp>
              <p:nvSpPr>
                <p:cNvPr id="59" name="Google Shape;66;p5">
                  <a:extLst>
                    <a:ext uri="{FF2B5EF4-FFF2-40B4-BE49-F238E27FC236}">
                      <a16:creationId xmlns:a16="http://schemas.microsoft.com/office/drawing/2014/main" id="{DA7AC0E0-4CE6-4535-B051-3F5A81E3729E}"/>
                    </a:ext>
                  </a:extLst>
                </p:cNvPr>
                <p:cNvSpPr/>
                <p:nvPr/>
              </p:nvSpPr>
              <p:spPr>
                <a:xfrm>
                  <a:off x="4783025" y="330075"/>
                  <a:ext cx="1699500" cy="1699500"/>
                </a:xfrm>
                <a:prstGeom prst="rtTriangle">
                  <a:avLst/>
                </a:prstGeom>
                <a:solidFill>
                  <a:srgbClr val="C7D3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</p:grpSp>
          <p:grpSp>
            <p:nvGrpSpPr>
              <p:cNvPr id="55" name="Google Shape;67;p5">
                <a:extLst>
                  <a:ext uri="{FF2B5EF4-FFF2-40B4-BE49-F238E27FC236}">
                    <a16:creationId xmlns:a16="http://schemas.microsoft.com/office/drawing/2014/main" id="{39D2B2AF-9ABD-4944-9CE7-BC42F217743C}"/>
                  </a:ext>
                </a:extLst>
              </p:cNvPr>
              <p:cNvGrpSpPr/>
              <p:nvPr/>
            </p:nvGrpSpPr>
            <p:grpSpPr>
              <a:xfrm rot="10800000" flipH="1">
                <a:off x="-4" y="381007"/>
                <a:ext cx="7072430" cy="771744"/>
                <a:chOff x="-9092084" y="330075"/>
                <a:chExt cx="15574609" cy="1699501"/>
              </a:xfrm>
            </p:grpSpPr>
            <p:sp>
              <p:nvSpPr>
                <p:cNvPr id="56" name="Google Shape;68;p5">
                  <a:extLst>
                    <a:ext uri="{FF2B5EF4-FFF2-40B4-BE49-F238E27FC236}">
                      <a16:creationId xmlns:a16="http://schemas.microsoft.com/office/drawing/2014/main" id="{6338323D-7703-437B-AADA-93368DB34D55}"/>
                    </a:ext>
                  </a:extLst>
                </p:cNvPr>
                <p:cNvSpPr/>
                <p:nvPr/>
              </p:nvSpPr>
              <p:spPr>
                <a:xfrm>
                  <a:off x="-9092084" y="330076"/>
                  <a:ext cx="13882200" cy="1699500"/>
                </a:xfrm>
                <a:prstGeom prst="rect">
                  <a:avLst/>
                </a:prstGeom>
                <a:solidFill>
                  <a:srgbClr val="3F5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  <p:sp>
              <p:nvSpPr>
                <p:cNvPr id="57" name="Google Shape;69;p5">
                  <a:extLst>
                    <a:ext uri="{FF2B5EF4-FFF2-40B4-BE49-F238E27FC236}">
                      <a16:creationId xmlns:a16="http://schemas.microsoft.com/office/drawing/2014/main" id="{80CECF64-3B91-4ADA-AC87-EA3EEC88D7AB}"/>
                    </a:ext>
                  </a:extLst>
                </p:cNvPr>
                <p:cNvSpPr/>
                <p:nvPr/>
              </p:nvSpPr>
              <p:spPr>
                <a:xfrm>
                  <a:off x="4783025" y="330075"/>
                  <a:ext cx="1699500" cy="1699500"/>
                </a:xfrm>
                <a:prstGeom prst="rtTriangle">
                  <a:avLst/>
                </a:prstGeom>
                <a:solidFill>
                  <a:srgbClr val="3F5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</p:grpSp>
        </p:grp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A8C34B7A-AB62-4BF3-A861-94FBC47FF5F7}"/>
                </a:ext>
              </a:extLst>
            </p:cNvPr>
            <p:cNvSpPr txBox="1"/>
            <p:nvPr userDrawn="1"/>
          </p:nvSpPr>
          <p:spPr>
            <a:xfrm>
              <a:off x="814275" y="575566"/>
              <a:ext cx="5486408" cy="3826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pt-BR" sz="2600" b="1" i="1" dirty="0">
                  <a:solidFill>
                    <a:schemeClr val="bg1"/>
                  </a:solidFill>
                  <a:latin typeface="Roboto Condensed" panose="020B0604020202020204" charset="0"/>
                  <a:ea typeface="Roboto Condensed" panose="020B0604020202020204" charset="0"/>
                </a:rPr>
                <a:t>Metodologia de trabalho</a:t>
              </a:r>
              <a:endParaRPr lang="en-US" sz="2600" b="1" i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FA65810-2070-41C9-91E1-7FB131185AF6}"/>
              </a:ext>
            </a:extLst>
          </p:cNvPr>
          <p:cNvSpPr txBox="1"/>
          <p:nvPr userDrawn="1"/>
        </p:nvSpPr>
        <p:spPr>
          <a:xfrm>
            <a:off x="811824" y="6476135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Roboto Condensed" panose="020B0604020202020204"/>
              </a:rPr>
              <a:t>| </a:t>
            </a:r>
            <a:r>
              <a:rPr lang="pt-BR" sz="1000" b="1" dirty="0">
                <a:solidFill>
                  <a:srgbClr val="3F5378"/>
                </a:solidFill>
                <a:latin typeface="Roboto Condensed" panose="020B0604020202020204"/>
              </a:rPr>
              <a:t>CONFIDENCIAL </a:t>
            </a:r>
            <a:r>
              <a:rPr lang="pt-BR" sz="1000" dirty="0">
                <a:latin typeface="Roboto Condensed" panose="020B0604020202020204"/>
              </a:rPr>
              <a:t>|</a:t>
            </a:r>
            <a:r>
              <a:rPr lang="pt-BR" dirty="0"/>
              <a:t> </a:t>
            </a:r>
            <a:r>
              <a:rPr lang="pt-BR" sz="1000" b="1" dirty="0">
                <a:latin typeface="Roboto Condensed" panose="020B0604020202020204"/>
              </a:rPr>
              <a:t>Cyber Security </a:t>
            </a:r>
            <a:r>
              <a:rPr lang="pt-BR" sz="1000" dirty="0">
                <a:latin typeface="Roboto Condensed" panose="020B0604020202020204"/>
              </a:rPr>
              <a:t>|</a:t>
            </a:r>
            <a:r>
              <a:rPr lang="pt-BR" dirty="0"/>
              <a:t> </a:t>
            </a:r>
            <a:r>
              <a:rPr lang="pt-BR" sz="1000" b="1" dirty="0">
                <a:latin typeface="Roboto Condensed" panose="020B0604020202020204"/>
              </a:rPr>
              <a:t>São Paulo (11) </a:t>
            </a:r>
            <a:r>
              <a:rPr lang="pt-BR" sz="1000" b="1" dirty="0" err="1">
                <a:latin typeface="Roboto Condensed" panose="020B0604020202020204"/>
              </a:rPr>
              <a:t>xxxxx-xxxx</a:t>
            </a:r>
            <a:endParaRPr lang="en-US" sz="1000" b="1" dirty="0">
              <a:latin typeface="Roboto Condensed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58937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op_cron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topcornerjob.com/wp-content/uploads/2017/02/unitedhealth-850x450.png">
            <a:extLst>
              <a:ext uri="{FF2B5EF4-FFF2-40B4-BE49-F238E27FC236}">
                <a16:creationId xmlns:a16="http://schemas.microsoft.com/office/drawing/2014/main" id="{BE9B90DA-9796-4A00-882A-CF5D80A696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578" y="6080370"/>
            <a:ext cx="1396692" cy="73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CDFBC6FE-6D16-441A-B4A7-4108744731D0}"/>
              </a:ext>
            </a:extLst>
          </p:cNvPr>
          <p:cNvGrpSpPr/>
          <p:nvPr userDrawn="1"/>
        </p:nvGrpSpPr>
        <p:grpSpPr>
          <a:xfrm>
            <a:off x="-99" y="2574864"/>
            <a:ext cx="12192099" cy="1708272"/>
            <a:chOff x="-4" y="40"/>
            <a:chExt cx="7072430" cy="1327315"/>
          </a:xfrm>
        </p:grpSpPr>
        <p:grpSp>
          <p:nvGrpSpPr>
            <p:cNvPr id="6" name="Google Shape;62;p5">
              <a:extLst>
                <a:ext uri="{FF2B5EF4-FFF2-40B4-BE49-F238E27FC236}">
                  <a16:creationId xmlns:a16="http://schemas.microsoft.com/office/drawing/2014/main" id="{403BD065-E136-4EFF-81B6-F5961CE3014C}"/>
                </a:ext>
              </a:extLst>
            </p:cNvPr>
            <p:cNvGrpSpPr/>
            <p:nvPr userDrawn="1"/>
          </p:nvGrpSpPr>
          <p:grpSpPr>
            <a:xfrm>
              <a:off x="-4" y="40"/>
              <a:ext cx="7072430" cy="1327315"/>
              <a:chOff x="-4" y="40"/>
              <a:chExt cx="7072430" cy="1327315"/>
            </a:xfrm>
          </p:grpSpPr>
          <p:sp>
            <p:nvSpPr>
              <p:cNvPr id="10" name="Google Shape;63;p5">
                <a:extLst>
                  <a:ext uri="{FF2B5EF4-FFF2-40B4-BE49-F238E27FC236}">
                    <a16:creationId xmlns:a16="http://schemas.microsoft.com/office/drawing/2014/main" id="{A00C4F5D-0876-4975-B36A-FBA7288CDD0B}"/>
                  </a:ext>
                </a:extLst>
              </p:cNvPr>
              <p:cNvSpPr/>
              <p:nvPr/>
            </p:nvSpPr>
            <p:spPr>
              <a:xfrm>
                <a:off x="6292649" y="126425"/>
                <a:ext cx="779700" cy="259800"/>
              </a:xfrm>
              <a:prstGeom prst="triangle">
                <a:avLst>
                  <a:gd name="adj" fmla="val 32425"/>
                </a:avLst>
              </a:prstGeom>
              <a:solidFill>
                <a:srgbClr val="263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grpSp>
            <p:nvGrpSpPr>
              <p:cNvPr id="11" name="Google Shape;64;p5">
                <a:extLst>
                  <a:ext uri="{FF2B5EF4-FFF2-40B4-BE49-F238E27FC236}">
                    <a16:creationId xmlns:a16="http://schemas.microsoft.com/office/drawing/2014/main" id="{4476EBD8-F5F1-41BD-B95F-8D6BAEBA13D8}"/>
                  </a:ext>
                </a:extLst>
              </p:cNvPr>
              <p:cNvGrpSpPr/>
              <p:nvPr/>
            </p:nvGrpSpPr>
            <p:grpSpPr>
              <a:xfrm rot="10800000" flipH="1">
                <a:off x="3" y="40"/>
                <a:ext cx="6756168" cy="1327315"/>
                <a:chOff x="-2168138" y="330075"/>
                <a:chExt cx="8650663" cy="1699506"/>
              </a:xfrm>
            </p:grpSpPr>
            <p:sp>
              <p:nvSpPr>
                <p:cNvPr id="15" name="Google Shape;65;p5">
                  <a:extLst>
                    <a:ext uri="{FF2B5EF4-FFF2-40B4-BE49-F238E27FC236}">
                      <a16:creationId xmlns:a16="http://schemas.microsoft.com/office/drawing/2014/main" id="{8198A5E7-AF42-4487-A905-A0194356CCBF}"/>
                    </a:ext>
                  </a:extLst>
                </p:cNvPr>
                <p:cNvSpPr/>
                <p:nvPr/>
              </p:nvSpPr>
              <p:spPr>
                <a:xfrm>
                  <a:off x="-2168138" y="330081"/>
                  <a:ext cx="6958200" cy="1699500"/>
                </a:xfrm>
                <a:prstGeom prst="rect">
                  <a:avLst/>
                </a:prstGeom>
                <a:solidFill>
                  <a:srgbClr val="C7D3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  <p:sp>
              <p:nvSpPr>
                <p:cNvPr id="16" name="Google Shape;66;p5">
                  <a:extLst>
                    <a:ext uri="{FF2B5EF4-FFF2-40B4-BE49-F238E27FC236}">
                      <a16:creationId xmlns:a16="http://schemas.microsoft.com/office/drawing/2014/main" id="{A6BF3109-91BE-4DCB-A1A8-A2181AB0DCE1}"/>
                    </a:ext>
                  </a:extLst>
                </p:cNvPr>
                <p:cNvSpPr/>
                <p:nvPr/>
              </p:nvSpPr>
              <p:spPr>
                <a:xfrm>
                  <a:off x="4783025" y="330075"/>
                  <a:ext cx="1699500" cy="1699500"/>
                </a:xfrm>
                <a:prstGeom prst="rtTriangle">
                  <a:avLst/>
                </a:prstGeom>
                <a:solidFill>
                  <a:srgbClr val="C7D3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</p:grpSp>
          <p:grpSp>
            <p:nvGrpSpPr>
              <p:cNvPr id="12" name="Google Shape;67;p5">
                <a:extLst>
                  <a:ext uri="{FF2B5EF4-FFF2-40B4-BE49-F238E27FC236}">
                    <a16:creationId xmlns:a16="http://schemas.microsoft.com/office/drawing/2014/main" id="{FD0858FC-A1AC-4E5D-9CA6-61549E8FD681}"/>
                  </a:ext>
                </a:extLst>
              </p:cNvPr>
              <p:cNvGrpSpPr/>
              <p:nvPr/>
            </p:nvGrpSpPr>
            <p:grpSpPr>
              <a:xfrm rot="10800000" flipH="1">
                <a:off x="-4" y="381007"/>
                <a:ext cx="7072430" cy="771744"/>
                <a:chOff x="-9092084" y="330075"/>
                <a:chExt cx="15574609" cy="1699501"/>
              </a:xfrm>
            </p:grpSpPr>
            <p:sp>
              <p:nvSpPr>
                <p:cNvPr id="13" name="Google Shape;68;p5">
                  <a:extLst>
                    <a:ext uri="{FF2B5EF4-FFF2-40B4-BE49-F238E27FC236}">
                      <a16:creationId xmlns:a16="http://schemas.microsoft.com/office/drawing/2014/main" id="{BCA33A88-E7C3-4C02-A3B0-25AC24B0F059}"/>
                    </a:ext>
                  </a:extLst>
                </p:cNvPr>
                <p:cNvSpPr/>
                <p:nvPr/>
              </p:nvSpPr>
              <p:spPr>
                <a:xfrm>
                  <a:off x="-9092084" y="330076"/>
                  <a:ext cx="13882200" cy="1699500"/>
                </a:xfrm>
                <a:prstGeom prst="rect">
                  <a:avLst/>
                </a:prstGeom>
                <a:solidFill>
                  <a:srgbClr val="3F5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  <p:sp>
              <p:nvSpPr>
                <p:cNvPr id="14" name="Google Shape;69;p5">
                  <a:extLst>
                    <a:ext uri="{FF2B5EF4-FFF2-40B4-BE49-F238E27FC236}">
                      <a16:creationId xmlns:a16="http://schemas.microsoft.com/office/drawing/2014/main" id="{009C2C50-62F1-4F0C-815E-036389BD4D0B}"/>
                    </a:ext>
                  </a:extLst>
                </p:cNvPr>
                <p:cNvSpPr/>
                <p:nvPr/>
              </p:nvSpPr>
              <p:spPr>
                <a:xfrm>
                  <a:off x="4783025" y="330075"/>
                  <a:ext cx="1699500" cy="1699500"/>
                </a:xfrm>
                <a:prstGeom prst="rtTriangle">
                  <a:avLst/>
                </a:prstGeom>
                <a:solidFill>
                  <a:srgbClr val="3F5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</p:grpSp>
        </p:grp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C895E85-F59F-46C3-9D44-3781C52CF2C6}"/>
                </a:ext>
              </a:extLst>
            </p:cNvPr>
            <p:cNvSpPr txBox="1"/>
            <p:nvPr userDrawn="1"/>
          </p:nvSpPr>
          <p:spPr>
            <a:xfrm>
              <a:off x="814275" y="539696"/>
              <a:ext cx="5486408" cy="4543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i="1" dirty="0">
                  <a:solidFill>
                    <a:schemeClr val="bg1"/>
                  </a:solidFill>
                  <a:latin typeface="Roboto Condensed" panose="020B0604020202020204" charset="0"/>
                  <a:ea typeface="Roboto Condensed" panose="020B0604020202020204" charset="0"/>
                </a:rPr>
                <a:t>Escopo e cronograma proposto</a:t>
              </a:r>
              <a:endParaRPr lang="en-US" sz="3200" b="1" i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864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opo_pro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21CD6AF7-4141-4D09-BB47-84211D3D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4753" y="6454670"/>
            <a:ext cx="1188307" cy="365125"/>
          </a:xfrm>
          <a:prstGeom prst="rect">
            <a:avLst/>
          </a:prstGeom>
        </p:spPr>
        <p:txBody>
          <a:bodyPr anchor="b"/>
          <a:lstStyle>
            <a:lvl1pPr algn="r">
              <a:defRPr sz="1400"/>
            </a:lvl1pPr>
          </a:lstStyle>
          <a:p>
            <a:fld id="{92684464-1297-AE4F-A076-F8C01360B95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A2B24E-3D1A-49E9-92AD-374353B35215}"/>
              </a:ext>
            </a:extLst>
          </p:cNvPr>
          <p:cNvSpPr txBox="1"/>
          <p:nvPr userDrawn="1"/>
        </p:nvSpPr>
        <p:spPr>
          <a:xfrm>
            <a:off x="814275" y="566823"/>
            <a:ext cx="54864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i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Objetivo</a:t>
            </a:r>
            <a:endParaRPr lang="en-US" sz="2000" b="1" i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1028" name="Picture 4" descr="http://topcornerjob.com/wp-content/uploads/2017/02/unitedhealth-850x450.png">
            <a:extLst>
              <a:ext uri="{FF2B5EF4-FFF2-40B4-BE49-F238E27FC236}">
                <a16:creationId xmlns:a16="http://schemas.microsoft.com/office/drawing/2014/main" id="{5846C745-70B7-4316-A2DD-48BABA1E89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578" y="6080370"/>
            <a:ext cx="1396692" cy="73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Agrupar 34">
            <a:extLst>
              <a:ext uri="{FF2B5EF4-FFF2-40B4-BE49-F238E27FC236}">
                <a16:creationId xmlns:a16="http://schemas.microsoft.com/office/drawing/2014/main" id="{CCCCA27F-39D8-434C-BE77-1C3BC7FF3BF9}"/>
              </a:ext>
            </a:extLst>
          </p:cNvPr>
          <p:cNvGrpSpPr/>
          <p:nvPr userDrawn="1"/>
        </p:nvGrpSpPr>
        <p:grpSpPr>
          <a:xfrm>
            <a:off x="-5" y="40"/>
            <a:ext cx="8610605" cy="1708272"/>
            <a:chOff x="-4" y="40"/>
            <a:chExt cx="7072430" cy="1327315"/>
          </a:xfrm>
        </p:grpSpPr>
        <p:grpSp>
          <p:nvGrpSpPr>
            <p:cNvPr id="36" name="Google Shape;62;p5">
              <a:extLst>
                <a:ext uri="{FF2B5EF4-FFF2-40B4-BE49-F238E27FC236}">
                  <a16:creationId xmlns:a16="http://schemas.microsoft.com/office/drawing/2014/main" id="{947CB396-1880-42A8-A15B-B4793491C81D}"/>
                </a:ext>
              </a:extLst>
            </p:cNvPr>
            <p:cNvGrpSpPr/>
            <p:nvPr userDrawn="1"/>
          </p:nvGrpSpPr>
          <p:grpSpPr>
            <a:xfrm>
              <a:off x="-4" y="40"/>
              <a:ext cx="7072430" cy="1327315"/>
              <a:chOff x="-4" y="40"/>
              <a:chExt cx="7072430" cy="1327315"/>
            </a:xfrm>
          </p:grpSpPr>
          <p:sp>
            <p:nvSpPr>
              <p:cNvPr id="38" name="Google Shape;63;p5">
                <a:extLst>
                  <a:ext uri="{FF2B5EF4-FFF2-40B4-BE49-F238E27FC236}">
                    <a16:creationId xmlns:a16="http://schemas.microsoft.com/office/drawing/2014/main" id="{3CF35FAB-6B01-41AA-8045-78E9AD767896}"/>
                  </a:ext>
                </a:extLst>
              </p:cNvPr>
              <p:cNvSpPr/>
              <p:nvPr/>
            </p:nvSpPr>
            <p:spPr>
              <a:xfrm>
                <a:off x="6292649" y="126425"/>
                <a:ext cx="779700" cy="259800"/>
              </a:xfrm>
              <a:prstGeom prst="triangle">
                <a:avLst>
                  <a:gd name="adj" fmla="val 32425"/>
                </a:avLst>
              </a:prstGeom>
              <a:solidFill>
                <a:srgbClr val="263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grpSp>
            <p:nvGrpSpPr>
              <p:cNvPr id="39" name="Google Shape;64;p5">
                <a:extLst>
                  <a:ext uri="{FF2B5EF4-FFF2-40B4-BE49-F238E27FC236}">
                    <a16:creationId xmlns:a16="http://schemas.microsoft.com/office/drawing/2014/main" id="{748608B8-AF20-4E59-A5EC-BD4836523ED2}"/>
                  </a:ext>
                </a:extLst>
              </p:cNvPr>
              <p:cNvGrpSpPr/>
              <p:nvPr/>
            </p:nvGrpSpPr>
            <p:grpSpPr>
              <a:xfrm rot="10800000" flipH="1">
                <a:off x="3" y="40"/>
                <a:ext cx="6756168" cy="1327315"/>
                <a:chOff x="-2168138" y="330075"/>
                <a:chExt cx="8650663" cy="1699506"/>
              </a:xfrm>
            </p:grpSpPr>
            <p:sp>
              <p:nvSpPr>
                <p:cNvPr id="43" name="Google Shape;65;p5">
                  <a:extLst>
                    <a:ext uri="{FF2B5EF4-FFF2-40B4-BE49-F238E27FC236}">
                      <a16:creationId xmlns:a16="http://schemas.microsoft.com/office/drawing/2014/main" id="{38DDC9CB-5FBD-46A3-AE7F-056E8701917F}"/>
                    </a:ext>
                  </a:extLst>
                </p:cNvPr>
                <p:cNvSpPr/>
                <p:nvPr/>
              </p:nvSpPr>
              <p:spPr>
                <a:xfrm>
                  <a:off x="-2168138" y="330081"/>
                  <a:ext cx="6958200" cy="1699500"/>
                </a:xfrm>
                <a:prstGeom prst="rect">
                  <a:avLst/>
                </a:prstGeom>
                <a:solidFill>
                  <a:srgbClr val="C7D3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  <p:sp>
              <p:nvSpPr>
                <p:cNvPr id="44" name="Google Shape;66;p5">
                  <a:extLst>
                    <a:ext uri="{FF2B5EF4-FFF2-40B4-BE49-F238E27FC236}">
                      <a16:creationId xmlns:a16="http://schemas.microsoft.com/office/drawing/2014/main" id="{CB8ED4DA-358C-45A9-B6FE-72D3935D24B2}"/>
                    </a:ext>
                  </a:extLst>
                </p:cNvPr>
                <p:cNvSpPr/>
                <p:nvPr/>
              </p:nvSpPr>
              <p:spPr>
                <a:xfrm>
                  <a:off x="4783025" y="330075"/>
                  <a:ext cx="1699500" cy="1699500"/>
                </a:xfrm>
                <a:prstGeom prst="rtTriangle">
                  <a:avLst/>
                </a:prstGeom>
                <a:solidFill>
                  <a:srgbClr val="C7D3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</p:grpSp>
          <p:grpSp>
            <p:nvGrpSpPr>
              <p:cNvPr id="40" name="Google Shape;67;p5">
                <a:extLst>
                  <a:ext uri="{FF2B5EF4-FFF2-40B4-BE49-F238E27FC236}">
                    <a16:creationId xmlns:a16="http://schemas.microsoft.com/office/drawing/2014/main" id="{C63A39E7-4326-4C1A-8956-CC7AC570CD1C}"/>
                  </a:ext>
                </a:extLst>
              </p:cNvPr>
              <p:cNvGrpSpPr/>
              <p:nvPr/>
            </p:nvGrpSpPr>
            <p:grpSpPr>
              <a:xfrm rot="10800000" flipH="1">
                <a:off x="-4" y="381007"/>
                <a:ext cx="7072430" cy="771744"/>
                <a:chOff x="-9092084" y="330075"/>
                <a:chExt cx="15574609" cy="1699501"/>
              </a:xfrm>
            </p:grpSpPr>
            <p:sp>
              <p:nvSpPr>
                <p:cNvPr id="41" name="Google Shape;68;p5">
                  <a:extLst>
                    <a:ext uri="{FF2B5EF4-FFF2-40B4-BE49-F238E27FC236}">
                      <a16:creationId xmlns:a16="http://schemas.microsoft.com/office/drawing/2014/main" id="{791ED24A-7122-4B89-9C61-EF25E4DD4869}"/>
                    </a:ext>
                  </a:extLst>
                </p:cNvPr>
                <p:cNvSpPr/>
                <p:nvPr/>
              </p:nvSpPr>
              <p:spPr>
                <a:xfrm>
                  <a:off x="-9092084" y="330076"/>
                  <a:ext cx="13882200" cy="1699500"/>
                </a:xfrm>
                <a:prstGeom prst="rect">
                  <a:avLst/>
                </a:prstGeom>
                <a:solidFill>
                  <a:srgbClr val="3F5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  <p:sp>
              <p:nvSpPr>
                <p:cNvPr id="42" name="Google Shape;69;p5">
                  <a:extLst>
                    <a:ext uri="{FF2B5EF4-FFF2-40B4-BE49-F238E27FC236}">
                      <a16:creationId xmlns:a16="http://schemas.microsoft.com/office/drawing/2014/main" id="{4B94611C-682C-4C6A-88DD-F0935620579A}"/>
                    </a:ext>
                  </a:extLst>
                </p:cNvPr>
                <p:cNvSpPr/>
                <p:nvPr/>
              </p:nvSpPr>
              <p:spPr>
                <a:xfrm>
                  <a:off x="4783025" y="330075"/>
                  <a:ext cx="1699500" cy="1699500"/>
                </a:xfrm>
                <a:prstGeom prst="rtTriangle">
                  <a:avLst/>
                </a:prstGeom>
                <a:solidFill>
                  <a:srgbClr val="3F5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vo"/>
                    <a:ea typeface="Arvo"/>
                    <a:cs typeface="Arvo"/>
                    <a:sym typeface="Arvo"/>
                  </a:endParaRPr>
                </a:p>
              </p:txBody>
            </p:sp>
          </p:grpSp>
        </p:grp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7DA2C3D7-C3F6-46D8-93DD-68611B500A53}"/>
                </a:ext>
              </a:extLst>
            </p:cNvPr>
            <p:cNvSpPr txBox="1"/>
            <p:nvPr userDrawn="1"/>
          </p:nvSpPr>
          <p:spPr>
            <a:xfrm>
              <a:off x="814275" y="563610"/>
              <a:ext cx="5486408" cy="4065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pt-BR" sz="2800" b="1" i="1" dirty="0">
                  <a:solidFill>
                    <a:schemeClr val="bg1"/>
                  </a:solidFill>
                  <a:latin typeface="Roboto Condensed" panose="020B0604020202020204" charset="0"/>
                  <a:ea typeface="Roboto Condensed" panose="020B0604020202020204" charset="0"/>
                </a:rPr>
                <a:t>Escopo e cronograma proposto</a:t>
              </a:r>
              <a:endParaRPr lang="pt-BR" sz="2600" b="1" i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114565A-0E76-4042-9ABF-93377EB6E7BF}"/>
              </a:ext>
            </a:extLst>
          </p:cNvPr>
          <p:cNvSpPr txBox="1"/>
          <p:nvPr userDrawn="1"/>
        </p:nvSpPr>
        <p:spPr>
          <a:xfrm>
            <a:off x="811824" y="6476135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Roboto Condensed" panose="020B0604020202020204"/>
              </a:rPr>
              <a:t>| </a:t>
            </a:r>
            <a:r>
              <a:rPr lang="pt-BR" sz="1000" b="1" dirty="0">
                <a:solidFill>
                  <a:srgbClr val="3F5378"/>
                </a:solidFill>
                <a:latin typeface="Roboto Condensed" panose="020B0604020202020204"/>
              </a:rPr>
              <a:t>CONFIDENCIAL </a:t>
            </a:r>
            <a:r>
              <a:rPr lang="pt-BR" sz="1000" dirty="0">
                <a:latin typeface="Roboto Condensed" panose="020B0604020202020204"/>
              </a:rPr>
              <a:t>|</a:t>
            </a:r>
            <a:r>
              <a:rPr lang="pt-BR" dirty="0"/>
              <a:t> </a:t>
            </a:r>
            <a:r>
              <a:rPr lang="pt-BR" sz="1000" b="1" dirty="0">
                <a:latin typeface="Roboto Condensed" panose="020B0604020202020204"/>
              </a:rPr>
              <a:t>Cyber Security </a:t>
            </a:r>
            <a:r>
              <a:rPr lang="pt-BR" sz="1000" dirty="0">
                <a:latin typeface="Roboto Condensed" panose="020B0604020202020204"/>
              </a:rPr>
              <a:t>|</a:t>
            </a:r>
            <a:r>
              <a:rPr lang="pt-BR" dirty="0"/>
              <a:t> </a:t>
            </a:r>
            <a:r>
              <a:rPr lang="pt-BR" sz="1000" b="1" dirty="0">
                <a:latin typeface="Roboto Condensed" panose="020B0604020202020204"/>
              </a:rPr>
              <a:t>São Paulo (11) </a:t>
            </a:r>
            <a:r>
              <a:rPr lang="pt-BR" sz="1000" b="1" dirty="0" err="1">
                <a:latin typeface="Roboto Condensed" panose="020B0604020202020204"/>
              </a:rPr>
              <a:t>xxxxx-xxxx</a:t>
            </a:r>
            <a:endParaRPr lang="en-US" sz="1000" b="1" dirty="0">
              <a:latin typeface="Roboto Condensed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1087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240134E-2BF1-4C0C-81FE-A1D8F6533597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-1" y="0"/>
            <a:ext cx="12182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8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55" r:id="rId3"/>
    <p:sldLayoutId id="2147483672" r:id="rId4"/>
    <p:sldLayoutId id="2147483677" r:id="rId5"/>
    <p:sldLayoutId id="2147483684" r:id="rId6"/>
    <p:sldLayoutId id="2147483678" r:id="rId7"/>
    <p:sldLayoutId id="2147483681" r:id="rId8"/>
    <p:sldLayoutId id="2147483688" r:id="rId9"/>
    <p:sldLayoutId id="2147483658" r:id="rId10"/>
    <p:sldLayoutId id="2147483683" r:id="rId11"/>
    <p:sldLayoutId id="2147483674" r:id="rId12"/>
    <p:sldLayoutId id="2147483687" r:id="rId13"/>
    <p:sldLayoutId id="2147483685" r:id="rId14"/>
    <p:sldLayoutId id="2147483686" r:id="rId15"/>
    <p:sldLayoutId id="2147483682" r:id="rId1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1F58089F-81BE-43E9-BDC8-15E69755E5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002963" y="6454775"/>
            <a:ext cx="1189037" cy="365125"/>
          </a:xfrm>
          <a:prstGeom prst="rect">
            <a:avLst/>
          </a:prstGeom>
        </p:spPr>
        <p:txBody>
          <a:bodyPr anchor="b"/>
          <a:lstStyle>
            <a:lvl1pPr algn="r">
              <a:defRPr sz="1400"/>
            </a:lvl1pPr>
          </a:lstStyle>
          <a:p>
            <a:fld id="{92684464-1297-AE4F-A076-F8C01360B958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3" name="Espaço Reservado para Conteúdo 8">
            <a:extLst>
              <a:ext uri="{FF2B5EF4-FFF2-40B4-BE49-F238E27FC236}">
                <a16:creationId xmlns:a16="http://schemas.microsoft.com/office/drawing/2014/main" id="{8BAB4680-D974-4D80-AC71-6EF392FCCA46}"/>
              </a:ext>
            </a:extLst>
          </p:cNvPr>
          <p:cNvSpPr>
            <a:spLocks noGrp="1"/>
          </p:cNvSpPr>
          <p:nvPr>
            <p:ph sz="quarter" idx="4294967295" hasCustomPrompt="1"/>
          </p:nvPr>
        </p:nvSpPr>
        <p:spPr>
          <a:xfrm>
            <a:off x="516792" y="4381355"/>
            <a:ext cx="4951413" cy="509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FF9800"/>
                </a:solidFill>
                <a:latin typeface="Roboto Condensed" panose="020B0604020202020204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pt-BR" dirty="0"/>
              <a:t>Aplicações Web – Gray Box</a:t>
            </a:r>
          </a:p>
        </p:txBody>
      </p:sp>
    </p:spTree>
    <p:extLst>
      <p:ext uri="{BB962C8B-B14F-4D97-AF65-F5344CB8AC3E}">
        <p14:creationId xmlns:p14="http://schemas.microsoft.com/office/powerpoint/2010/main" val="26792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5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2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8313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020EFDA3-3D01-4FAA-99E6-D6417A9C9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58" y="1705173"/>
            <a:ext cx="10999433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0" hangingPunct="0">
              <a:spcBef>
                <a:spcPct val="0"/>
              </a:spcBef>
              <a:buClrTx/>
              <a:buSzTx/>
              <a:buNone/>
              <a:defRPr/>
            </a:pPr>
            <a:endParaRPr lang="pt-BR" altLang="pt-BR" sz="1400" dirty="0">
              <a:solidFill>
                <a:srgbClr val="000000"/>
              </a:solidFill>
              <a:latin typeface="Roboto Condensed" panose="020B0604020202020204"/>
            </a:endParaRPr>
          </a:p>
          <a:p>
            <a:pPr marL="342900" indent="-342900" algn="just" eaLnBrk="0" hangingPunct="0">
              <a:spcBef>
                <a:spcPct val="0"/>
              </a:spcBef>
              <a:buClrTx/>
              <a:buSzTx/>
              <a:buFont typeface="+mj-lt"/>
              <a:buAutoNum type="arabicPeriod"/>
              <a:defRPr/>
            </a:pPr>
            <a:r>
              <a:rPr lang="pt-BR" altLang="pt-BR" sz="1400" dirty="0">
                <a:solidFill>
                  <a:srgbClr val="000000"/>
                </a:solidFill>
                <a:latin typeface="Roboto Condensed" panose="020B0604020202020204"/>
              </a:rPr>
              <a:t>Confirmamos que toda e qualquer comunicação entre a equipe de </a:t>
            </a:r>
            <a:r>
              <a:rPr lang="pt-BR" altLang="pt-BR" sz="1400" dirty="0" err="1">
                <a:solidFill>
                  <a:srgbClr val="000000"/>
                </a:solidFill>
                <a:latin typeface="Roboto Condensed" panose="020B0604020202020204"/>
              </a:rPr>
              <a:t>Red</a:t>
            </a:r>
            <a:r>
              <a:rPr lang="pt-BR" altLang="pt-BR" sz="1400" dirty="0">
                <a:solidFill>
                  <a:srgbClr val="000000"/>
                </a:solidFill>
                <a:latin typeface="Roboto Condensed" panose="020B0604020202020204"/>
              </a:rPr>
              <a:t> Team da UHG e a XXXX, bem como quaisquer materiais ou informação desenvolvida ou recebida por nós, na forma do presente contrato, verbal ou escrita, será considerada confidencial. Assim, assumimos o compromisso de proteger as informações confidenciais contra divulgação a terceiros.</a:t>
            </a:r>
          </a:p>
          <a:p>
            <a:pPr marL="342900" indent="-342900" algn="just" eaLnBrk="0" hangingPunct="0">
              <a:spcBef>
                <a:spcPct val="0"/>
              </a:spcBef>
              <a:buClrTx/>
              <a:buSzTx/>
              <a:buFont typeface="+mj-lt"/>
              <a:buAutoNum type="arabicPeriod"/>
              <a:defRPr/>
            </a:pPr>
            <a:endParaRPr lang="pt-BR" altLang="pt-BR" sz="1400" dirty="0">
              <a:solidFill>
                <a:srgbClr val="000000"/>
              </a:solidFill>
              <a:latin typeface="Roboto Condensed" panose="020B0604020202020204"/>
            </a:endParaRPr>
          </a:p>
          <a:p>
            <a:pPr marL="342900" indent="-342900" algn="just" eaLnBrk="0" hangingPunct="0">
              <a:spcBef>
                <a:spcPct val="0"/>
              </a:spcBef>
              <a:buClrTx/>
              <a:buSzTx/>
              <a:buFont typeface="+mj-lt"/>
              <a:buAutoNum type="arabicPeriod"/>
              <a:defRPr/>
            </a:pPr>
            <a:r>
              <a:rPr lang="pt-BR" altLang="pt-BR" sz="1400" dirty="0">
                <a:solidFill>
                  <a:srgbClr val="000000"/>
                </a:solidFill>
                <a:latin typeface="Roboto Condensed" panose="020B0604020202020204"/>
              </a:rPr>
              <a:t>A responsabilidade máxima da equipe de </a:t>
            </a:r>
            <a:r>
              <a:rPr lang="pt-BR" altLang="pt-BR" sz="1400" dirty="0" err="1">
                <a:solidFill>
                  <a:srgbClr val="000000"/>
                </a:solidFill>
                <a:latin typeface="Roboto Condensed" panose="020B0604020202020204"/>
              </a:rPr>
              <a:t>Red</a:t>
            </a:r>
            <a:r>
              <a:rPr lang="pt-BR" altLang="pt-BR" sz="1400" dirty="0">
                <a:solidFill>
                  <a:srgbClr val="000000"/>
                </a:solidFill>
                <a:latin typeface="Roboto Condensed" panose="020B0604020202020204"/>
              </a:rPr>
              <a:t> Team da UHG, de acordo com os serviços desta proposta, deve ser limitada aos serviços ou produtos do projeto, dos quais decorre a obrigação. De forma alguma deve a equipe de </a:t>
            </a:r>
            <a:r>
              <a:rPr lang="pt-BR" altLang="pt-BR" sz="1400" dirty="0" err="1">
                <a:solidFill>
                  <a:srgbClr val="000000"/>
                </a:solidFill>
                <a:latin typeface="Roboto Condensed" panose="020B0604020202020204"/>
              </a:rPr>
              <a:t>Red</a:t>
            </a:r>
            <a:r>
              <a:rPr lang="pt-BR" altLang="pt-BR" sz="1400" dirty="0">
                <a:solidFill>
                  <a:srgbClr val="000000"/>
                </a:solidFill>
                <a:latin typeface="Roboto Condensed" panose="020B0604020202020204"/>
              </a:rPr>
              <a:t> Team da UHG ser responsabilizada por perdas, danos ou despesas. Esta cláusula deverá permanecer válida além do término deste acordo.</a:t>
            </a:r>
          </a:p>
          <a:p>
            <a:pPr marL="342900" indent="-342900" algn="just" eaLnBrk="0" hangingPunct="0">
              <a:spcBef>
                <a:spcPct val="0"/>
              </a:spcBef>
              <a:buClrTx/>
              <a:buSzTx/>
              <a:buFont typeface="+mj-lt"/>
              <a:buAutoNum type="arabicPeriod"/>
              <a:defRPr/>
            </a:pPr>
            <a:endParaRPr lang="pt-BR" altLang="pt-BR" sz="1400" dirty="0">
              <a:solidFill>
                <a:srgbClr val="000000"/>
              </a:solidFill>
              <a:latin typeface="Roboto Condensed" panose="020B0604020202020204"/>
            </a:endParaRPr>
          </a:p>
          <a:p>
            <a:pPr marL="342900" indent="-342900" algn="just" eaLnBrk="0" hangingPunct="0">
              <a:spcBef>
                <a:spcPct val="0"/>
              </a:spcBef>
              <a:buClrTx/>
              <a:buSzTx/>
              <a:buFont typeface="+mj-lt"/>
              <a:buAutoNum type="arabicPeriod"/>
              <a:defRPr/>
            </a:pPr>
            <a:r>
              <a:rPr lang="pt-BR" altLang="pt-BR" sz="1400" dirty="0">
                <a:solidFill>
                  <a:srgbClr val="000000"/>
                </a:solidFill>
                <a:latin typeface="Roboto Condensed" panose="020B0604020202020204"/>
              </a:rPr>
              <a:t>Os produtos finais elaborados pela a equipe de </a:t>
            </a:r>
            <a:r>
              <a:rPr lang="pt-BR" altLang="pt-BR" sz="1400" dirty="0" err="1">
                <a:solidFill>
                  <a:srgbClr val="000000"/>
                </a:solidFill>
                <a:latin typeface="Roboto Condensed" panose="020B0604020202020204"/>
              </a:rPr>
              <a:t>Red</a:t>
            </a:r>
            <a:r>
              <a:rPr lang="pt-BR" altLang="pt-BR" sz="1400" dirty="0">
                <a:solidFill>
                  <a:srgbClr val="000000"/>
                </a:solidFill>
                <a:latin typeface="Roboto Condensed" panose="020B0604020202020204"/>
              </a:rPr>
              <a:t> Team da UHG serão de uso exclusivo e interno da XXXX e não deverão ser utilizados para nenhum outro propósito.</a:t>
            </a:r>
          </a:p>
          <a:p>
            <a:pPr marL="342900" indent="-342900" algn="just" eaLnBrk="0" hangingPunct="0">
              <a:spcBef>
                <a:spcPct val="0"/>
              </a:spcBef>
              <a:buClrTx/>
              <a:buSzTx/>
              <a:buFont typeface="+mj-lt"/>
              <a:buAutoNum type="arabicPeriod"/>
              <a:defRPr/>
            </a:pPr>
            <a:endParaRPr lang="pt-BR" altLang="pt-BR" sz="1400" dirty="0">
              <a:solidFill>
                <a:srgbClr val="000000"/>
              </a:solidFill>
              <a:latin typeface="Roboto Condensed" panose="020B0604020202020204"/>
            </a:endParaRPr>
          </a:p>
          <a:p>
            <a:pPr marL="342900" indent="-342900" algn="just" eaLnBrk="0" hangingPunct="0">
              <a:spcBef>
                <a:spcPct val="0"/>
              </a:spcBef>
              <a:buClrTx/>
              <a:buSzTx/>
              <a:buFont typeface="+mj-lt"/>
              <a:buAutoNum type="arabicPeriod"/>
              <a:defRPr/>
            </a:pPr>
            <a:r>
              <a:rPr lang="pt-BR" altLang="pt-BR" sz="1400" dirty="0">
                <a:solidFill>
                  <a:srgbClr val="000000"/>
                </a:solidFill>
                <a:latin typeface="Roboto Condensed" panose="020B0604020202020204"/>
              </a:rPr>
              <a:t>A XXXX deverá isentar de responsabilidade a equipe de </a:t>
            </a:r>
            <a:r>
              <a:rPr lang="pt-BR" altLang="pt-BR" sz="1400" dirty="0" err="1">
                <a:solidFill>
                  <a:srgbClr val="000000"/>
                </a:solidFill>
                <a:latin typeface="Roboto Condensed" panose="020B0604020202020204"/>
              </a:rPr>
              <a:t>Red</a:t>
            </a:r>
            <a:r>
              <a:rPr lang="pt-BR" altLang="pt-BR" sz="1400" dirty="0">
                <a:solidFill>
                  <a:srgbClr val="000000"/>
                </a:solidFill>
                <a:latin typeface="Roboto Condensed" panose="020B0604020202020204"/>
              </a:rPr>
              <a:t> Team da UHG e seu pessoal de toda e qualquer ação judicial, obrigações, custos e despesas (incluindo, sem limitações, honorários advocatícios e tempo do pessoal da equipe de </a:t>
            </a:r>
            <a:r>
              <a:rPr lang="pt-BR" altLang="pt-BR" sz="1400" dirty="0" err="1">
                <a:solidFill>
                  <a:srgbClr val="000000"/>
                </a:solidFill>
                <a:latin typeface="Roboto Condensed" panose="020B0604020202020204"/>
              </a:rPr>
              <a:t>Red</a:t>
            </a:r>
            <a:r>
              <a:rPr lang="pt-BR" altLang="pt-BR" sz="1400" dirty="0">
                <a:solidFill>
                  <a:srgbClr val="000000"/>
                </a:solidFill>
                <a:latin typeface="Roboto Condensed" panose="020B0604020202020204"/>
              </a:rPr>
              <a:t> Team da UHG envolvido), a qualquer tempo e em qualquer situação decorrente dos, ou relativa aos, serviços contidos nesta proposta. Esta cláusula deverá permanecer válida além do término deste acordo por qualquer razão.</a:t>
            </a:r>
          </a:p>
          <a:p>
            <a:pPr marL="342900" indent="-342900" algn="just" eaLnBrk="0" hangingPunct="0">
              <a:spcBef>
                <a:spcPct val="0"/>
              </a:spcBef>
              <a:buClrTx/>
              <a:buSzTx/>
              <a:buFont typeface="+mj-lt"/>
              <a:buAutoNum type="arabicPeriod"/>
              <a:defRPr/>
            </a:pPr>
            <a:endParaRPr lang="pt-BR" altLang="pt-BR" sz="1400" dirty="0">
              <a:solidFill>
                <a:srgbClr val="000000"/>
              </a:solidFill>
              <a:latin typeface="Roboto Condensed" panose="020B0604020202020204"/>
            </a:endParaRPr>
          </a:p>
          <a:p>
            <a:pPr marL="342900" indent="-342900" algn="just" eaLnBrk="0" hangingPunct="0">
              <a:spcBef>
                <a:spcPct val="0"/>
              </a:spcBef>
              <a:buClrTx/>
              <a:buSzTx/>
              <a:buFont typeface="+mj-lt"/>
              <a:buAutoNum type="arabicPeriod"/>
              <a:defRPr/>
            </a:pPr>
            <a:r>
              <a:rPr lang="pt-BR" altLang="pt-BR" sz="1400" dirty="0">
                <a:solidFill>
                  <a:srgbClr val="000000"/>
                </a:solidFill>
                <a:latin typeface="Roboto Condensed" panose="020B0604020202020204"/>
              </a:rPr>
              <a:t>Não se constitui quebra de sigilo ou confidencialidade a simples menção a terceiros do nome e a natureza dos trabalhos prestados por meio desta proposta de serviços, desde que preservados os resultados e demais informações consideradas proprietárias.</a:t>
            </a:r>
          </a:p>
          <a:p>
            <a:pPr marL="342900" indent="-342900" algn="just" eaLnBrk="0" hangingPunct="0">
              <a:spcBef>
                <a:spcPct val="0"/>
              </a:spcBef>
              <a:buClrTx/>
              <a:buSzTx/>
              <a:buFont typeface="+mj-lt"/>
              <a:buAutoNum type="arabicPeriod"/>
              <a:defRPr/>
            </a:pPr>
            <a:endParaRPr lang="pt-BR" altLang="pt-BR" sz="1400" dirty="0">
              <a:solidFill>
                <a:srgbClr val="000000"/>
              </a:solidFill>
              <a:latin typeface="Roboto Condensed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33067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587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020EFDA3-3D01-4FAA-99E6-D6417A9C9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836" y="2092108"/>
            <a:ext cx="8555037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pt-BR" altLang="pt-BR" sz="1400" dirty="0">
                <a:solidFill>
                  <a:srgbClr val="000000"/>
                </a:solidFill>
                <a:latin typeface="Roboto Condensed" panose="020B0604020202020204"/>
              </a:rPr>
              <a:t>Esta proposta é válida por 90 (noventa) dias.</a:t>
            </a:r>
          </a:p>
          <a:p>
            <a:pPr algn="just" eaLnBrk="0" hangingPunct="0">
              <a:spcBef>
                <a:spcPct val="0"/>
              </a:spcBef>
              <a:buClrTx/>
              <a:buSzTx/>
              <a:buNone/>
              <a:defRPr/>
            </a:pPr>
            <a:endParaRPr lang="pt-BR" altLang="pt-BR" sz="1400" dirty="0">
              <a:solidFill>
                <a:srgbClr val="000000"/>
              </a:solidFill>
              <a:latin typeface="Roboto Condensed" panose="020B0604020202020204"/>
            </a:endParaRPr>
          </a:p>
          <a:p>
            <a:pPr algn="just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pt-BR" altLang="pt-BR" sz="1400" dirty="0">
                <a:solidFill>
                  <a:srgbClr val="000000"/>
                </a:solidFill>
                <a:latin typeface="Roboto Condensed" panose="020B0604020202020204"/>
              </a:rPr>
              <a:t>Se os termos desta proposta forem aceitos, e o conteúdo mencionado estiver de acordo com as necessidades da XXXX, solicitamos a devolução de uma cópia devidamente assinada, o que passará a valer como </a:t>
            </a:r>
            <a:r>
              <a:rPr lang="pt-BR" altLang="pt-BR" sz="1400" dirty="0" smtClean="0">
                <a:solidFill>
                  <a:srgbClr val="000000"/>
                </a:solidFill>
                <a:latin typeface="Roboto Condensed" panose="020B0604020202020204"/>
              </a:rPr>
              <a:t>documento oficial </a:t>
            </a:r>
            <a:r>
              <a:rPr lang="pt-BR" altLang="pt-BR" sz="1400" dirty="0">
                <a:solidFill>
                  <a:srgbClr val="000000"/>
                </a:solidFill>
                <a:latin typeface="Roboto Condensed" panose="020B0604020202020204"/>
              </a:rPr>
              <a:t>de serviços profissionais </a:t>
            </a:r>
            <a:r>
              <a:rPr lang="pt-BR" altLang="pt-BR" sz="1400" dirty="0" smtClean="0">
                <a:solidFill>
                  <a:srgbClr val="000000"/>
                </a:solidFill>
                <a:latin typeface="Roboto Condensed" panose="020B0604020202020204"/>
              </a:rPr>
              <a:t>realizados pelo </a:t>
            </a:r>
            <a:r>
              <a:rPr lang="pt-BR" altLang="pt-BR" sz="1400" dirty="0">
                <a:solidFill>
                  <a:srgbClr val="000000"/>
                </a:solidFill>
                <a:latin typeface="Roboto Condensed" panose="020B0604020202020204"/>
              </a:rPr>
              <a:t>prazo de </a:t>
            </a:r>
            <a:r>
              <a:rPr lang="pt-BR" altLang="pt-BR" sz="1400" dirty="0" smtClean="0">
                <a:solidFill>
                  <a:srgbClr val="000000"/>
                </a:solidFill>
                <a:latin typeface="Roboto Condensed" panose="020B0604020202020204"/>
              </a:rPr>
              <a:t>XXXX </a:t>
            </a:r>
            <a:r>
              <a:rPr lang="pt-BR" altLang="pt-BR" sz="1400" dirty="0">
                <a:solidFill>
                  <a:srgbClr val="000000"/>
                </a:solidFill>
                <a:latin typeface="Roboto Condensed" panose="020B0604020202020204"/>
              </a:rPr>
              <a:t>meses.</a:t>
            </a:r>
          </a:p>
          <a:p>
            <a:pPr algn="just" eaLnBrk="0" hangingPunct="0">
              <a:spcBef>
                <a:spcPct val="0"/>
              </a:spcBef>
              <a:buClrTx/>
              <a:buSzTx/>
              <a:buNone/>
              <a:defRPr/>
            </a:pPr>
            <a:endParaRPr lang="pt-BR" altLang="pt-BR" sz="1400" kern="1200" dirty="0">
              <a:solidFill>
                <a:srgbClr val="000000"/>
              </a:solidFill>
              <a:latin typeface="Roboto Condensed" panose="020B0604020202020204"/>
              <a:ea typeface="+mn-ea"/>
              <a:cs typeface="+mn-cs"/>
            </a:endParaRPr>
          </a:p>
          <a:p>
            <a:pPr algn="just" eaLnBrk="0" hangingPunct="0">
              <a:spcBef>
                <a:spcPct val="0"/>
              </a:spcBef>
              <a:buClrTx/>
              <a:buSzTx/>
              <a:buNone/>
              <a:defRPr/>
            </a:pPr>
            <a:endParaRPr lang="pt-BR" altLang="pt-BR" sz="1400" dirty="0">
              <a:solidFill>
                <a:srgbClr val="000000"/>
              </a:solidFill>
              <a:latin typeface="Roboto Condensed" panose="020B0604020202020204"/>
            </a:endParaRPr>
          </a:p>
          <a:p>
            <a:pPr algn="just" eaLnBrk="0" hangingPunct="0">
              <a:spcBef>
                <a:spcPct val="0"/>
              </a:spcBef>
              <a:buClrTx/>
              <a:buSzTx/>
              <a:buNone/>
              <a:defRPr/>
            </a:pPr>
            <a:endParaRPr lang="pt-BR" altLang="pt-BR" sz="1400" kern="1200" dirty="0">
              <a:solidFill>
                <a:srgbClr val="000000"/>
              </a:solidFill>
              <a:latin typeface="Roboto Condensed" panose="020B0604020202020204"/>
              <a:ea typeface="+mn-ea"/>
              <a:cs typeface="+mn-cs"/>
            </a:endParaRPr>
          </a:p>
          <a:p>
            <a:pPr algn="just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pt-BR" altLang="pt-BR" sz="1400" dirty="0">
                <a:solidFill>
                  <a:srgbClr val="000000"/>
                </a:solidFill>
                <a:latin typeface="Roboto Condensed" panose="020B0604020202020204"/>
              </a:rPr>
              <a:t>De acordo: XXXX</a:t>
            </a:r>
          </a:p>
          <a:p>
            <a:pPr algn="just" eaLnBrk="0" hangingPunct="0">
              <a:spcBef>
                <a:spcPct val="0"/>
              </a:spcBef>
              <a:buClrTx/>
              <a:buSzTx/>
              <a:buNone/>
              <a:defRPr/>
            </a:pPr>
            <a:endParaRPr lang="pt-BR" altLang="pt-BR" sz="1400" kern="1200" dirty="0">
              <a:solidFill>
                <a:srgbClr val="000000"/>
              </a:solidFill>
              <a:latin typeface="Roboto Condensed" panose="020B0604020202020204"/>
              <a:ea typeface="+mn-ea"/>
              <a:cs typeface="+mn-cs"/>
            </a:endParaRPr>
          </a:p>
          <a:p>
            <a:pPr algn="just" eaLnBrk="0" hangingPunct="0">
              <a:spcBef>
                <a:spcPct val="0"/>
              </a:spcBef>
              <a:buClrTx/>
              <a:buSzTx/>
              <a:buNone/>
              <a:defRPr/>
            </a:pPr>
            <a:endParaRPr lang="pt-BR" altLang="pt-BR" sz="1400" dirty="0">
              <a:solidFill>
                <a:srgbClr val="000000"/>
              </a:solidFill>
              <a:latin typeface="Roboto Condensed" panose="020B0604020202020204"/>
            </a:endParaRPr>
          </a:p>
          <a:p>
            <a:pPr algn="just" eaLnBrk="0" hangingPunct="0">
              <a:spcBef>
                <a:spcPct val="0"/>
              </a:spcBef>
              <a:buClrTx/>
              <a:buSzTx/>
              <a:buNone/>
              <a:defRPr/>
            </a:pPr>
            <a:endParaRPr lang="pt-BR" altLang="pt-BR" sz="1400" kern="1200" dirty="0">
              <a:solidFill>
                <a:srgbClr val="000000"/>
              </a:solidFill>
              <a:latin typeface="Roboto Condensed" panose="020B0604020202020204"/>
              <a:ea typeface="+mn-ea"/>
              <a:cs typeface="+mn-cs"/>
            </a:endParaRPr>
          </a:p>
          <a:p>
            <a:pPr algn="just" eaLnBrk="0" hangingPunct="0">
              <a:spcBef>
                <a:spcPct val="0"/>
              </a:spcBef>
              <a:buClrTx/>
              <a:buSzTx/>
              <a:buNone/>
              <a:defRPr/>
            </a:pPr>
            <a:endParaRPr lang="pt-BR" altLang="pt-BR" sz="1400" dirty="0">
              <a:solidFill>
                <a:srgbClr val="000000"/>
              </a:solidFill>
              <a:latin typeface="Roboto Condensed" panose="020B0604020202020204"/>
            </a:endParaRPr>
          </a:p>
          <a:p>
            <a:pPr algn="just" eaLnBrk="0" hangingPunct="0">
              <a:spcBef>
                <a:spcPct val="0"/>
              </a:spcBef>
              <a:buClrTx/>
              <a:buSzTx/>
              <a:buNone/>
              <a:defRPr/>
            </a:pPr>
            <a:endParaRPr lang="pt-BR" altLang="pt-BR" sz="1400" kern="1200" dirty="0">
              <a:solidFill>
                <a:srgbClr val="000000"/>
              </a:solidFill>
              <a:latin typeface="Roboto Condensed" panose="020B0604020202020204"/>
              <a:ea typeface="+mn-ea"/>
              <a:cs typeface="+mn-cs"/>
            </a:endParaRPr>
          </a:p>
          <a:p>
            <a:pPr algn="just" eaLnBrk="0" hangingPunct="0">
              <a:spcBef>
                <a:spcPct val="0"/>
              </a:spcBef>
              <a:buClrTx/>
              <a:buSzTx/>
              <a:buNone/>
              <a:defRPr/>
            </a:pPr>
            <a:endParaRPr lang="pt-BR" altLang="pt-BR" sz="1400" dirty="0">
              <a:solidFill>
                <a:srgbClr val="000000"/>
              </a:solidFill>
              <a:latin typeface="Roboto Condensed" panose="020B0604020202020204"/>
            </a:endParaRPr>
          </a:p>
          <a:p>
            <a:pPr algn="just" eaLnBrk="0" hangingPunct="0">
              <a:spcBef>
                <a:spcPct val="0"/>
              </a:spcBef>
              <a:buClrTx/>
              <a:buSzTx/>
              <a:buNone/>
              <a:defRPr/>
            </a:pPr>
            <a:endParaRPr lang="pt-BR" altLang="pt-BR" sz="1400" kern="1200" dirty="0">
              <a:solidFill>
                <a:srgbClr val="000000"/>
              </a:solidFill>
              <a:latin typeface="Roboto Condensed" panose="020B0604020202020204"/>
              <a:ea typeface="+mn-ea"/>
              <a:cs typeface="+mn-cs"/>
            </a:endParaRPr>
          </a:p>
          <a:p>
            <a:pPr algn="just" eaLnBrk="0" hangingPunct="0">
              <a:spcBef>
                <a:spcPct val="0"/>
              </a:spcBef>
              <a:buClrTx/>
              <a:buSzTx/>
              <a:buNone/>
              <a:defRPr/>
            </a:pPr>
            <a:endParaRPr lang="pt-BR" altLang="pt-BR" sz="1400" dirty="0">
              <a:solidFill>
                <a:srgbClr val="000000"/>
              </a:solidFill>
              <a:latin typeface="Roboto Condensed" panose="020B0604020202020204"/>
            </a:endParaRPr>
          </a:p>
          <a:p>
            <a:pPr algn="just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pt-BR" altLang="pt-BR" sz="1400" kern="1200" dirty="0">
                <a:solidFill>
                  <a:srgbClr val="000000"/>
                </a:solidFill>
                <a:latin typeface="Roboto Condensed" panose="020B0604020202020204"/>
                <a:ea typeface="+mn-ea"/>
                <a:cs typeface="+mn-cs"/>
              </a:rPr>
              <a:t>_________________________________  </a:t>
            </a:r>
            <a:r>
              <a:rPr lang="pt-BR" altLang="pt-BR" sz="1400" dirty="0">
                <a:solidFill>
                  <a:srgbClr val="000000"/>
                </a:solidFill>
                <a:latin typeface="Roboto Condensed" panose="020B0604020202020204"/>
              </a:rPr>
              <a:t> _____________________________      __/__/____</a:t>
            </a:r>
          </a:p>
          <a:p>
            <a:pPr algn="just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pt-BR" altLang="pt-BR" sz="1400" dirty="0">
                <a:solidFill>
                  <a:srgbClr val="000000"/>
                </a:solidFill>
                <a:latin typeface="Roboto Condensed" panose="020B0604020202020204"/>
              </a:rPr>
              <a:t> 	</a:t>
            </a:r>
            <a:r>
              <a:rPr lang="pt-BR" altLang="pt-BR" sz="1400" b="1" dirty="0">
                <a:solidFill>
                  <a:srgbClr val="000000"/>
                </a:solidFill>
                <a:latin typeface="Roboto Condensed" panose="020B0604020202020204"/>
              </a:rPr>
              <a:t>Nome e Cargo		             Assinatura		      Data</a:t>
            </a:r>
            <a:endParaRPr lang="pt-BR" altLang="pt-BR" sz="1400" b="1" kern="1200" dirty="0">
              <a:solidFill>
                <a:srgbClr val="000000"/>
              </a:solidFill>
              <a:latin typeface="Roboto Condensed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156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32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São Paulo, 19 de março </a:t>
            </a:r>
            <a:r>
              <a:rPr lang="pt-BR" smtClean="0"/>
              <a:t>de 2019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23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11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14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503AF214-5118-47B4-B7A9-29FC4FB64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836" y="2308852"/>
            <a:ext cx="8555037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pt-BR" altLang="pt-BR" sz="1400" dirty="0">
                <a:solidFill>
                  <a:srgbClr val="000000"/>
                </a:solidFill>
                <a:latin typeface="Roboto Condensed" panose="020B0604020202020204"/>
              </a:rPr>
              <a:t>A área XXXX solicita a equipe de Red Team da UHG  para que seja realizado Testes de Ataque e Invasão em XXXX(x aplicações/infraestrutura) da perspectiva XXXX (interna ou externa) do ambiente, na modalidade XXXX (White Box, Gray Box ou Black Box), com a seguinte abrangência:</a:t>
            </a:r>
          </a:p>
          <a:p>
            <a:pPr algn="just" eaLnBrk="0" hangingPunct="0">
              <a:spcBef>
                <a:spcPct val="0"/>
              </a:spcBef>
              <a:buClrTx/>
              <a:buSzTx/>
              <a:buNone/>
              <a:defRPr/>
            </a:pPr>
            <a:endParaRPr lang="pt-BR" altLang="pt-BR" sz="1400" dirty="0">
              <a:solidFill>
                <a:srgbClr val="000000"/>
              </a:solidFill>
              <a:latin typeface="Roboto Condensed" panose="020B0604020202020204"/>
            </a:endParaRPr>
          </a:p>
          <a:p>
            <a:pPr marL="285750" indent="-285750" algn="just" eaLnBrk="0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altLang="pt-BR" sz="1400" dirty="0">
                <a:solidFill>
                  <a:srgbClr val="000000"/>
                </a:solidFill>
                <a:latin typeface="Roboto Condensed" panose="020B0604020202020204"/>
              </a:rPr>
              <a:t>Mapear e analisar o ambiente de tecnologia corporativa voltado a internet;</a:t>
            </a:r>
          </a:p>
          <a:p>
            <a:pPr marL="285750" indent="-285750" algn="just" defTabSz="914400" rtl="0" eaLnBrk="0" latinLnBrk="0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altLang="pt-BR" sz="1400" kern="1200" dirty="0">
                <a:solidFill>
                  <a:srgbClr val="000000"/>
                </a:solidFill>
                <a:latin typeface="Roboto Condensed" panose="020B0604020202020204"/>
                <a:ea typeface="+mn-ea"/>
                <a:cs typeface="+mn-cs"/>
              </a:rPr>
              <a:t>Enumerar as informações disponíveis no ambiente de Internet a partir da listagem de endereços fornecidos;</a:t>
            </a:r>
          </a:p>
          <a:p>
            <a:pPr marL="285750" indent="-285750" algn="just" defTabSz="914400" rtl="0" eaLnBrk="0" latinLnBrk="0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altLang="pt-BR" sz="1400" kern="1200" dirty="0">
                <a:solidFill>
                  <a:srgbClr val="000000"/>
                </a:solidFill>
                <a:latin typeface="Roboto Condensed" panose="020B0604020202020204"/>
                <a:ea typeface="+mn-ea"/>
                <a:cs typeface="+mn-cs"/>
              </a:rPr>
              <a:t>Mapear o estado das portas (TCP/UDP) de comunicação dos sistemas identificados;</a:t>
            </a:r>
          </a:p>
          <a:p>
            <a:pPr marL="285750" indent="-285750" algn="just" defTabSz="914400" rtl="0" eaLnBrk="0" latinLnBrk="0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altLang="pt-BR" sz="1400" kern="1200" dirty="0">
                <a:solidFill>
                  <a:srgbClr val="000000"/>
                </a:solidFill>
                <a:latin typeface="Roboto Condensed" panose="020B0604020202020204"/>
                <a:ea typeface="+mn-ea"/>
                <a:cs typeface="+mn-cs"/>
              </a:rPr>
              <a:t>Utilizar diferentes mecanismos de exploração de falhas para ultrapassar eventuais controles de segurança e alerta;</a:t>
            </a:r>
          </a:p>
          <a:p>
            <a:pPr marL="285750" indent="-285750" algn="just" defTabSz="914400" rtl="0" eaLnBrk="0" latinLnBrk="0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altLang="pt-BR" sz="1400" kern="1200" dirty="0">
                <a:solidFill>
                  <a:srgbClr val="000000"/>
                </a:solidFill>
                <a:latin typeface="Roboto Condensed" panose="020B0604020202020204"/>
                <a:ea typeface="+mn-ea"/>
                <a:cs typeface="+mn-cs"/>
              </a:rPr>
              <a:t>Analisar vulnerabilidades na infraestrutura e/ou aplicações, definidas no escopo, e eliminação de falsos positivos;</a:t>
            </a:r>
          </a:p>
          <a:p>
            <a:pPr marL="285750" indent="-285750" algn="just" defTabSz="914400" rtl="0" eaLnBrk="0" latinLnBrk="0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altLang="pt-BR" sz="1400" kern="1200" dirty="0">
                <a:solidFill>
                  <a:srgbClr val="000000"/>
                </a:solidFill>
                <a:latin typeface="Roboto Condensed" panose="020B0604020202020204"/>
                <a:ea typeface="+mn-ea"/>
                <a:cs typeface="+mn-cs"/>
              </a:rPr>
              <a:t>Explorar eventuais vulnerabilidades em outros ativos, definidos no escopo, para conseguir chegar aos alvos;</a:t>
            </a:r>
          </a:p>
          <a:p>
            <a:pPr marL="285750" indent="-285750" algn="just" defTabSz="914400" rtl="0" eaLnBrk="0" latinLnBrk="0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altLang="pt-BR" sz="1400" kern="1200" dirty="0">
                <a:solidFill>
                  <a:srgbClr val="000000"/>
                </a:solidFill>
                <a:latin typeface="Roboto Condensed" panose="020B0604020202020204"/>
                <a:ea typeface="+mn-ea"/>
                <a:cs typeface="+mn-cs"/>
              </a:rPr>
              <a:t>Coletar evidências das explorações e documentar, em formato de relatório, todos os pontos de falhas encontrados.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018048" y="1694983"/>
            <a:ext cx="9140825" cy="3333750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Objetivo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378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77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45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770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829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32938</TotalTime>
  <Words>522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Arvo</vt:lpstr>
      <vt:lpstr>Calibri</vt:lpstr>
      <vt:lpstr>Roboto Condensed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passos para a  cyber segurança</dc:title>
  <dc:creator>Fernando Ferreira</dc:creator>
  <cp:lastModifiedBy>acosta</cp:lastModifiedBy>
  <cp:revision>483</cp:revision>
  <cp:lastPrinted>2017-08-29T16:00:52Z</cp:lastPrinted>
  <dcterms:created xsi:type="dcterms:W3CDTF">2017-08-29T11:51:54Z</dcterms:created>
  <dcterms:modified xsi:type="dcterms:W3CDTF">2019-06-26T20:35:12Z</dcterms:modified>
</cp:coreProperties>
</file>