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image/png" Extension="pn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Lst>
  <p:sldSz cx="12192403" cy="6851483"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10" Type="http://schemas.openxmlformats.org/officeDocument/2006/relationships/slide" Target="slides/slide4.xml"/><Relationship Id="rId20" Type="http://schemas.openxmlformats.org/officeDocument/2006/relationships/slide" Target="slides/slide14.xml"/><Relationship Id="rId21" Type="http://schemas.openxmlformats.org/officeDocument/2006/relationships/slide" Target="slides/slide15.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3" Type="http://schemas.openxmlformats.org/officeDocument/2006/relationships/slide" Target="slides/slide7.xml"/><Relationship Id="rId19" Type="http://schemas.openxmlformats.org/officeDocument/2006/relationships/slide" Target="slides/slide13.xml"/><Relationship Id="rId18" Type="http://schemas.openxmlformats.org/officeDocument/2006/relationships/slide" Target="slides/slide12.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_lim_resp_capa">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81669028-AD7B-4AFD-AFAF-00B56F3AF7E0}"/>
              </a:ext>
            </a:extLst>
          </p:cNvPr>
          <p:cNvGrpSpPr/>
          <p:nvPr userDrawn="1"/>
        </p:nvGrpSpPr>
        <p:grpSpPr>
          <a:xfrm>
            <a:off x="-99" y="2574864"/>
            <a:ext cx="12192099" cy="1708272"/>
            <a:chOff x="-4" y="40"/>
            <a:chExt cx="7072430" cy="1327315"/>
          </a:xfrm>
        </p:grpSpPr>
        <p:grpSp>
          <p:nvGrpSpPr>
            <p:cNvPr id="6" name="Google Shape;62;p5">
              <a:extLst>
                <a:ext uri="{FF2B5EF4-FFF2-40B4-BE49-F238E27FC236}">
                  <a16:creationId xmlns:a16="http://schemas.microsoft.com/office/drawing/2014/main" id="{CFD51192-833D-4649-8157-FE0BD2ACE884}"/>
                </a:ext>
              </a:extLst>
            </p:cNvPr>
            <p:cNvGrpSpPr/>
            <p:nvPr userDrawn="1"/>
          </p:nvGrpSpPr>
          <p:grpSpPr>
            <a:xfrm>
              <a:off x="-4" y="40"/>
              <a:ext cx="7072430" cy="1327315"/>
              <a:chOff x="-4" y="40"/>
              <a:chExt cx="7072430" cy="1327315"/>
            </a:xfrm>
          </p:grpSpPr>
          <p:sp>
            <p:nvSpPr>
              <p:cNvPr id="8" name="Google Shape;63;p5">
                <a:extLst>
                  <a:ext uri="{FF2B5EF4-FFF2-40B4-BE49-F238E27FC236}">
                    <a16:creationId xmlns:a16="http://schemas.microsoft.com/office/drawing/2014/main" id="{0A11744C-A4B5-4F4C-A104-4C0787A52B83}"/>
                  </a:ext>
                </a:extLst>
              </p:cNvPr>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 name="Google Shape;64;p5">
                <a:extLst>
                  <a:ext uri="{FF2B5EF4-FFF2-40B4-BE49-F238E27FC236}">
                    <a16:creationId xmlns:a16="http://schemas.microsoft.com/office/drawing/2014/main" id="{81269A36-3F1E-456E-B149-1BB6C895D676}"/>
                  </a:ext>
                </a:extLst>
              </p:cNvPr>
              <p:cNvGrpSpPr/>
              <p:nvPr/>
            </p:nvGrpSpPr>
            <p:grpSpPr>
              <a:xfrm rot="10800000" flipH="1">
                <a:off x="3" y="40"/>
                <a:ext cx="6756168" cy="1327315"/>
                <a:chOff x="-2168138" y="330075"/>
                <a:chExt cx="8650663" cy="1699506"/>
              </a:xfrm>
            </p:grpSpPr>
            <p:sp>
              <p:nvSpPr>
                <p:cNvPr id="14" name="Google Shape;65;p5">
                  <a:extLst>
                    <a:ext uri="{FF2B5EF4-FFF2-40B4-BE49-F238E27FC236}">
                      <a16:creationId xmlns:a16="http://schemas.microsoft.com/office/drawing/2014/main" id="{BE961EA3-84B2-400D-AC1E-475C362FCBCA}"/>
                    </a:ext>
                  </a:extLst>
                </p:cNvPr>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5" name="Google Shape;66;p5">
                  <a:extLst>
                    <a:ext uri="{FF2B5EF4-FFF2-40B4-BE49-F238E27FC236}">
                      <a16:creationId xmlns:a16="http://schemas.microsoft.com/office/drawing/2014/main" id="{01289A61-8DF8-4992-8F34-947FAE32679A}"/>
                    </a:ext>
                  </a:extLst>
                </p:cNvPr>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1" name="Google Shape;67;p5">
                <a:extLst>
                  <a:ext uri="{FF2B5EF4-FFF2-40B4-BE49-F238E27FC236}">
                    <a16:creationId xmlns:a16="http://schemas.microsoft.com/office/drawing/2014/main" id="{42872A41-48EB-488E-813E-E8C015416FFB}"/>
                  </a:ext>
                </a:extLst>
              </p:cNvPr>
              <p:cNvGrpSpPr/>
              <p:nvPr/>
            </p:nvGrpSpPr>
            <p:grpSpPr>
              <a:xfrm rot="10800000" flipH="1">
                <a:off x="-4" y="381007"/>
                <a:ext cx="7072430" cy="771744"/>
                <a:chOff x="-9092084" y="330075"/>
                <a:chExt cx="15574609" cy="1699501"/>
              </a:xfrm>
            </p:grpSpPr>
            <p:sp>
              <p:nvSpPr>
                <p:cNvPr id="12" name="Google Shape;68;p5">
                  <a:extLst>
                    <a:ext uri="{FF2B5EF4-FFF2-40B4-BE49-F238E27FC236}">
                      <a16:creationId xmlns:a16="http://schemas.microsoft.com/office/drawing/2014/main" id="{EEC6F353-591F-4396-AF60-E4FBC16C84E8}"/>
                    </a:ext>
                  </a:extLst>
                </p:cNvPr>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 name="Google Shape;69;p5">
                  <a:extLst>
                    <a:ext uri="{FF2B5EF4-FFF2-40B4-BE49-F238E27FC236}">
                      <a16:creationId xmlns:a16="http://schemas.microsoft.com/office/drawing/2014/main" id="{03DC1835-1E31-480D-A9D8-AC65370AA0A2}"/>
                    </a:ext>
                  </a:extLst>
                </p:cNvPr>
                <p:cNvSpPr/>
                <p:nvPr/>
              </p:nvSpPr>
              <p:spPr>
                <a:xfrm>
                  <a:off x="4783025" y="330075"/>
                  <a:ext cx="1699500" cy="1699499"/>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 name="CaixaDeTexto 6">
              <a:extLst>
                <a:ext uri="{FF2B5EF4-FFF2-40B4-BE49-F238E27FC236}">
                  <a16:creationId xmlns:a16="http://schemas.microsoft.com/office/drawing/2014/main" id="{1620E8BF-7F5C-44B3-B674-6A18D4E97190}"/>
                </a:ext>
              </a:extLst>
            </p:cNvPr>
            <p:cNvSpPr txBox="1"/>
            <p:nvPr userDrawn="1"/>
          </p:nvSpPr>
          <p:spPr>
            <a:xfrm>
              <a:off x="174625" y="539696"/>
              <a:ext cx="6405421" cy="454366"/>
            </a:xfrm>
            <a:prstGeom prst="rect">
              <a:avLst/>
            </a:prstGeom>
            <a:noFill/>
          </p:spPr>
          <p:txBody>
            <a:bodyPr wrap="square" rtlCol="0" anchor="ctr">
              <a:spAutoFit/>
            </a:bodyPr>
            <a:lstStyle/>
            <a:p>
              <a:pPr algn="ctr"/>
              <a:r>
                <a:rPr lang="pt-BR" sz="3200" b="1" i="1" dirty="0">
                  <a:solidFill>
                    <a:schemeClr val="bg1"/>
                  </a:solidFill>
                  <a:latin typeface="Roboto Condensed" panose="020B0604020202020204" charset="0"/>
                  <a:ea typeface="Roboto Condensed" panose="020B0604020202020204" charset="0"/>
                </a:rPr>
                <a:t>Confidencialidade e Limitação de Responsabilidades </a:t>
              </a:r>
              <a:endParaRPr lang="en-US" sz="3200" b="1" i="1" dirty="0">
                <a:solidFill>
                  <a:schemeClr val="bg1"/>
                </a:solidFill>
                <a:latin typeface="Roboto Condensed" panose="020B0604020202020204" charset="0"/>
                <a:ea typeface="Roboto Condensed" panose="020B0604020202020204" charset="0"/>
              </a:endParaRPr>
            </a:p>
          </p:txBody>
        </p:sp>
      </p:grpSp>
      <p:pic>
        <p:nvPicPr>
          <p:cNvPr id="16" name="Picture 4" descr="http://topcornerjob.com/wp-content/uploads/2017/02/unitedhealth-850x450.png">
            <a:extLst>
              <a:ext uri="{FF2B5EF4-FFF2-40B4-BE49-F238E27FC236}">
                <a16:creationId xmlns:a16="http://schemas.microsoft.com/office/drawing/2014/main" id="{988F0942-3F58-4BC4-A202-B113E3226D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68578" y="6080370"/>
            <a:ext cx="1396692" cy="73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191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f_lim_resp">
    <p:spTree>
      <p:nvGrpSpPr>
        <p:cNvPr id="1" name=""/>
        <p:cNvGrpSpPr/>
        <p:nvPr/>
      </p:nvGrpSpPr>
      <p:grpSpPr>
        <a:xfrm>
          <a:off x="0" y="0"/>
          <a:ext cx="0" cy="0"/>
          <a:chOff x="0" y="0"/>
          <a:chExt cx="0" cy="0"/>
        </a:xfrm>
      </p:grpSpPr>
      <p:sp>
        <p:nvSpPr>
          <p:cNvPr id="8" name="Espaço Reservado para Número de Slide 5">
            <a:extLst>
              <a:ext uri="{FF2B5EF4-FFF2-40B4-BE49-F238E27FC236}">
                <a16:creationId xmlns:a16="http://schemas.microsoft.com/office/drawing/2014/main" id="{21CD6AF7-4141-4D09-BB47-84211D3D7F9F}"/>
              </a:ext>
            </a:extLst>
          </p:cNvPr>
          <p:cNvSpPr>
            <a:spLocks noGrp="1"/>
          </p:cNvSpPr>
          <p:nvPr>
            <p:ph type="sldNum" sz="quarter" idx="12"/>
          </p:nvPr>
        </p:nvSpPr>
        <p:spPr>
          <a:xfrm>
            <a:off x="9204753" y="6454670"/>
            <a:ext cx="1188307" cy="365125"/>
          </a:xfrm>
          <a:prstGeom prst="rect">
            <a:avLst/>
          </a:prstGeom>
        </p:spPr>
        <p:txBody>
          <a:bodyPr anchor="b"/>
          <a:lstStyle>
            <a:lvl1pPr algn="r">
              <a:defRPr sz="1400"/>
            </a:lvl1pPr>
          </a:lstStyle>
          <a:p>
            <a:fld id="{92684464-1297-AE4F-A076-F8C01360B958}" type="slidenum">
              <a:rPr lang="pt-BR" smtClean="0"/>
              <a:pPr/>
              <a:t>‹nº›</a:t>
            </a:fld>
            <a:endParaRPr lang="pt-BR" dirty="0"/>
          </a:p>
        </p:txBody>
      </p:sp>
      <p:sp>
        <p:nvSpPr>
          <p:cNvPr id="2" name="CaixaDeTexto 1">
            <a:extLst>
              <a:ext uri="{FF2B5EF4-FFF2-40B4-BE49-F238E27FC236}">
                <a16:creationId xmlns:a16="http://schemas.microsoft.com/office/drawing/2014/main" id="{5BA2B24E-3D1A-49E9-92AD-374353B35215}"/>
              </a:ext>
            </a:extLst>
          </p:cNvPr>
          <p:cNvSpPr txBox="1"/>
          <p:nvPr userDrawn="1"/>
        </p:nvSpPr>
        <p:spPr>
          <a:xfrm>
            <a:off x="814275" y="566823"/>
            <a:ext cx="5486408" cy="400110"/>
          </a:xfrm>
          <a:prstGeom prst="rect">
            <a:avLst/>
          </a:prstGeom>
          <a:noFill/>
        </p:spPr>
        <p:txBody>
          <a:bodyPr wrap="square" rtlCol="0" anchor="ctr">
            <a:spAutoFit/>
          </a:bodyPr>
          <a:lstStyle/>
          <a:p>
            <a:r>
              <a:rPr lang="pt-BR" sz="2000" b="1" i="1" dirty="0">
                <a:solidFill>
                  <a:schemeClr val="bg1"/>
                </a:solidFill>
                <a:latin typeface="Roboto Condensed" panose="020B0604020202020204" charset="0"/>
                <a:ea typeface="Roboto Condensed" panose="020B0604020202020204" charset="0"/>
              </a:rPr>
              <a:t>Objetivo</a:t>
            </a:r>
            <a:endParaRPr lang="en-US" sz="2000" b="1" i="1" dirty="0">
              <a:solidFill>
                <a:schemeClr val="bg1"/>
              </a:solidFill>
              <a:latin typeface="Roboto Condensed" panose="020B0604020202020204" charset="0"/>
              <a:ea typeface="Roboto Condensed" panose="020B0604020202020204" charset="0"/>
            </a:endParaRPr>
          </a:p>
        </p:txBody>
      </p:sp>
      <p:pic>
        <p:nvPicPr>
          <p:cNvPr id="1028" name="Picture 4" descr="http://topcornerjob.com/wp-content/uploads/2017/02/unitedhealth-850x450.png">
            <a:extLst>
              <a:ext uri="{FF2B5EF4-FFF2-40B4-BE49-F238E27FC236}">
                <a16:creationId xmlns:a16="http://schemas.microsoft.com/office/drawing/2014/main" id="{5846C745-70B7-4316-A2DD-48BABA1E89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68578" y="6080370"/>
            <a:ext cx="1396692" cy="739425"/>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Agrupar 34">
            <a:extLst>
              <a:ext uri="{FF2B5EF4-FFF2-40B4-BE49-F238E27FC236}">
                <a16:creationId xmlns:a16="http://schemas.microsoft.com/office/drawing/2014/main" id="{CCCCA27F-39D8-434C-BE77-1C3BC7FF3BF9}"/>
              </a:ext>
            </a:extLst>
          </p:cNvPr>
          <p:cNvGrpSpPr/>
          <p:nvPr userDrawn="1"/>
        </p:nvGrpSpPr>
        <p:grpSpPr>
          <a:xfrm>
            <a:off x="-5" y="40"/>
            <a:ext cx="8610605" cy="1708272"/>
            <a:chOff x="-4" y="40"/>
            <a:chExt cx="7072430" cy="1327315"/>
          </a:xfrm>
        </p:grpSpPr>
        <p:grpSp>
          <p:nvGrpSpPr>
            <p:cNvPr id="36" name="Google Shape;62;p5">
              <a:extLst>
                <a:ext uri="{FF2B5EF4-FFF2-40B4-BE49-F238E27FC236}">
                  <a16:creationId xmlns:a16="http://schemas.microsoft.com/office/drawing/2014/main" id="{947CB396-1880-42A8-A15B-B4793491C81D}"/>
                </a:ext>
              </a:extLst>
            </p:cNvPr>
            <p:cNvGrpSpPr/>
            <p:nvPr userDrawn="1"/>
          </p:nvGrpSpPr>
          <p:grpSpPr>
            <a:xfrm>
              <a:off x="-4" y="40"/>
              <a:ext cx="7072430" cy="1327315"/>
              <a:chOff x="-4" y="40"/>
              <a:chExt cx="7072430" cy="1327315"/>
            </a:xfrm>
          </p:grpSpPr>
          <p:sp>
            <p:nvSpPr>
              <p:cNvPr id="38" name="Google Shape;63;p5">
                <a:extLst>
                  <a:ext uri="{FF2B5EF4-FFF2-40B4-BE49-F238E27FC236}">
                    <a16:creationId xmlns:a16="http://schemas.microsoft.com/office/drawing/2014/main" id="{3CF35FAB-6B01-41AA-8045-78E9AD767896}"/>
                  </a:ext>
                </a:extLst>
              </p:cNvPr>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39" name="Google Shape;64;p5">
                <a:extLst>
                  <a:ext uri="{FF2B5EF4-FFF2-40B4-BE49-F238E27FC236}">
                    <a16:creationId xmlns:a16="http://schemas.microsoft.com/office/drawing/2014/main" id="{748608B8-AF20-4E59-A5EC-BD4836523ED2}"/>
                  </a:ext>
                </a:extLst>
              </p:cNvPr>
              <p:cNvGrpSpPr/>
              <p:nvPr/>
            </p:nvGrpSpPr>
            <p:grpSpPr>
              <a:xfrm rot="10800000" flipH="1">
                <a:off x="3" y="40"/>
                <a:ext cx="6756168" cy="1327315"/>
                <a:chOff x="-2168138" y="330075"/>
                <a:chExt cx="8650663" cy="1699506"/>
              </a:xfrm>
            </p:grpSpPr>
            <p:sp>
              <p:nvSpPr>
                <p:cNvPr id="43" name="Google Shape;65;p5">
                  <a:extLst>
                    <a:ext uri="{FF2B5EF4-FFF2-40B4-BE49-F238E27FC236}">
                      <a16:creationId xmlns:a16="http://schemas.microsoft.com/office/drawing/2014/main" id="{38DDC9CB-5FBD-46A3-AE7F-056E8701917F}"/>
                    </a:ext>
                  </a:extLst>
                </p:cNvPr>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4" name="Google Shape;66;p5">
                  <a:extLst>
                    <a:ext uri="{FF2B5EF4-FFF2-40B4-BE49-F238E27FC236}">
                      <a16:creationId xmlns:a16="http://schemas.microsoft.com/office/drawing/2014/main" id="{CB8ED4DA-358C-45A9-B6FE-72D3935D24B2}"/>
                    </a:ext>
                  </a:extLst>
                </p:cNvPr>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 name="Google Shape;67;p5">
                <a:extLst>
                  <a:ext uri="{FF2B5EF4-FFF2-40B4-BE49-F238E27FC236}">
                    <a16:creationId xmlns:a16="http://schemas.microsoft.com/office/drawing/2014/main" id="{C63A39E7-4326-4C1A-8956-CC7AC570CD1C}"/>
                  </a:ext>
                </a:extLst>
              </p:cNvPr>
              <p:cNvGrpSpPr/>
              <p:nvPr/>
            </p:nvGrpSpPr>
            <p:grpSpPr>
              <a:xfrm rot="10800000" flipH="1">
                <a:off x="-4" y="381007"/>
                <a:ext cx="7072430" cy="771744"/>
                <a:chOff x="-9092084" y="330075"/>
                <a:chExt cx="15574609" cy="1699501"/>
              </a:xfrm>
            </p:grpSpPr>
            <p:sp>
              <p:nvSpPr>
                <p:cNvPr id="41" name="Google Shape;68;p5">
                  <a:extLst>
                    <a:ext uri="{FF2B5EF4-FFF2-40B4-BE49-F238E27FC236}">
                      <a16:creationId xmlns:a16="http://schemas.microsoft.com/office/drawing/2014/main" id="{791ED24A-7122-4B89-9C61-EF25E4DD4869}"/>
                    </a:ext>
                  </a:extLst>
                </p:cNvPr>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2" name="Google Shape;69;p5">
                  <a:extLst>
                    <a:ext uri="{FF2B5EF4-FFF2-40B4-BE49-F238E27FC236}">
                      <a16:creationId xmlns:a16="http://schemas.microsoft.com/office/drawing/2014/main" id="{4B94611C-682C-4C6A-88DD-F0935620579A}"/>
                    </a:ext>
                  </a:extLst>
                </p:cNvPr>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37" name="CaixaDeTexto 36">
              <a:extLst>
                <a:ext uri="{FF2B5EF4-FFF2-40B4-BE49-F238E27FC236}">
                  <a16:creationId xmlns:a16="http://schemas.microsoft.com/office/drawing/2014/main" id="{7DA2C3D7-C3F6-46D8-93DD-68611B500A53}"/>
                </a:ext>
              </a:extLst>
            </p:cNvPr>
            <p:cNvSpPr txBox="1"/>
            <p:nvPr userDrawn="1"/>
          </p:nvSpPr>
          <p:spPr>
            <a:xfrm>
              <a:off x="814275" y="396212"/>
              <a:ext cx="5486408" cy="741334"/>
            </a:xfrm>
            <a:prstGeom prst="rect">
              <a:avLst/>
            </a:prstGeom>
            <a:noFill/>
          </p:spPr>
          <p:txBody>
            <a:bodyPr wrap="square" rtlCol="0" anchor="ctr">
              <a:spAutoFit/>
            </a:bodyPr>
            <a:lstStyle/>
            <a:p>
              <a:r>
                <a:rPr lang="pt-BR" sz="2800" b="1" i="1" dirty="0">
                  <a:solidFill>
                    <a:schemeClr val="bg1"/>
                  </a:solidFill>
                  <a:latin typeface="Roboto Condensed" panose="020B0604020202020204" charset="0"/>
                  <a:ea typeface="Roboto Condensed" panose="020B0604020202020204" charset="0"/>
                </a:rPr>
                <a:t>Confidencialidade e Limitação de Responsabilidades</a:t>
              </a:r>
              <a:endParaRPr lang="pt-BR" sz="2600" b="1" i="1" dirty="0">
                <a:solidFill>
                  <a:schemeClr val="bg1"/>
                </a:solidFill>
                <a:latin typeface="Roboto Condensed" panose="020B0604020202020204" charset="0"/>
                <a:ea typeface="Roboto Condensed" panose="020B0604020202020204" charset="0"/>
              </a:endParaRPr>
            </a:p>
          </p:txBody>
        </p:sp>
      </p:grpSp>
      <p:sp>
        <p:nvSpPr>
          <p:cNvPr id="17" name="CaixaDeTexto 16">
            <a:extLst>
              <a:ext uri="{FF2B5EF4-FFF2-40B4-BE49-F238E27FC236}">
                <a16:creationId xmlns:a16="http://schemas.microsoft.com/office/drawing/2014/main" id="{1114565A-0E76-4042-9ABF-93377EB6E7BF}"/>
              </a:ext>
            </a:extLst>
          </p:cNvPr>
          <p:cNvSpPr txBox="1"/>
          <p:nvPr userDrawn="1"/>
        </p:nvSpPr>
        <p:spPr>
          <a:xfrm>
            <a:off x="811824" y="6476135"/>
            <a:ext cx="7772400" cy="369332"/>
          </a:xfrm>
          <a:prstGeom prst="rect">
            <a:avLst/>
          </a:prstGeom>
          <a:noFill/>
        </p:spPr>
        <p:txBody>
          <a:bodyPr wrap="square" rtlCol="0">
            <a:spAutoFit/>
          </a:bodyPr>
          <a:lstStyle/>
          <a:p>
            <a:r>
              <a:rPr lang="pt-BR" sz="1000" dirty="0">
                <a:latin typeface="Roboto Condensed" panose="020B0604020202020204"/>
              </a:rPr>
              <a:t>| </a:t>
            </a:r>
            <a:r>
              <a:rPr lang="pt-BR" sz="1000" b="1" dirty="0">
                <a:solidFill>
                  <a:srgbClr val="3F5378"/>
                </a:solidFill>
                <a:latin typeface="Roboto Condensed" panose="020B0604020202020204"/>
              </a:rPr>
              <a:t>CONFIDENCIAL </a:t>
            </a:r>
            <a:r>
              <a:rPr lang="pt-BR" sz="1000" dirty="0">
                <a:latin typeface="Roboto Condensed" panose="020B0604020202020204"/>
              </a:rPr>
              <a:t>|</a:t>
            </a:r>
            <a:r>
              <a:rPr lang="pt-BR" dirty="0"/>
              <a:t> </a:t>
            </a:r>
            <a:r>
              <a:rPr lang="pt-BR" sz="1000" b="1" dirty="0">
                <a:latin typeface="Roboto Condensed" panose="020B0604020202020204"/>
              </a:rPr>
              <a:t>Cyber Security </a:t>
            </a:r>
            <a:r>
              <a:rPr lang="pt-BR" sz="1000" dirty="0">
                <a:latin typeface="Roboto Condensed" panose="020B0604020202020204"/>
              </a:rPr>
              <a:t>|</a:t>
            </a:r>
            <a:r>
              <a:rPr lang="pt-BR" dirty="0"/>
              <a:t> </a:t>
            </a:r>
            <a:r>
              <a:rPr lang="pt-BR" sz="1000" b="1" dirty="0">
                <a:latin typeface="Roboto Condensed" panose="020B0604020202020204"/>
              </a:rPr>
              <a:t>São Paulo (11) </a:t>
            </a:r>
            <a:r>
              <a:rPr lang="pt-BR" sz="1000" b="1" dirty="0" err="1">
                <a:latin typeface="Roboto Condensed" panose="020B0604020202020204"/>
              </a:rPr>
              <a:t>xxxxx-xxxx</a:t>
            </a:r>
            <a:endParaRPr lang="en-US" sz="1000" b="1" dirty="0">
              <a:latin typeface="Roboto Condensed" panose="020B0604020202020204"/>
            </a:endParaRPr>
          </a:p>
        </p:txBody>
      </p:sp>
      <p:sp>
        <p:nvSpPr>
          <p:cNvPr id="4" name="Espaço Reservado para Conteúdo 3"/>
          <p:cNvSpPr>
            <a:spLocks noGrp="1"/>
          </p:cNvSpPr>
          <p:nvPr>
            <p:ph sz="quarter" idx="13"/>
          </p:nvPr>
        </p:nvSpPr>
        <p:spPr>
          <a:xfrm>
            <a:off x="1339850" y="1906588"/>
            <a:ext cx="9748838" cy="4403725"/>
          </a:xfrm>
          <a:prstGeom prst="rect">
            <a:avLst/>
          </a:prstGeom>
        </p:spPr>
        <p:txBody>
          <a:bodyPr/>
          <a:lstStyle>
            <a:lvl1pPr marL="342900" indent="-342900">
              <a:buFont typeface="+mj-lt"/>
              <a:buAutoNum type="arabicPeriod"/>
              <a:defRPr sz="1400"/>
            </a:lvl1pPr>
          </a:lstStyle>
          <a:p>
            <a:pPr lvl="0"/>
            <a:endParaRPr lang="pt-BR" dirty="0"/>
          </a:p>
        </p:txBody>
      </p:sp>
    </p:spTree>
    <p:extLst>
      <p:ext uri="{BB962C8B-B14F-4D97-AF65-F5344CB8AC3E}">
        <p14:creationId xmlns:p14="http://schemas.microsoft.com/office/powerpoint/2010/main" val="268950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azo_val_form_capa">
    <p:spTree>
      <p:nvGrpSpPr>
        <p:cNvPr id="1" name=""/>
        <p:cNvGrpSpPr/>
        <p:nvPr/>
      </p:nvGrpSpPr>
      <p:grpSpPr>
        <a:xfrm>
          <a:off x="0" y="0"/>
          <a:ext cx="0" cy="0"/>
          <a:chOff x="0" y="0"/>
          <a:chExt cx="0" cy="0"/>
        </a:xfrm>
      </p:grpSpPr>
      <p:pic>
        <p:nvPicPr>
          <p:cNvPr id="4" name="Picture 4" descr="http://topcornerjob.com/wp-content/uploads/2017/02/unitedhealth-850x450.png">
            <a:extLst>
              <a:ext uri="{FF2B5EF4-FFF2-40B4-BE49-F238E27FC236}">
                <a16:creationId xmlns:a16="http://schemas.microsoft.com/office/drawing/2014/main" id="{BE9B90DA-9796-4A00-882A-CF5D80A6967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68578" y="6080370"/>
            <a:ext cx="1396692" cy="73942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Agrupar 4">
            <a:extLst>
              <a:ext uri="{FF2B5EF4-FFF2-40B4-BE49-F238E27FC236}">
                <a16:creationId xmlns:a16="http://schemas.microsoft.com/office/drawing/2014/main" id="{CDFBC6FE-6D16-441A-B4A7-4108744731D0}"/>
              </a:ext>
            </a:extLst>
          </p:cNvPr>
          <p:cNvGrpSpPr/>
          <p:nvPr userDrawn="1"/>
        </p:nvGrpSpPr>
        <p:grpSpPr>
          <a:xfrm>
            <a:off x="-99" y="2574864"/>
            <a:ext cx="12192099" cy="1708272"/>
            <a:chOff x="-4" y="40"/>
            <a:chExt cx="7072430" cy="1327315"/>
          </a:xfrm>
        </p:grpSpPr>
        <p:grpSp>
          <p:nvGrpSpPr>
            <p:cNvPr id="6" name="Google Shape;62;p5">
              <a:extLst>
                <a:ext uri="{FF2B5EF4-FFF2-40B4-BE49-F238E27FC236}">
                  <a16:creationId xmlns:a16="http://schemas.microsoft.com/office/drawing/2014/main" id="{403BD065-E136-4EFF-81B6-F5961CE3014C}"/>
                </a:ext>
              </a:extLst>
            </p:cNvPr>
            <p:cNvGrpSpPr/>
            <p:nvPr userDrawn="1"/>
          </p:nvGrpSpPr>
          <p:grpSpPr>
            <a:xfrm>
              <a:off x="-4" y="40"/>
              <a:ext cx="7072430" cy="1327315"/>
              <a:chOff x="-4" y="40"/>
              <a:chExt cx="7072430" cy="1327315"/>
            </a:xfrm>
          </p:grpSpPr>
          <p:sp>
            <p:nvSpPr>
              <p:cNvPr id="10" name="Google Shape;63;p5">
                <a:extLst>
                  <a:ext uri="{FF2B5EF4-FFF2-40B4-BE49-F238E27FC236}">
                    <a16:creationId xmlns:a16="http://schemas.microsoft.com/office/drawing/2014/main" id="{A00C4F5D-0876-4975-B36A-FBA7288CDD0B}"/>
                  </a:ext>
                </a:extLst>
              </p:cNvPr>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64;p5">
                <a:extLst>
                  <a:ext uri="{FF2B5EF4-FFF2-40B4-BE49-F238E27FC236}">
                    <a16:creationId xmlns:a16="http://schemas.microsoft.com/office/drawing/2014/main" id="{4476EBD8-F5F1-41BD-B95F-8D6BAEBA13D8}"/>
                  </a:ext>
                </a:extLst>
              </p:cNvPr>
              <p:cNvGrpSpPr/>
              <p:nvPr/>
            </p:nvGrpSpPr>
            <p:grpSpPr>
              <a:xfrm rot="10800000" flipH="1">
                <a:off x="3" y="40"/>
                <a:ext cx="6756168" cy="1327315"/>
                <a:chOff x="-2168138" y="330075"/>
                <a:chExt cx="8650663" cy="1699506"/>
              </a:xfrm>
            </p:grpSpPr>
            <p:sp>
              <p:nvSpPr>
                <p:cNvPr id="15" name="Google Shape;65;p5">
                  <a:extLst>
                    <a:ext uri="{FF2B5EF4-FFF2-40B4-BE49-F238E27FC236}">
                      <a16:creationId xmlns:a16="http://schemas.microsoft.com/office/drawing/2014/main" id="{8198A5E7-AF42-4487-A905-A0194356CCBF}"/>
                    </a:ext>
                  </a:extLst>
                </p:cNvPr>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66;p5">
                  <a:extLst>
                    <a:ext uri="{FF2B5EF4-FFF2-40B4-BE49-F238E27FC236}">
                      <a16:creationId xmlns:a16="http://schemas.microsoft.com/office/drawing/2014/main" id="{A6BF3109-91BE-4DCB-A1A8-A2181AB0DCE1}"/>
                    </a:ext>
                  </a:extLst>
                </p:cNvPr>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2" name="Google Shape;67;p5">
                <a:extLst>
                  <a:ext uri="{FF2B5EF4-FFF2-40B4-BE49-F238E27FC236}">
                    <a16:creationId xmlns:a16="http://schemas.microsoft.com/office/drawing/2014/main" id="{FD0858FC-A1AC-4E5D-9CA6-61549E8FD681}"/>
                  </a:ext>
                </a:extLst>
              </p:cNvPr>
              <p:cNvGrpSpPr/>
              <p:nvPr/>
            </p:nvGrpSpPr>
            <p:grpSpPr>
              <a:xfrm rot="10800000" flipH="1">
                <a:off x="-4" y="381007"/>
                <a:ext cx="7072430" cy="771744"/>
                <a:chOff x="-9092084" y="330075"/>
                <a:chExt cx="15574609" cy="1699501"/>
              </a:xfrm>
            </p:grpSpPr>
            <p:sp>
              <p:nvSpPr>
                <p:cNvPr id="13" name="Google Shape;68;p5">
                  <a:extLst>
                    <a:ext uri="{FF2B5EF4-FFF2-40B4-BE49-F238E27FC236}">
                      <a16:creationId xmlns:a16="http://schemas.microsoft.com/office/drawing/2014/main" id="{BCA33A88-E7C3-4C02-A3B0-25AC24B0F059}"/>
                    </a:ext>
                  </a:extLst>
                </p:cNvPr>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4" name="Google Shape;69;p5">
                  <a:extLst>
                    <a:ext uri="{FF2B5EF4-FFF2-40B4-BE49-F238E27FC236}">
                      <a16:creationId xmlns:a16="http://schemas.microsoft.com/office/drawing/2014/main" id="{009C2C50-62F1-4F0C-815E-036389BD4D0B}"/>
                    </a:ext>
                  </a:extLst>
                </p:cNvPr>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8" name="CaixaDeTexto 7">
              <a:extLst>
                <a:ext uri="{FF2B5EF4-FFF2-40B4-BE49-F238E27FC236}">
                  <a16:creationId xmlns:a16="http://schemas.microsoft.com/office/drawing/2014/main" id="{9C895E85-F59F-46C3-9D44-3781C52CF2C6}"/>
                </a:ext>
              </a:extLst>
            </p:cNvPr>
            <p:cNvSpPr txBox="1"/>
            <p:nvPr userDrawn="1"/>
          </p:nvSpPr>
          <p:spPr>
            <a:xfrm>
              <a:off x="814275" y="539696"/>
              <a:ext cx="5486408" cy="454366"/>
            </a:xfrm>
            <a:prstGeom prst="rect">
              <a:avLst/>
            </a:prstGeom>
            <a:noFill/>
          </p:spPr>
          <p:txBody>
            <a:bodyPr wrap="square" rtlCol="0" anchor="ctr">
              <a:spAutoFit/>
            </a:bodyPr>
            <a:lstStyle/>
            <a:p>
              <a:pPr algn="ctr"/>
              <a:r>
                <a:rPr lang="pt-BR" sz="3200" b="1" i="1" dirty="0">
                  <a:solidFill>
                    <a:schemeClr val="bg1"/>
                  </a:solidFill>
                  <a:latin typeface="Roboto Condensed" panose="020B0604020202020204" charset="0"/>
                  <a:ea typeface="Roboto Condensed" panose="020B0604020202020204" charset="0"/>
                </a:rPr>
                <a:t>Prazo de validade e Formalização</a:t>
              </a:r>
              <a:endParaRPr lang="en-US" sz="3200" b="1" i="1" dirty="0">
                <a:solidFill>
                  <a:schemeClr val="bg1"/>
                </a:solidFill>
                <a:latin typeface="Roboto Condensed" panose="020B0604020202020204" charset="0"/>
                <a:ea typeface="Roboto Condensed" panose="020B0604020202020204" charset="0"/>
              </a:endParaRPr>
            </a:p>
          </p:txBody>
        </p:sp>
      </p:grpSp>
    </p:spTree>
    <p:extLst>
      <p:ext uri="{BB962C8B-B14F-4D97-AF65-F5344CB8AC3E}">
        <p14:creationId xmlns:p14="http://schemas.microsoft.com/office/powerpoint/2010/main" val="3100144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azo_val_form">
    <p:spTree>
      <p:nvGrpSpPr>
        <p:cNvPr id="1" name=""/>
        <p:cNvGrpSpPr/>
        <p:nvPr/>
      </p:nvGrpSpPr>
      <p:grpSpPr>
        <a:xfrm>
          <a:off x="0" y="0"/>
          <a:ext cx="0" cy="0"/>
          <a:chOff x="0" y="0"/>
          <a:chExt cx="0" cy="0"/>
        </a:xfrm>
      </p:grpSpPr>
      <p:sp>
        <p:nvSpPr>
          <p:cNvPr id="8" name="Espaço Reservado para Número de Slide 5">
            <a:extLst>
              <a:ext uri="{FF2B5EF4-FFF2-40B4-BE49-F238E27FC236}">
                <a16:creationId xmlns:a16="http://schemas.microsoft.com/office/drawing/2014/main" id="{21CD6AF7-4141-4D09-BB47-84211D3D7F9F}"/>
              </a:ext>
            </a:extLst>
          </p:cNvPr>
          <p:cNvSpPr>
            <a:spLocks noGrp="1"/>
          </p:cNvSpPr>
          <p:nvPr>
            <p:ph type="sldNum" sz="quarter" idx="12"/>
          </p:nvPr>
        </p:nvSpPr>
        <p:spPr>
          <a:xfrm>
            <a:off x="9204753" y="6454670"/>
            <a:ext cx="1188307" cy="365125"/>
          </a:xfrm>
          <a:prstGeom prst="rect">
            <a:avLst/>
          </a:prstGeom>
        </p:spPr>
        <p:txBody>
          <a:bodyPr anchor="b"/>
          <a:lstStyle>
            <a:lvl1pPr algn="r">
              <a:defRPr sz="1400"/>
            </a:lvl1pPr>
          </a:lstStyle>
          <a:p>
            <a:fld id="{92684464-1297-AE4F-A076-F8C01360B958}" type="slidenum">
              <a:rPr lang="pt-BR" smtClean="0"/>
              <a:pPr/>
              <a:t>‹nº›</a:t>
            </a:fld>
            <a:endParaRPr lang="pt-BR" dirty="0"/>
          </a:p>
        </p:txBody>
      </p:sp>
      <p:sp>
        <p:nvSpPr>
          <p:cNvPr id="2" name="CaixaDeTexto 1">
            <a:extLst>
              <a:ext uri="{FF2B5EF4-FFF2-40B4-BE49-F238E27FC236}">
                <a16:creationId xmlns:a16="http://schemas.microsoft.com/office/drawing/2014/main" id="{5BA2B24E-3D1A-49E9-92AD-374353B35215}"/>
              </a:ext>
            </a:extLst>
          </p:cNvPr>
          <p:cNvSpPr txBox="1"/>
          <p:nvPr userDrawn="1"/>
        </p:nvSpPr>
        <p:spPr>
          <a:xfrm>
            <a:off x="814275" y="566823"/>
            <a:ext cx="5486408" cy="400110"/>
          </a:xfrm>
          <a:prstGeom prst="rect">
            <a:avLst/>
          </a:prstGeom>
          <a:noFill/>
        </p:spPr>
        <p:txBody>
          <a:bodyPr wrap="square" rtlCol="0" anchor="ctr">
            <a:spAutoFit/>
          </a:bodyPr>
          <a:lstStyle/>
          <a:p>
            <a:r>
              <a:rPr lang="pt-BR" sz="2000" b="1" i="1" dirty="0">
                <a:solidFill>
                  <a:schemeClr val="bg1"/>
                </a:solidFill>
                <a:latin typeface="Roboto Condensed" panose="020B0604020202020204" charset="0"/>
                <a:ea typeface="Roboto Condensed" panose="020B0604020202020204" charset="0"/>
              </a:rPr>
              <a:t>Objetivo</a:t>
            </a:r>
            <a:endParaRPr lang="en-US" sz="2000" b="1" i="1" dirty="0">
              <a:solidFill>
                <a:schemeClr val="bg1"/>
              </a:solidFill>
              <a:latin typeface="Roboto Condensed" panose="020B0604020202020204" charset="0"/>
              <a:ea typeface="Roboto Condensed" panose="020B0604020202020204" charset="0"/>
            </a:endParaRPr>
          </a:p>
        </p:txBody>
      </p:sp>
      <p:pic>
        <p:nvPicPr>
          <p:cNvPr id="1028" name="Picture 4" descr="http://topcornerjob.com/wp-content/uploads/2017/02/unitedhealth-850x450.png">
            <a:extLst>
              <a:ext uri="{FF2B5EF4-FFF2-40B4-BE49-F238E27FC236}">
                <a16:creationId xmlns:a16="http://schemas.microsoft.com/office/drawing/2014/main" id="{5846C745-70B7-4316-A2DD-48BABA1E89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68578" y="6080370"/>
            <a:ext cx="1396692" cy="739425"/>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Agrupar 34">
            <a:extLst>
              <a:ext uri="{FF2B5EF4-FFF2-40B4-BE49-F238E27FC236}">
                <a16:creationId xmlns:a16="http://schemas.microsoft.com/office/drawing/2014/main" id="{CCCCA27F-39D8-434C-BE77-1C3BC7FF3BF9}"/>
              </a:ext>
            </a:extLst>
          </p:cNvPr>
          <p:cNvGrpSpPr/>
          <p:nvPr userDrawn="1"/>
        </p:nvGrpSpPr>
        <p:grpSpPr>
          <a:xfrm>
            <a:off x="-5" y="40"/>
            <a:ext cx="8610605" cy="1708272"/>
            <a:chOff x="-4" y="40"/>
            <a:chExt cx="7072430" cy="1327315"/>
          </a:xfrm>
        </p:grpSpPr>
        <p:grpSp>
          <p:nvGrpSpPr>
            <p:cNvPr id="36" name="Google Shape;62;p5">
              <a:extLst>
                <a:ext uri="{FF2B5EF4-FFF2-40B4-BE49-F238E27FC236}">
                  <a16:creationId xmlns:a16="http://schemas.microsoft.com/office/drawing/2014/main" id="{947CB396-1880-42A8-A15B-B4793491C81D}"/>
                </a:ext>
              </a:extLst>
            </p:cNvPr>
            <p:cNvGrpSpPr/>
            <p:nvPr userDrawn="1"/>
          </p:nvGrpSpPr>
          <p:grpSpPr>
            <a:xfrm>
              <a:off x="-4" y="40"/>
              <a:ext cx="7072430" cy="1327315"/>
              <a:chOff x="-4" y="40"/>
              <a:chExt cx="7072430" cy="1327315"/>
            </a:xfrm>
          </p:grpSpPr>
          <p:sp>
            <p:nvSpPr>
              <p:cNvPr id="38" name="Google Shape;63;p5">
                <a:extLst>
                  <a:ext uri="{FF2B5EF4-FFF2-40B4-BE49-F238E27FC236}">
                    <a16:creationId xmlns:a16="http://schemas.microsoft.com/office/drawing/2014/main" id="{3CF35FAB-6B01-41AA-8045-78E9AD767896}"/>
                  </a:ext>
                </a:extLst>
              </p:cNvPr>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39" name="Google Shape;64;p5">
                <a:extLst>
                  <a:ext uri="{FF2B5EF4-FFF2-40B4-BE49-F238E27FC236}">
                    <a16:creationId xmlns:a16="http://schemas.microsoft.com/office/drawing/2014/main" id="{748608B8-AF20-4E59-A5EC-BD4836523ED2}"/>
                  </a:ext>
                </a:extLst>
              </p:cNvPr>
              <p:cNvGrpSpPr/>
              <p:nvPr/>
            </p:nvGrpSpPr>
            <p:grpSpPr>
              <a:xfrm rot="10800000" flipH="1">
                <a:off x="3" y="40"/>
                <a:ext cx="6756168" cy="1327315"/>
                <a:chOff x="-2168138" y="330075"/>
                <a:chExt cx="8650663" cy="1699506"/>
              </a:xfrm>
            </p:grpSpPr>
            <p:sp>
              <p:nvSpPr>
                <p:cNvPr id="43" name="Google Shape;65;p5">
                  <a:extLst>
                    <a:ext uri="{FF2B5EF4-FFF2-40B4-BE49-F238E27FC236}">
                      <a16:creationId xmlns:a16="http://schemas.microsoft.com/office/drawing/2014/main" id="{38DDC9CB-5FBD-46A3-AE7F-056E8701917F}"/>
                    </a:ext>
                  </a:extLst>
                </p:cNvPr>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4" name="Google Shape;66;p5">
                  <a:extLst>
                    <a:ext uri="{FF2B5EF4-FFF2-40B4-BE49-F238E27FC236}">
                      <a16:creationId xmlns:a16="http://schemas.microsoft.com/office/drawing/2014/main" id="{CB8ED4DA-358C-45A9-B6FE-72D3935D24B2}"/>
                    </a:ext>
                  </a:extLst>
                </p:cNvPr>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 name="Google Shape;67;p5">
                <a:extLst>
                  <a:ext uri="{FF2B5EF4-FFF2-40B4-BE49-F238E27FC236}">
                    <a16:creationId xmlns:a16="http://schemas.microsoft.com/office/drawing/2014/main" id="{C63A39E7-4326-4C1A-8956-CC7AC570CD1C}"/>
                  </a:ext>
                </a:extLst>
              </p:cNvPr>
              <p:cNvGrpSpPr/>
              <p:nvPr/>
            </p:nvGrpSpPr>
            <p:grpSpPr>
              <a:xfrm rot="10800000" flipH="1">
                <a:off x="-4" y="381007"/>
                <a:ext cx="7072430" cy="771744"/>
                <a:chOff x="-9092084" y="330075"/>
                <a:chExt cx="15574609" cy="1699501"/>
              </a:xfrm>
            </p:grpSpPr>
            <p:sp>
              <p:nvSpPr>
                <p:cNvPr id="41" name="Google Shape;68;p5">
                  <a:extLst>
                    <a:ext uri="{FF2B5EF4-FFF2-40B4-BE49-F238E27FC236}">
                      <a16:creationId xmlns:a16="http://schemas.microsoft.com/office/drawing/2014/main" id="{791ED24A-7122-4B89-9C61-EF25E4DD4869}"/>
                    </a:ext>
                  </a:extLst>
                </p:cNvPr>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2" name="Google Shape;69;p5">
                  <a:extLst>
                    <a:ext uri="{FF2B5EF4-FFF2-40B4-BE49-F238E27FC236}">
                      <a16:creationId xmlns:a16="http://schemas.microsoft.com/office/drawing/2014/main" id="{4B94611C-682C-4C6A-88DD-F0935620579A}"/>
                    </a:ext>
                  </a:extLst>
                </p:cNvPr>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37" name="CaixaDeTexto 36">
              <a:extLst>
                <a:ext uri="{FF2B5EF4-FFF2-40B4-BE49-F238E27FC236}">
                  <a16:creationId xmlns:a16="http://schemas.microsoft.com/office/drawing/2014/main" id="{7DA2C3D7-C3F6-46D8-93DD-68611B500A53}"/>
                </a:ext>
              </a:extLst>
            </p:cNvPr>
            <p:cNvSpPr txBox="1"/>
            <p:nvPr userDrawn="1"/>
          </p:nvSpPr>
          <p:spPr>
            <a:xfrm>
              <a:off x="814275" y="575566"/>
              <a:ext cx="5486408" cy="382625"/>
            </a:xfrm>
            <a:prstGeom prst="rect">
              <a:avLst/>
            </a:prstGeom>
            <a:noFill/>
          </p:spPr>
          <p:txBody>
            <a:bodyPr wrap="square" rtlCol="0" anchor="ctr">
              <a:spAutoFit/>
            </a:bodyPr>
            <a:lstStyle/>
            <a:p>
              <a:r>
                <a:rPr lang="pt-BR" sz="2600" b="1" i="1" dirty="0">
                  <a:solidFill>
                    <a:schemeClr val="bg1"/>
                  </a:solidFill>
                  <a:latin typeface="Roboto Condensed" panose="020B0604020202020204" charset="0"/>
                  <a:ea typeface="Roboto Condensed" panose="020B0604020202020204" charset="0"/>
                </a:rPr>
                <a:t>Prazo de validade e Formalização</a:t>
              </a:r>
            </a:p>
          </p:txBody>
        </p:sp>
      </p:grpSp>
      <p:sp>
        <p:nvSpPr>
          <p:cNvPr id="17" name="CaixaDeTexto 16">
            <a:extLst>
              <a:ext uri="{FF2B5EF4-FFF2-40B4-BE49-F238E27FC236}">
                <a16:creationId xmlns:a16="http://schemas.microsoft.com/office/drawing/2014/main" id="{1114565A-0E76-4042-9ABF-93377EB6E7BF}"/>
              </a:ext>
            </a:extLst>
          </p:cNvPr>
          <p:cNvSpPr txBox="1"/>
          <p:nvPr userDrawn="1"/>
        </p:nvSpPr>
        <p:spPr>
          <a:xfrm>
            <a:off x="811824" y="6476135"/>
            <a:ext cx="7772400" cy="369332"/>
          </a:xfrm>
          <a:prstGeom prst="rect">
            <a:avLst/>
          </a:prstGeom>
          <a:noFill/>
        </p:spPr>
        <p:txBody>
          <a:bodyPr wrap="square" rtlCol="0">
            <a:spAutoFit/>
          </a:bodyPr>
          <a:lstStyle/>
          <a:p>
            <a:r>
              <a:rPr lang="pt-BR" sz="1000" dirty="0">
                <a:latin typeface="Roboto Condensed" panose="020B0604020202020204"/>
              </a:rPr>
              <a:t>| </a:t>
            </a:r>
            <a:r>
              <a:rPr lang="pt-BR" sz="1000" b="1" dirty="0">
                <a:solidFill>
                  <a:srgbClr val="3F5378"/>
                </a:solidFill>
                <a:latin typeface="Roboto Condensed" panose="020B0604020202020204"/>
              </a:rPr>
              <a:t>CONFIDENCIAL </a:t>
            </a:r>
            <a:r>
              <a:rPr lang="pt-BR" sz="1000" dirty="0">
                <a:latin typeface="Roboto Condensed" panose="020B0604020202020204"/>
              </a:rPr>
              <a:t>|</a:t>
            </a:r>
            <a:r>
              <a:rPr lang="pt-BR" dirty="0"/>
              <a:t> </a:t>
            </a:r>
            <a:r>
              <a:rPr lang="pt-BR" sz="1000" b="1" dirty="0">
                <a:latin typeface="Roboto Condensed" panose="020B0604020202020204"/>
              </a:rPr>
              <a:t>Cyber Security </a:t>
            </a:r>
            <a:r>
              <a:rPr lang="pt-BR" sz="1000" dirty="0">
                <a:latin typeface="Roboto Condensed" panose="020B0604020202020204"/>
              </a:rPr>
              <a:t>|</a:t>
            </a:r>
            <a:r>
              <a:rPr lang="pt-BR" dirty="0"/>
              <a:t> </a:t>
            </a:r>
            <a:r>
              <a:rPr lang="pt-BR" sz="1000" b="1" dirty="0">
                <a:latin typeface="Roboto Condensed" panose="020B0604020202020204"/>
              </a:rPr>
              <a:t>São Paulo (11) </a:t>
            </a:r>
            <a:r>
              <a:rPr lang="pt-BR" sz="1000" b="1" dirty="0" err="1">
                <a:latin typeface="Roboto Condensed" panose="020B0604020202020204"/>
              </a:rPr>
              <a:t>xxxxx-xxxx</a:t>
            </a:r>
            <a:endParaRPr lang="en-US" sz="1000" b="1" dirty="0">
              <a:latin typeface="Roboto Condensed" panose="020B0604020202020204"/>
            </a:endParaRPr>
          </a:p>
        </p:txBody>
      </p:sp>
      <p:sp>
        <p:nvSpPr>
          <p:cNvPr id="3" name="Retângulo 2"/>
          <p:cNvSpPr/>
          <p:nvPr userDrawn="1"/>
        </p:nvSpPr>
        <p:spPr>
          <a:xfrm>
            <a:off x="1596978" y="5713066"/>
            <a:ext cx="7662931" cy="523220"/>
          </a:xfrm>
          <a:prstGeom prst="rect">
            <a:avLst/>
          </a:prstGeom>
        </p:spPr>
        <p:txBody>
          <a:bodyPr wrap="square">
            <a:spAutoFit/>
          </a:bodyPr>
          <a:lstStyle/>
          <a:p>
            <a:pPr algn="just" eaLnBrk="0" hangingPunct="0">
              <a:spcBef>
                <a:spcPct val="0"/>
              </a:spcBef>
              <a:buClrTx/>
              <a:buSzTx/>
              <a:buNone/>
              <a:defRPr/>
            </a:pPr>
            <a:r>
              <a:rPr lang="pt-BR" altLang="pt-BR" sz="1400" kern="1200" dirty="0" smtClean="0">
                <a:solidFill>
                  <a:srgbClr val="000000"/>
                </a:solidFill>
                <a:latin typeface="+mn-lt"/>
                <a:ea typeface="+mn-ea"/>
                <a:cs typeface="+mn-cs"/>
              </a:rPr>
              <a:t>_________________________________  </a:t>
            </a:r>
            <a:r>
              <a:rPr lang="pt-BR" altLang="pt-BR" sz="1400" dirty="0" smtClean="0">
                <a:solidFill>
                  <a:srgbClr val="000000"/>
                </a:solidFill>
                <a:latin typeface="+mn-lt"/>
              </a:rPr>
              <a:t> _____________________________      __/__/____</a:t>
            </a:r>
          </a:p>
          <a:p>
            <a:pPr algn="just" eaLnBrk="0" hangingPunct="0">
              <a:spcBef>
                <a:spcPct val="0"/>
              </a:spcBef>
              <a:buClrTx/>
              <a:buSzTx/>
              <a:buNone/>
              <a:defRPr/>
            </a:pPr>
            <a:r>
              <a:rPr lang="pt-BR" altLang="pt-BR" sz="1400" dirty="0" smtClean="0">
                <a:solidFill>
                  <a:srgbClr val="000000"/>
                </a:solidFill>
                <a:latin typeface="+mn-lt"/>
              </a:rPr>
              <a:t> 	</a:t>
            </a:r>
            <a:r>
              <a:rPr lang="pt-BR" altLang="pt-BR" sz="1400" b="1" dirty="0" smtClean="0">
                <a:solidFill>
                  <a:srgbClr val="000000"/>
                </a:solidFill>
                <a:latin typeface="+mn-lt"/>
              </a:rPr>
              <a:t>Nome e Cargo		             Assinatura		      Data</a:t>
            </a:r>
            <a:endParaRPr lang="pt-BR" altLang="pt-BR" sz="1400" b="1" kern="1200" dirty="0">
              <a:solidFill>
                <a:srgbClr val="000000"/>
              </a:solidFill>
              <a:latin typeface="+mn-lt"/>
              <a:ea typeface="+mn-ea"/>
              <a:cs typeface="+mn-cs"/>
            </a:endParaRPr>
          </a:p>
        </p:txBody>
      </p:sp>
      <p:sp>
        <p:nvSpPr>
          <p:cNvPr id="5" name="Espaço Reservado para Conteúdo 4"/>
          <p:cNvSpPr>
            <a:spLocks noGrp="1"/>
          </p:cNvSpPr>
          <p:nvPr>
            <p:ph sz="quarter" idx="13"/>
          </p:nvPr>
        </p:nvSpPr>
        <p:spPr>
          <a:xfrm>
            <a:off x="1623344" y="2085843"/>
            <a:ext cx="8242300" cy="4468813"/>
          </a:xfrm>
          <a:prstGeom prst="rect">
            <a:avLst/>
          </a:prstGeom>
        </p:spPr>
        <p:txBody>
          <a:bodyPr/>
          <a:lstStyle>
            <a:lvl1pPr marL="0" indent="0">
              <a:buNone/>
              <a:defRPr sz="1400"/>
            </a:lvl1pPr>
          </a:lstStyle>
          <a:p>
            <a:pPr lvl="0"/>
            <a:endParaRPr lang="pt-BR" dirty="0"/>
          </a:p>
        </p:txBody>
      </p:sp>
    </p:spTree>
    <p:extLst>
      <p:ext uri="{BB962C8B-B14F-4D97-AF65-F5344CB8AC3E}">
        <p14:creationId xmlns:p14="http://schemas.microsoft.com/office/powerpoint/2010/main" val="984620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ltimo">
    <p:spTree>
      <p:nvGrpSpPr>
        <p:cNvPr id="1" name=""/>
        <p:cNvGrpSpPr/>
        <p:nvPr/>
      </p:nvGrpSpPr>
      <p:grpSpPr>
        <a:xfrm>
          <a:off x="0" y="0"/>
          <a:ext cx="0" cy="0"/>
          <a:chOff x="0" y="0"/>
          <a:chExt cx="0" cy="0"/>
        </a:xfrm>
      </p:grpSpPr>
      <p:sp>
        <p:nvSpPr>
          <p:cNvPr id="4" name="Google Shape;24;p3">
            <a:extLst>
              <a:ext uri="{FF2B5EF4-FFF2-40B4-BE49-F238E27FC236}">
                <a16:creationId xmlns:a16="http://schemas.microsoft.com/office/drawing/2014/main" id="{2C6E1F07-6736-40E3-9B89-7F9579358647}"/>
              </a:ext>
            </a:extLst>
          </p:cNvPr>
          <p:cNvSpPr/>
          <p:nvPr userDrawn="1"/>
        </p:nvSpPr>
        <p:spPr>
          <a:xfrm>
            <a:off x="5697214" y="2635519"/>
            <a:ext cx="1072336" cy="383932"/>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 name="Google Shape;25;p3">
            <a:extLst>
              <a:ext uri="{FF2B5EF4-FFF2-40B4-BE49-F238E27FC236}">
                <a16:creationId xmlns:a16="http://schemas.microsoft.com/office/drawing/2014/main" id="{3F32FF76-8214-49F4-8F4F-C91FE6152397}"/>
              </a:ext>
            </a:extLst>
          </p:cNvPr>
          <p:cNvGrpSpPr/>
          <p:nvPr userDrawn="1"/>
        </p:nvGrpSpPr>
        <p:grpSpPr>
          <a:xfrm>
            <a:off x="-1" y="-7089"/>
            <a:ext cx="10445263" cy="6865089"/>
            <a:chOff x="0" y="-7088"/>
            <a:chExt cx="8661398" cy="5150588"/>
          </a:xfrm>
        </p:grpSpPr>
        <p:sp>
          <p:nvSpPr>
            <p:cNvPr id="6" name="Google Shape;26;p3">
              <a:extLst>
                <a:ext uri="{FF2B5EF4-FFF2-40B4-BE49-F238E27FC236}">
                  <a16:creationId xmlns:a16="http://schemas.microsoft.com/office/drawing/2014/main" id="{A3C62640-C926-4019-845E-830D1DDD26DC}"/>
                </a:ext>
              </a:extLst>
            </p:cNvPr>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p3">
              <a:extLst>
                <a:ext uri="{FF2B5EF4-FFF2-40B4-BE49-F238E27FC236}">
                  <a16:creationId xmlns:a16="http://schemas.microsoft.com/office/drawing/2014/main" id="{6B60D301-C1F3-4690-AF4F-48847B58FE30}"/>
                </a:ext>
              </a:extLst>
            </p:cNvPr>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 name="Google Shape;28;p3">
            <a:extLst>
              <a:ext uri="{FF2B5EF4-FFF2-40B4-BE49-F238E27FC236}">
                <a16:creationId xmlns:a16="http://schemas.microsoft.com/office/drawing/2014/main" id="{8B05DAC6-8AB5-4EAE-B328-8E9F1407043B}"/>
              </a:ext>
            </a:extLst>
          </p:cNvPr>
          <p:cNvGrpSpPr/>
          <p:nvPr userDrawn="1"/>
        </p:nvGrpSpPr>
        <p:grpSpPr>
          <a:xfrm rot="10800000" flipH="1">
            <a:off x="-2" y="2924824"/>
            <a:ext cx="7946148" cy="2625960"/>
            <a:chOff x="-9894852" y="-4493254"/>
            <a:chExt cx="21200407" cy="6522740"/>
          </a:xfrm>
          <a:solidFill>
            <a:srgbClr val="3F5378"/>
          </a:solidFill>
        </p:grpSpPr>
        <p:sp>
          <p:nvSpPr>
            <p:cNvPr id="10" name="Google Shape;29;p3">
              <a:extLst>
                <a:ext uri="{FF2B5EF4-FFF2-40B4-BE49-F238E27FC236}">
                  <a16:creationId xmlns:a16="http://schemas.microsoft.com/office/drawing/2014/main" id="{E7C60365-6F2F-4746-ABFB-D17DFC95F830}"/>
                </a:ext>
              </a:extLst>
            </p:cNvPr>
            <p:cNvSpPr/>
            <p:nvPr/>
          </p:nvSpPr>
          <p:spPr>
            <a:xfrm>
              <a:off x="-9894852" y="-4493114"/>
              <a:ext cx="14685300" cy="6522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1" name="Google Shape;30;p3">
              <a:extLst>
                <a:ext uri="{FF2B5EF4-FFF2-40B4-BE49-F238E27FC236}">
                  <a16:creationId xmlns:a16="http://schemas.microsoft.com/office/drawing/2014/main" id="{087CE8A0-E092-4283-A1B4-839C85FB0B7D}"/>
                </a:ext>
              </a:extLst>
            </p:cNvPr>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23" name="CaixaDeTexto 22">
            <a:extLst>
              <a:ext uri="{FF2B5EF4-FFF2-40B4-BE49-F238E27FC236}">
                <a16:creationId xmlns:a16="http://schemas.microsoft.com/office/drawing/2014/main" id="{69E6A98E-2E11-4B6F-B2F4-24091223168E}"/>
              </a:ext>
            </a:extLst>
          </p:cNvPr>
          <p:cNvSpPr txBox="1"/>
          <p:nvPr userDrawn="1"/>
        </p:nvSpPr>
        <p:spPr>
          <a:xfrm>
            <a:off x="0" y="6544084"/>
            <a:ext cx="4006950" cy="292388"/>
          </a:xfrm>
          <a:prstGeom prst="rect">
            <a:avLst/>
          </a:prstGeom>
          <a:noFill/>
        </p:spPr>
        <p:txBody>
          <a:bodyPr wrap="square" rtlCol="0">
            <a:spAutoFit/>
          </a:bodyPr>
          <a:lstStyle/>
          <a:p>
            <a:r>
              <a:rPr lang="pt-BR" sz="1300" dirty="0" err="1"/>
              <a:t>Confidential</a:t>
            </a:r>
            <a:r>
              <a:rPr lang="pt-BR" sz="1300" dirty="0"/>
              <a:t>. For </a:t>
            </a:r>
            <a:r>
              <a:rPr lang="pt-BR" sz="1300" dirty="0" err="1"/>
              <a:t>internal</a:t>
            </a:r>
            <a:r>
              <a:rPr lang="pt-BR" sz="1300" dirty="0"/>
              <a:t> use </a:t>
            </a:r>
            <a:r>
              <a:rPr lang="pt-BR" sz="1300" dirty="0" err="1"/>
              <a:t>only</a:t>
            </a:r>
            <a:r>
              <a:rPr lang="pt-BR" sz="1300" dirty="0"/>
              <a:t>.</a:t>
            </a:r>
          </a:p>
        </p:txBody>
      </p:sp>
      <p:pic>
        <p:nvPicPr>
          <p:cNvPr id="24" name="Imagem 23">
            <a:extLst>
              <a:ext uri="{FF2B5EF4-FFF2-40B4-BE49-F238E27FC236}">
                <a16:creationId xmlns:a16="http://schemas.microsoft.com/office/drawing/2014/main" id="{0C35EEBD-37CF-4EA9-A7B9-07C2BBAD2E1F}"/>
              </a:ext>
            </a:extLst>
          </p:cNvPr>
          <p:cNvPicPr>
            <a:picLocks noChangeAspect="1"/>
          </p:cNvPicPr>
          <p:nvPr userDrawn="1"/>
        </p:nvPicPr>
        <p:blipFill>
          <a:blip r:embed="rId2"/>
          <a:stretch>
            <a:fillRect/>
          </a:stretch>
        </p:blipFill>
        <p:spPr>
          <a:xfrm>
            <a:off x="248114" y="2532239"/>
            <a:ext cx="4380597" cy="318589"/>
          </a:xfrm>
          <a:prstGeom prst="rect">
            <a:avLst/>
          </a:prstGeom>
        </p:spPr>
      </p:pic>
      <p:pic>
        <p:nvPicPr>
          <p:cNvPr id="15" name="Picture 4" descr="http://topcornerjob.com/wp-content/uploads/2017/02/unitedhealth-850x450.png">
            <a:extLst>
              <a:ext uri="{FF2B5EF4-FFF2-40B4-BE49-F238E27FC236}">
                <a16:creationId xmlns:a16="http://schemas.microsoft.com/office/drawing/2014/main" id="{9496767C-B451-4ECD-9DB8-97D902C124F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98526" y="5657757"/>
            <a:ext cx="2672480" cy="1200243"/>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6825D1A2-C71E-4BEF-9E9B-4498FE0B4B59}"/>
              </a:ext>
            </a:extLst>
          </p:cNvPr>
          <p:cNvSpPr txBox="1"/>
          <p:nvPr userDrawn="1"/>
        </p:nvSpPr>
        <p:spPr>
          <a:xfrm>
            <a:off x="390243" y="3116774"/>
            <a:ext cx="5321154" cy="2769989"/>
          </a:xfrm>
          <a:prstGeom prst="rect">
            <a:avLst/>
          </a:prstGeom>
          <a:noFill/>
        </p:spPr>
        <p:txBody>
          <a:bodyPr wrap="square" rtlCol="0">
            <a:spAutoFit/>
          </a:bodyPr>
          <a:lstStyle/>
          <a:p>
            <a:r>
              <a:rPr lang="pt-BR" sz="3000" b="1" dirty="0">
                <a:solidFill>
                  <a:schemeClr val="bg1"/>
                </a:solidFill>
              </a:rPr>
              <a:t>Cyber Security</a:t>
            </a:r>
          </a:p>
          <a:p>
            <a:endParaRPr lang="en-US" dirty="0">
              <a:solidFill>
                <a:schemeClr val="bg1"/>
              </a:solidFill>
            </a:endParaRPr>
          </a:p>
          <a:p>
            <a:r>
              <a:rPr lang="en-US" dirty="0">
                <a:solidFill>
                  <a:schemeClr val="bg1"/>
                </a:solidFill>
              </a:rPr>
              <a:t>(11) </a:t>
            </a:r>
            <a:r>
              <a:rPr lang="en-US" dirty="0" err="1">
                <a:solidFill>
                  <a:schemeClr val="bg1"/>
                </a:solidFill>
              </a:rPr>
              <a:t>xxxx-xxxx</a:t>
            </a:r>
            <a:r>
              <a:rPr lang="en-US" dirty="0">
                <a:solidFill>
                  <a:schemeClr val="bg1"/>
                </a:solidFill>
              </a:rPr>
              <a:t> e (11) </a:t>
            </a:r>
            <a:r>
              <a:rPr lang="en-US" dirty="0" err="1">
                <a:solidFill>
                  <a:schemeClr val="bg1"/>
                </a:solidFill>
              </a:rPr>
              <a:t>xxxxx-xxxx</a:t>
            </a:r>
            <a:endParaRPr lang="en-US" dirty="0">
              <a:solidFill>
                <a:schemeClr val="bg1"/>
              </a:solidFill>
            </a:endParaRPr>
          </a:p>
          <a:p>
            <a:r>
              <a:rPr lang="en-US" dirty="0">
                <a:solidFill>
                  <a:schemeClr val="bg1"/>
                </a:solidFill>
              </a:rPr>
              <a:t>Email.cybersecurity@uhgbrasil.com</a:t>
            </a:r>
          </a:p>
          <a:p>
            <a:endParaRPr lang="en-US" dirty="0"/>
          </a:p>
          <a:p>
            <a:r>
              <a:rPr lang="en-US" sz="1400" b="1" dirty="0" err="1">
                <a:solidFill>
                  <a:schemeClr val="bg1"/>
                </a:solidFill>
                <a:latin typeface="Roboto Condensed" panose="020B0604020202020204" charset="0"/>
                <a:ea typeface="Roboto Condensed" panose="020B0604020202020204" charset="0"/>
              </a:rPr>
              <a:t>Edifício</a:t>
            </a:r>
            <a:r>
              <a:rPr lang="en-US" sz="1400" b="1" dirty="0">
                <a:solidFill>
                  <a:schemeClr val="bg1"/>
                </a:solidFill>
                <a:latin typeface="Roboto Condensed" panose="020B0604020202020204" charset="0"/>
                <a:ea typeface="Roboto Condensed" panose="020B0604020202020204" charset="0"/>
              </a:rPr>
              <a:t> EZ Towers – Torre B</a:t>
            </a:r>
          </a:p>
          <a:p>
            <a:r>
              <a:rPr lang="pt-BR" sz="1400" b="1" dirty="0">
                <a:solidFill>
                  <a:schemeClr val="bg1"/>
                </a:solidFill>
                <a:latin typeface="Roboto Condensed" panose="020B0604020202020204" charset="0"/>
                <a:ea typeface="Roboto Condensed" panose="020B0604020202020204" charset="0"/>
              </a:rPr>
              <a:t>Rua Arquiteto Olavo </a:t>
            </a:r>
            <a:r>
              <a:rPr lang="pt-BR" sz="1400" b="1" dirty="0" err="1">
                <a:solidFill>
                  <a:schemeClr val="bg1"/>
                </a:solidFill>
                <a:latin typeface="Roboto Condensed" panose="020B0604020202020204" charset="0"/>
                <a:ea typeface="Roboto Condensed" panose="020B0604020202020204" charset="0"/>
              </a:rPr>
              <a:t>Redig</a:t>
            </a:r>
            <a:r>
              <a:rPr lang="pt-BR" sz="1400" b="1" dirty="0">
                <a:solidFill>
                  <a:schemeClr val="bg1"/>
                </a:solidFill>
                <a:latin typeface="Roboto Condensed" panose="020B0604020202020204" charset="0"/>
                <a:ea typeface="Roboto Condensed" panose="020B0604020202020204" charset="0"/>
              </a:rPr>
              <a:t> de Campos, 105 </a:t>
            </a:r>
            <a:r>
              <a:rPr lang="pt-BR" sz="1400" b="1" kern="1200" dirty="0">
                <a:solidFill>
                  <a:schemeClr val="bg1"/>
                </a:solidFill>
                <a:latin typeface="Roboto Condensed" panose="020B0604020202020204" charset="0"/>
                <a:ea typeface="+mn-ea"/>
                <a:cs typeface="+mn-cs"/>
              </a:rPr>
              <a:t>- Chácara Santo Antônio (Zona Sul), São Paulo - SP, 04711-904</a:t>
            </a:r>
            <a:r>
              <a:rPr lang="pt-BR" sz="1400" b="1" kern="1200" dirty="0">
                <a:solidFill>
                  <a:schemeClr val="bg1"/>
                </a:solidFill>
                <a:latin typeface="Roboto Condensed" panose="020B0604020202020204" charset="0"/>
                <a:ea typeface="Roboto Condensed" panose="020B0604020202020204" charset="0"/>
                <a:cs typeface="+mn-cs"/>
              </a:rPr>
              <a:t> </a:t>
            </a:r>
            <a:endParaRPr lang="en-US" sz="1400" b="1" kern="1200" dirty="0">
              <a:solidFill>
                <a:schemeClr val="bg1"/>
              </a:solidFill>
              <a:latin typeface="Roboto Condensed" panose="020B0604020202020204" charset="0"/>
              <a:ea typeface="Roboto Condensed" panose="020B0604020202020204" charset="0"/>
              <a:cs typeface="+mn-cs"/>
            </a:endParaRPr>
          </a:p>
          <a:p>
            <a:endParaRPr lang="en-US" sz="3000" b="1" dirty="0">
              <a:solidFill>
                <a:schemeClr val="bg1"/>
              </a:solidFill>
              <a:latin typeface="Roboto Condensed" panose="020B0604020202020204" charset="0"/>
              <a:ea typeface="Roboto Condensed" panose="020B0604020202020204" charset="0"/>
            </a:endParaRPr>
          </a:p>
        </p:txBody>
      </p:sp>
    </p:spTree>
    <p:extLst>
      <p:ext uri="{BB962C8B-B14F-4D97-AF65-F5344CB8AC3E}">
        <p14:creationId xmlns:p14="http://schemas.microsoft.com/office/powerpoint/2010/main" val="134903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0" sz="quarter"/>
          </p:nvPr>
        </p:nvSpPr>
        <p:spPr/>
        <p:txBody>
          <a:bodyPr/>
          <a:lstStyle/>
          <a:p>
            <a:r>
              <a:t>Aplicação Web - Gray box</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quarter"/>
          </p:nvPr>
        </p:nvSpPr>
        <p:spPr/>
        <p:txBody>
          <a:bodyPr/>
          <a:lstStyle/>
          <a:p>
            <a:r>
              <a:t>Confirmamos que toda e qualquer comunicação entre a equipe de Red Team da UHG e a área de Compliance, bem como quaisquer materiais ou informação desenvolvida ou recebida por nós, na forma do presente contrato, verbal ou escrita, será considerada confidencial. Assim, assumimos o compromisso de proteger as informações confidenciais contra divulgação a terceiros.
A responsabilidade máxima da equipe de Red Team da UHG, de acordo com os serviços desta proposta, deve ser limitada aos serviços ou produtos do projeto, dos quais decorre a obrigação. De forma alguma deve a equipe de Red Team da UHG ser responsabilizada por perdas, danos ou despesas. Esta cláusula deverá permanecer válida além do término deste acordo.
Os produtos finais elaborados pela a equipe de Red Team da UHG serão de uso exclusivo e interno da área de Compliance e não deverão ser utilizados para nenhum outro propósito.
A área de Compliancedeverá isentar de responsabilidade a equipe de Red Team da UHG e seu pessoal de toda e qualquer ação judicial, obrigações, custos e despesas (incluindo, sem limitações, honorários advocatícios e tempo do pessoal da equipe de Red Team da UHG envolvido), a qualquer tempo e em qualquer situação decorrente dos, ou relativa aos, serviços contidos nesta proposta. Esta cláusula deverá permanecer válida além do término deste acordo por qualquer razão.
Não se constitui quebra de sigilo ou confidencialidade a simples menção a terceiros do nome e a natureza dos trabalhos prestados por meio desta proposta de serviços, desde que preservados os resultados e demais informações consideradas proprietárias.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quarter"/>
          </p:nvPr>
        </p:nvSpPr>
        <p:spPr/>
        <p:txBody>
          <a:bodyPr/>
          <a:lstStyle/>
          <a:p>
            <a:r>
              <a:t>Se os termos desta proposta forem aceitos, e o conteúdo mencionado estiver de acordo com as necessidades da área de Compliance, solicitamos a devolução de uma cópia devidamente assinada, o que passará a valer como documento oficial de serviços profissionais realizados pelo prazo de 29 de janeiro de 2019 à 10 de junho de 2019.
De acordo:Compliance - Alison Costa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0" sz="quarter"/>
          </p:nvPr>
        </p:nvSpPr>
        <p:spPr/>
        <p:txBody>
          <a:bodyPr/>
          <a:lstStyle/>
          <a:p>
            <a:r>
              <a:t>São Paulo, 26 de junho de 2019.</a:t>
            </a:r>
          </a:p>
        </p:txBody>
      </p:sp>
      <p:sp>
        <p:nvSpPr>
          <p:cNvPr id="3" name="Content Placeholder 2"/>
          <p:cNvSpPr>
            <a:spLocks noGrp="1"/>
          </p:cNvSpPr>
          <p:nvPr>
            <p:ph idx="11" sz="quarter"/>
          </p:nvPr>
        </p:nvSpPr>
        <p:spPr/>
        <p:txBody>
          <a:bodyPr/>
          <a:lstStyle/>
          <a:p>
            <a:r>
              <a:t>À area de Compliance
At. Alison Costa</a:t>
            </a:r>
          </a:p>
        </p:txBody>
      </p:sp>
      <p:sp>
        <p:nvSpPr>
          <p:cNvPr id="4" name="Content Placeholder 3"/>
          <p:cNvSpPr>
            <a:spLocks noGrp="1"/>
          </p:cNvSpPr>
          <p:nvPr>
            <p:ph idx="12" sz="quarter"/>
          </p:nvPr>
        </p:nvSpPr>
        <p:spPr/>
        <p:txBody>
          <a:bodyPr/>
          <a:lstStyle/>
          <a:p>
            <a:r>
              <a:t>Prezado Alison Costa,
Temos a satisfação de encaminhar à sua apreciação nossa proposta de prestação de serviço para realização de Testes de Ataque e Invasão (Pen Test).
Colocamo-nos a sua disposição para maiores informações que se fizerem necessárias na busca de atingirmos um melhor entendimento para cumprirmos o objetivo e escopo propostos.
Atenciosamente.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quarter"/>
          </p:nvPr>
        </p:nvSpPr>
        <p:spPr/>
        <p:txBody>
          <a:bodyPr/>
          <a:lstStyle/>
          <a:p>
            <a:r>
              <a:t>Mapear e analisar o ambiente de tecnologia corporativa voltado a internet;
Enumerar as informações disponíveis no ambiente de Internet a partir da listagem de endereços fornecidos;
Mapear o estado das portas (TCP/UDP) de comunicação dos sistemas identificados;
Utilizar diferentes mecanismos de exploração de falhas para ultrapassar eventuais controles de segurança e alerta;
Analisar vulnerabilidades na infraestrutura e/ou aplicações, definidas no escopo, e eliminação de falsos positivos;
Explorar eventuais vulnerabilidades em outros ativos, definidos no escopo, para conseguir chegar aos alvos;
Coletar evidências das explorações e documentar, em formato de relatório, todos os pontos de falhas encontrados.</a:t>
            </a:r>
          </a:p>
        </p:txBody>
      </p:sp>
      <p:sp>
        <p:nvSpPr>
          <p:cNvPr id="3" name="Content Placeholder 2"/>
          <p:cNvSpPr>
            <a:spLocks noGrp="1"/>
          </p:cNvSpPr>
          <p:nvPr>
            <p:ph idx="14" sz="quarter"/>
          </p:nvPr>
        </p:nvSpPr>
        <p:spPr/>
        <p:txBody>
          <a:bodyPr/>
          <a:lstStyle/>
          <a:p>
            <a:r>
              <a:t>A área de Compliance solicita a equipe de Red Team da UHG  para que seja realizado Testes de Ataque e Invasão em sua(s) Aplicação(ões) Web da perspectiva interna do ambiente, na modalidade Gray box, com a seguinte abrangência: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