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30" d="100"/>
          <a:sy n="130" d="100"/>
        </p:scale>
        <p:origin x="-1448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4F832-5A9D-E343-BFF0-6D6DF1E58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80EE8B-E8E8-6E46-BF4C-339E712E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B3A58C-5A70-0141-BA0A-0336E101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9F4E5-9D20-6C4C-8BE1-44948C6A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E7DD4A-DC3A-8D4E-9A5C-F3284BE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795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05D6A-3993-A744-AE62-93764631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9475E-B423-E54A-99CB-79056574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F1F4B-519D-E94A-8F6B-38E4F90E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562C6F-F065-8C43-835E-3F116E74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F2896-E677-A74B-9BF3-2232F79F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5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729030-258A-5644-8098-675F0D0F1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753669-250C-2643-8D3F-5F87214C4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B7808-28F0-BD44-A9E8-65CB2CAE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BCBE48-2FB2-B343-BB6F-9E6F9649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BDAB8-53EB-E24D-B4D6-8F925C7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669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D6FAC-8C6B-B14C-B78D-FD38666C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67F77-9CBC-E146-86F6-0F7771F4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9E527-9F8C-F349-97B0-D0FB0426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5C2CE-FC43-BC45-9F9D-27D47442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2DFBE4-6A62-A04C-BA7F-F26B9E10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56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5C8C-1FF9-9644-9404-9B33B333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E5A67C-B41E-3D40-ABA3-C01FCC07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5C9C6-2B91-7740-B42D-F7367EF5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97F43-77E6-0747-9F07-9CF0E8E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DAAFC-6074-2C45-9484-FFF4784D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0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5025B-6BDD-4944-98A9-2196A242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9F0D2D-017C-1D4A-870B-CCB948B2A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BA7AB0-136A-A843-B577-20E7B329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1F4DDF-C5DA-4641-9F19-1F6D3ED2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4F51F-D2E7-1545-9C11-7D6A5CFB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7A4AA-6679-0B4E-9738-C826D61D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5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05B99-538F-EE43-9C2F-64C22917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F410F1-206D-F74A-A300-87067C9B2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D4AB5-2F5E-5248-8136-F8040013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A6C5B0-6E53-CE40-B151-27166400C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5D4C19-D226-6E4D-A1E3-DBFCDFA24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3D9890-39C0-FD44-9D88-F6E2D22D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4117F3-5006-384A-9CB0-E50929D4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B494C6-0EBC-6348-A6AC-A367CF90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15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AADC-753A-D64E-8E07-F762F1C1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51B80-F4CA-6048-8A28-F7CA5F2E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7F8B71-08D8-454F-9BE0-657D7D15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332728-E6BC-914A-BCDB-FA9B6BCC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BBA4DC-4A07-EE4E-9ED7-6B4E28DA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AD3AEB-060B-794E-99B9-C6EB6116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5E190-C5C4-9749-92CD-73602D08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3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F3855-3323-0048-8F42-F046475D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7034D-3680-1848-8AE7-3C94C069D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8919C-A521-3347-9B38-E802B69E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B98C5-F63E-2B45-802E-AA51007A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A8B3CA-C324-4444-B2A6-1534A649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41DB35-0DD8-874B-8D91-B563B5FF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0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03208-2E54-4C49-8B8D-59591782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A2DD84-4839-C245-BC26-4D16F901C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1C4A1-8F34-A749-9C11-19FD22DC0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8EB3F5-B671-EB4F-A248-9AE0D701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85198-8984-6541-B8A0-042315E4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319E9F-7773-BE45-BF52-2AD2175E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222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D9F125-0F5C-5B45-97A6-C91BF321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916C0A-9D12-D446-B4C8-DA2F0501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16FFB5-98E9-C14C-A341-E362D622B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0ADC-5EB2-424B-A7FA-315CAD390410}" type="datetimeFigureOut">
              <a:rPr lang="es-MX" smtClean="0"/>
              <a:t>15/11/21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D5E07-44DF-C347-B19B-9997BF456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812A5-74B8-774D-B5E9-FAF41AFFF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8B87-5227-BF40-919C-57443B3B3B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026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D8FF8-315B-9F4B-8205-275356D38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E416E-5378-6645-A411-74398A3EC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44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189BBF1-EE01-F542-BC68-CE30EF3F9DD8}"/>
              </a:ext>
            </a:extLst>
          </p:cNvPr>
          <p:cNvSpPr txBox="1"/>
          <p:nvPr/>
        </p:nvSpPr>
        <p:spPr>
          <a:xfrm>
            <a:off x="4650658" y="540638"/>
            <a:ext cx="105052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Data CSV to Dataframe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58C4EF-D039-AD4F-A358-1C3664A731F2}"/>
              </a:ext>
            </a:extLst>
          </p:cNvPr>
          <p:cNvSpPr txBox="1"/>
          <p:nvPr/>
        </p:nvSpPr>
        <p:spPr>
          <a:xfrm>
            <a:off x="207721" y="1873411"/>
            <a:ext cx="1050522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Pandas Report Profile: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Overview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Variables and Statistics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Pearson 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Spearman Correlation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Sample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EED087-629E-DD46-8961-841D4B10386A}"/>
              </a:ext>
            </a:extLst>
          </p:cNvPr>
          <p:cNvSpPr txBox="1"/>
          <p:nvPr/>
        </p:nvSpPr>
        <p:spPr>
          <a:xfrm>
            <a:off x="1946786" y="1873411"/>
            <a:ext cx="1671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Seaborn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/>
              <a:t>Distribution plot for required variables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929F14A-CC5A-5649-9798-E0BE380D020B}"/>
              </a:ext>
            </a:extLst>
          </p:cNvPr>
          <p:cNvSpPr txBox="1"/>
          <p:nvPr/>
        </p:nvSpPr>
        <p:spPr>
          <a:xfrm>
            <a:off x="1023421" y="1278194"/>
            <a:ext cx="14936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Before normal distributed dataset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0E1EAB-B6F2-974F-8725-B4E20C646774}"/>
              </a:ext>
            </a:extLst>
          </p:cNvPr>
          <p:cNvSpPr txBox="1"/>
          <p:nvPr/>
        </p:nvSpPr>
        <p:spPr>
          <a:xfrm>
            <a:off x="7923270" y="1109911"/>
            <a:ext cx="149364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After normal distributed dataset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CD550C-237D-9A45-971A-1AFAD6C3D92D}"/>
              </a:ext>
            </a:extLst>
          </p:cNvPr>
          <p:cNvSpPr txBox="1"/>
          <p:nvPr/>
        </p:nvSpPr>
        <p:spPr>
          <a:xfrm>
            <a:off x="4125397" y="1934966"/>
            <a:ext cx="105052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New correlation matrix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Boxplot of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Plot pairwise relationships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800" dirty="0"/>
              <a:t>Boxplot: Variables vs target distribution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172891-4D53-D543-B4B2-7F6A70CAF28C}"/>
              </a:ext>
            </a:extLst>
          </p:cNvPr>
          <p:cNvSpPr txBox="1"/>
          <p:nvPr/>
        </p:nvSpPr>
        <p:spPr>
          <a:xfrm>
            <a:off x="3552163" y="3549652"/>
            <a:ext cx="2196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MX" sz="800" dirty="0"/>
              <a:t>From the boxplot, we analyize the outliers which have been impacting the correleation matrices, this way we can eliminate the outliers and thus we can improve the accuracy.</a:t>
            </a:r>
          </a:p>
          <a:p>
            <a:endParaRPr lang="es-MX" sz="8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95DF23D-8574-3447-AECA-A13DD6A526AD}"/>
              </a:ext>
            </a:extLst>
          </p:cNvPr>
          <p:cNvSpPr txBox="1"/>
          <p:nvPr/>
        </p:nvSpPr>
        <p:spPr>
          <a:xfrm>
            <a:off x="3814914" y="4753774"/>
            <a:ext cx="16714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Seaborn 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/>
              <a:t>Distribution plot for required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800" dirty="0"/>
              <a:t>Scatter plot for required variables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B234B21-B7B5-FB49-9B69-B5BABBAEA8C9}"/>
              </a:ext>
            </a:extLst>
          </p:cNvPr>
          <p:cNvSpPr txBox="1"/>
          <p:nvPr/>
        </p:nvSpPr>
        <p:spPr>
          <a:xfrm>
            <a:off x="6661354" y="1923145"/>
            <a:ext cx="14936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Machine Learning algorithms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5BC6F0C-FC19-6141-882E-C2AEE13135E5}"/>
              </a:ext>
            </a:extLst>
          </p:cNvPr>
          <p:cNvSpPr txBox="1"/>
          <p:nvPr/>
        </p:nvSpPr>
        <p:spPr>
          <a:xfrm>
            <a:off x="9674931" y="1648275"/>
            <a:ext cx="14936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Deep Learning algorithms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EA91D12-E9CA-D246-9F5D-443DE81D2BE0}"/>
              </a:ext>
            </a:extLst>
          </p:cNvPr>
          <p:cNvSpPr txBox="1"/>
          <p:nvPr/>
        </p:nvSpPr>
        <p:spPr>
          <a:xfrm>
            <a:off x="6661354" y="2862047"/>
            <a:ext cx="149364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Logistic Regression Cross Validation Score: 83.18% Knears Neighbors Cross Validation Score 69.55% Support Vector Classifier Cross Validation Score 83.18% DecisionTree Classifier Cross Validation Score 74.09%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7A4699A-0B52-B048-9590-1D9C7D0D6771}"/>
              </a:ext>
            </a:extLst>
          </p:cNvPr>
          <p:cNvSpPr txBox="1"/>
          <p:nvPr/>
        </p:nvSpPr>
        <p:spPr>
          <a:xfrm>
            <a:off x="9704437" y="2441203"/>
            <a:ext cx="149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Sequential Model: A Sequential model is appropriate for a plain stack of layers where each layer has exactly one input tensor and one output tensor.</a:t>
            </a:r>
          </a:p>
          <a:p>
            <a:endParaRPr lang="es-MX" sz="8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AE3B895-9ADD-8742-B6CD-CA1E3C84CD63}"/>
              </a:ext>
            </a:extLst>
          </p:cNvPr>
          <p:cNvSpPr txBox="1"/>
          <p:nvPr/>
        </p:nvSpPr>
        <p:spPr>
          <a:xfrm>
            <a:off x="9704437" y="3903595"/>
            <a:ext cx="14936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800" dirty="0"/>
              <a:t>Model accuracy: 0.6607</a:t>
            </a:r>
          </a:p>
        </p:txBody>
      </p:sp>
      <p:cxnSp>
        <p:nvCxnSpPr>
          <p:cNvPr id="25" name="Conector angular 24">
            <a:extLst>
              <a:ext uri="{FF2B5EF4-FFF2-40B4-BE49-F238E27FC236}">
                <a16:creationId xmlns:a16="http://schemas.microsoft.com/office/drawing/2014/main" id="{8F9F8137-86B8-A346-A686-A5CCA8F4B83F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770246" y="709914"/>
            <a:ext cx="2880413" cy="56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r 25">
            <a:extLst>
              <a:ext uri="{FF2B5EF4-FFF2-40B4-BE49-F238E27FC236}">
                <a16:creationId xmlns:a16="http://schemas.microsoft.com/office/drawing/2014/main" id="{82F1BECB-AB46-A943-9484-709F96942FAB}"/>
              </a:ext>
            </a:extLst>
          </p:cNvPr>
          <p:cNvCxnSpPr>
            <a:cxnSpLocks/>
            <a:stCxn id="11" idx="1"/>
            <a:endCxn id="6" idx="0"/>
          </p:cNvCxnSpPr>
          <p:nvPr/>
        </p:nvCxnSpPr>
        <p:spPr>
          <a:xfrm rot="10800000" flipV="1">
            <a:off x="732983" y="1447471"/>
            <a:ext cx="290439" cy="425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r 28">
            <a:extLst>
              <a:ext uri="{FF2B5EF4-FFF2-40B4-BE49-F238E27FC236}">
                <a16:creationId xmlns:a16="http://schemas.microsoft.com/office/drawing/2014/main" id="{054D67E0-6C85-D940-A97F-1765C3671A9F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2517069" y="1447471"/>
            <a:ext cx="265460" cy="4259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>
            <a:extLst>
              <a:ext uri="{FF2B5EF4-FFF2-40B4-BE49-F238E27FC236}">
                <a16:creationId xmlns:a16="http://schemas.microsoft.com/office/drawing/2014/main" id="{2D530F96-310A-BB47-85D7-DCC2F20309F3}"/>
              </a:ext>
            </a:extLst>
          </p:cNvPr>
          <p:cNvCxnSpPr>
            <a:cxnSpLocks/>
            <a:stCxn id="4" idx="3"/>
            <a:endCxn id="12" idx="0"/>
          </p:cNvCxnSpPr>
          <p:nvPr/>
        </p:nvCxnSpPr>
        <p:spPr>
          <a:xfrm>
            <a:off x="5701180" y="709915"/>
            <a:ext cx="2968914" cy="399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angular 38">
            <a:extLst>
              <a:ext uri="{FF2B5EF4-FFF2-40B4-BE49-F238E27FC236}">
                <a16:creationId xmlns:a16="http://schemas.microsoft.com/office/drawing/2014/main" id="{EE7CE0CF-613F-544A-99F2-3A6EBCF55323}"/>
              </a:ext>
            </a:extLst>
          </p:cNvPr>
          <p:cNvCxnSpPr>
            <a:cxnSpLocks/>
            <a:stCxn id="12" idx="1"/>
            <a:endCxn id="13" idx="0"/>
          </p:cNvCxnSpPr>
          <p:nvPr/>
        </p:nvCxnSpPr>
        <p:spPr>
          <a:xfrm rot="10800000" flipV="1">
            <a:off x="4650658" y="1279188"/>
            <a:ext cx="3272612" cy="655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r 41">
            <a:extLst>
              <a:ext uri="{FF2B5EF4-FFF2-40B4-BE49-F238E27FC236}">
                <a16:creationId xmlns:a16="http://schemas.microsoft.com/office/drawing/2014/main" id="{E24643E9-E115-7A43-8861-3218161EB40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7801796" y="1054847"/>
            <a:ext cx="474680" cy="1261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>
            <a:extLst>
              <a:ext uri="{FF2B5EF4-FFF2-40B4-BE49-F238E27FC236}">
                <a16:creationId xmlns:a16="http://schemas.microsoft.com/office/drawing/2014/main" id="{ECA3C4D9-F67F-B644-B180-5CD38C71409F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9416918" y="1279188"/>
            <a:ext cx="1004837" cy="3690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70E36D0A-DE86-764E-9CEF-F6312547F7F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4505035" y="3404028"/>
            <a:ext cx="29124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E63D88C3-7D22-1F40-89B6-1DD18F37011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402540" y="4505656"/>
            <a:ext cx="49623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A60D2893-C028-0047-BAD3-5DD8F042C93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rot="5400000">
            <a:off x="7046449" y="2500318"/>
            <a:ext cx="72345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angular 59">
            <a:extLst>
              <a:ext uri="{FF2B5EF4-FFF2-40B4-BE49-F238E27FC236}">
                <a16:creationId xmlns:a16="http://schemas.microsoft.com/office/drawing/2014/main" id="{BD9464C3-752C-B945-8E13-CA73A9CD67B1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6200000" flipH="1">
            <a:off x="10147766" y="2137708"/>
            <a:ext cx="577484" cy="295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>
            <a:extLst>
              <a:ext uri="{FF2B5EF4-FFF2-40B4-BE49-F238E27FC236}">
                <a16:creationId xmlns:a16="http://schemas.microsoft.com/office/drawing/2014/main" id="{BB1F5BE5-0E7E-2A44-8390-5A6A477E328F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5400000">
            <a:off x="10135564" y="3587897"/>
            <a:ext cx="63139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253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160</Words>
  <Application>Microsoft Macintosh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Erick Alan Barlandas Quintana</dc:creator>
  <cp:lastModifiedBy>Erick Alan Barlandas Quintana</cp:lastModifiedBy>
  <cp:revision>1</cp:revision>
  <dcterms:created xsi:type="dcterms:W3CDTF">2021-11-15T18:20:31Z</dcterms:created>
  <dcterms:modified xsi:type="dcterms:W3CDTF">2021-11-15T21:42:18Z</dcterms:modified>
</cp:coreProperties>
</file>