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Play"/>
      <p:regular r:id="rId26"/>
      <p:bold r:id="rId27"/>
    </p:embeddedFont>
    <p:embeddedFont>
      <p:font typeface="Libre Franklin"/>
      <p:regular r:id="rId28"/>
      <p:bold r:id="rId29"/>
      <p:italic r:id="rId30"/>
      <p:boldItalic r:id="rId31"/>
    </p:embeddedFont>
    <p:embeddedFont>
      <p:font typeface="Libre Franklin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gMl5ltNuN2huv1BkgdUVG4OPH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ay-regular.fntdata"/><Relationship Id="rId25" Type="http://schemas.openxmlformats.org/officeDocument/2006/relationships/slide" Target="slides/slide21.xml"/><Relationship Id="rId28" Type="http://schemas.openxmlformats.org/officeDocument/2006/relationships/font" Target="fonts/LibreFranklin-regular.fntdata"/><Relationship Id="rId27"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ibreFranklin-boldItalic.fntdata"/><Relationship Id="rId30" Type="http://schemas.openxmlformats.org/officeDocument/2006/relationships/font" Target="fonts/LibreFranklin-italic.fntdata"/><Relationship Id="rId11" Type="http://schemas.openxmlformats.org/officeDocument/2006/relationships/slide" Target="slides/slide7.xml"/><Relationship Id="rId33" Type="http://schemas.openxmlformats.org/officeDocument/2006/relationships/font" Target="fonts/LibreFranklinMedium-bold.fntdata"/><Relationship Id="rId10" Type="http://schemas.openxmlformats.org/officeDocument/2006/relationships/slide" Target="slides/slide6.xml"/><Relationship Id="rId32" Type="http://schemas.openxmlformats.org/officeDocument/2006/relationships/font" Target="fonts/LibreFranklinMedium-regular.fntdata"/><Relationship Id="rId13" Type="http://schemas.openxmlformats.org/officeDocument/2006/relationships/slide" Target="slides/slide9.xml"/><Relationship Id="rId35" Type="http://schemas.openxmlformats.org/officeDocument/2006/relationships/font" Target="fonts/LibreFranklinMedium-boldItalic.fntdata"/><Relationship Id="rId12" Type="http://schemas.openxmlformats.org/officeDocument/2006/relationships/slide" Target="slides/slide8.xml"/><Relationship Id="rId34" Type="http://schemas.openxmlformats.org/officeDocument/2006/relationships/font" Target="fonts/LibreFranklinMedium-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10c59e54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610c59e54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10c59e540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610c59e540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10c59e540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3610c59e540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10c59e54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3610c59e54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610daff7f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610daff7f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610daff7f1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3610daff7f1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10daff7f1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610daff7f1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10daff7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3610daff7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5183188" y="987425"/>
            <a:ext cx="6172200" cy="4873625"/>
          </a:xfrm>
          <a:prstGeom prst="rect">
            <a:avLst/>
          </a:prstGeom>
          <a:noFill/>
          <a:ln>
            <a:noFill/>
          </a:ln>
        </p:spPr>
      </p:sp>
      <p:sp>
        <p:nvSpPr>
          <p:cNvPr id="68" name="Google Shape;68;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jpg"/><Relationship Id="rId4" Type="http://schemas.openxmlformats.org/officeDocument/2006/relationships/image" Target="../media/image23.jpg"/><Relationship Id="rId5" Type="http://schemas.openxmlformats.org/officeDocument/2006/relationships/image" Target="../media/image1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 Id="rId4" Type="http://schemas.openxmlformats.org/officeDocument/2006/relationships/image" Target="../media/image20.jpg"/><Relationship Id="rId5"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 Id="rId4" Type="http://schemas.openxmlformats.org/officeDocument/2006/relationships/image" Target="../media/image2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9"/>
          <p:cNvSpPr txBox="1"/>
          <p:nvPr>
            <p:ph type="title"/>
          </p:nvPr>
        </p:nvSpPr>
        <p:spPr>
          <a:xfrm>
            <a:off x="7961700" y="2533375"/>
            <a:ext cx="3890700" cy="1445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3200"/>
              <a:buFont typeface="Play"/>
              <a:buNone/>
            </a:pPr>
            <a:r>
              <a:rPr lang="es-ES" sz="3200"/>
              <a:t>Almacenamiento de datos usando una microSD.</a:t>
            </a:r>
            <a:endParaRPr/>
          </a:p>
        </p:txBody>
      </p:sp>
      <p:sp>
        <p:nvSpPr>
          <p:cNvPr id="146" name="Google Shape;146;p9"/>
          <p:cNvSpPr/>
          <p:nvPr/>
        </p:nvSpPr>
        <p:spPr>
          <a:xfrm>
            <a:off x="-16261" y="0"/>
            <a:ext cx="7605866" cy="6858000"/>
          </a:xfrm>
          <a:prstGeom prst="rect">
            <a:avLst/>
          </a:prstGeom>
          <a:solidFill>
            <a:srgbClr val="F2F2F2">
              <a:alpha val="6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47" name="Google Shape;147;p9"/>
          <p:cNvPicPr preferRelativeResize="0"/>
          <p:nvPr/>
        </p:nvPicPr>
        <p:blipFill rotWithShape="1">
          <a:blip r:embed="rId3">
            <a:alphaModFix/>
          </a:blip>
          <a:srcRect b="0" l="0" r="0" t="0"/>
          <a:stretch/>
        </p:blipFill>
        <p:spPr>
          <a:xfrm>
            <a:off x="7580" y="1193430"/>
            <a:ext cx="2750583" cy="4407484"/>
          </a:xfrm>
          <a:prstGeom prst="rect">
            <a:avLst/>
          </a:prstGeom>
          <a:noFill/>
          <a:ln>
            <a:noFill/>
          </a:ln>
        </p:spPr>
      </p:pic>
      <p:cxnSp>
        <p:nvCxnSpPr>
          <p:cNvPr id="148" name="Google Shape;148;p9"/>
          <p:cNvCxnSpPr/>
          <p:nvPr/>
        </p:nvCxnSpPr>
        <p:spPr>
          <a:xfrm>
            <a:off x="8186293" y="871146"/>
            <a:ext cx="736939" cy="0"/>
          </a:xfrm>
          <a:prstGeom prst="straightConnector1">
            <a:avLst/>
          </a:prstGeom>
          <a:noFill/>
          <a:ln cap="flat" cmpd="sng" w="57150">
            <a:solidFill>
              <a:schemeClr val="accent4"/>
            </a:solidFill>
            <a:prstDash val="solid"/>
            <a:miter lim="800000"/>
            <a:headEnd len="sm" w="sm" type="none"/>
            <a:tailEnd len="sm" w="sm" type="none"/>
          </a:ln>
        </p:spPr>
      </p:cxnSp>
      <p:pic>
        <p:nvPicPr>
          <p:cNvPr id="149" name="Google Shape;149;p9"/>
          <p:cNvPicPr preferRelativeResize="0"/>
          <p:nvPr/>
        </p:nvPicPr>
        <p:blipFill rotWithShape="1">
          <a:blip r:embed="rId4">
            <a:alphaModFix/>
          </a:blip>
          <a:srcRect b="0" l="0" r="21824" t="0"/>
          <a:stretch/>
        </p:blipFill>
        <p:spPr>
          <a:xfrm>
            <a:off x="2794850" y="3476575"/>
            <a:ext cx="4794749" cy="1922850"/>
          </a:xfrm>
          <a:prstGeom prst="rect">
            <a:avLst/>
          </a:prstGeom>
          <a:noFill/>
          <a:ln>
            <a:noFill/>
          </a:ln>
        </p:spPr>
      </p:pic>
      <p:pic>
        <p:nvPicPr>
          <p:cNvPr id="150" name="Google Shape;150;p9"/>
          <p:cNvPicPr preferRelativeResize="0"/>
          <p:nvPr/>
        </p:nvPicPr>
        <p:blipFill rotWithShape="1">
          <a:blip r:embed="rId5">
            <a:alphaModFix/>
          </a:blip>
          <a:srcRect b="0" l="0" r="28459" t="0"/>
          <a:stretch/>
        </p:blipFill>
        <p:spPr>
          <a:xfrm>
            <a:off x="2794850" y="1193425"/>
            <a:ext cx="4794750" cy="21456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0"/>
          <p:cNvSpPr txBox="1"/>
          <p:nvPr>
            <p:ph type="title"/>
          </p:nvPr>
        </p:nvSpPr>
        <p:spPr>
          <a:xfrm>
            <a:off x="838200" y="303342"/>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Uso de freeRTOS para la construcción del código y definición de tareas.</a:t>
            </a:r>
            <a:endParaRPr/>
          </a:p>
        </p:txBody>
      </p:sp>
      <p:sp>
        <p:nvSpPr>
          <p:cNvPr id="156" name="Google Shape;156;p10"/>
          <p:cNvSpPr txBox="1"/>
          <p:nvPr>
            <p:ph idx="1" type="body"/>
          </p:nvPr>
        </p:nvSpPr>
        <p:spPr>
          <a:xfrm>
            <a:off x="680375" y="1628895"/>
            <a:ext cx="102951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43393"/>
              </a:buClr>
              <a:buSzPts val="2800"/>
              <a:buNone/>
            </a:pPr>
            <a:r>
              <a:rPr lang="es-ES">
                <a:solidFill>
                  <a:srgbClr val="143393"/>
                </a:solidFill>
                <a:latin typeface="Libre Franklin"/>
                <a:ea typeface="Libre Franklin"/>
                <a:cs typeface="Libre Franklin"/>
                <a:sym typeface="Libre Franklin"/>
              </a:rPr>
              <a:t>Se utilizó FreeRTOS para organizar y ejecutar múltiples tareas evitando interferencia entre las mismas. De manera, que permitió definir tareas independientes (como funciones que se ejecutan en paralelo), controlar su prioridad, y gestionar recursos (como temporizadores, colas o semáforos) de forma eficiente.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g3610c59e540_0_10"/>
          <p:cNvSpPr txBox="1"/>
          <p:nvPr>
            <p:ph type="title"/>
          </p:nvPr>
        </p:nvSpPr>
        <p:spPr>
          <a:xfrm>
            <a:off x="838200" y="303342"/>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Uso de freeRTOS para la construcción del código y definición de tareas.</a:t>
            </a:r>
            <a:endParaRPr/>
          </a:p>
        </p:txBody>
      </p:sp>
      <p:pic>
        <p:nvPicPr>
          <p:cNvPr id="162" name="Google Shape;162;g3610c59e540_0_10"/>
          <p:cNvPicPr preferRelativeResize="0"/>
          <p:nvPr/>
        </p:nvPicPr>
        <p:blipFill>
          <a:blip r:embed="rId4">
            <a:alphaModFix/>
          </a:blip>
          <a:stretch>
            <a:fillRect/>
          </a:stretch>
        </p:blipFill>
        <p:spPr>
          <a:xfrm>
            <a:off x="1757050" y="1629050"/>
            <a:ext cx="8534400" cy="4505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g3610c59e540_0_16"/>
          <p:cNvSpPr txBox="1"/>
          <p:nvPr>
            <p:ph type="title"/>
          </p:nvPr>
        </p:nvSpPr>
        <p:spPr>
          <a:xfrm>
            <a:off x="838200" y="303342"/>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Uso de freeRTOS para la construcción del código y definición de tareas.</a:t>
            </a:r>
            <a:endParaRPr/>
          </a:p>
        </p:txBody>
      </p:sp>
      <p:sp>
        <p:nvSpPr>
          <p:cNvPr id="168" name="Google Shape;168;g3610c59e540_0_16"/>
          <p:cNvSpPr txBox="1"/>
          <p:nvPr>
            <p:ph idx="1" type="body"/>
          </p:nvPr>
        </p:nvSpPr>
        <p:spPr>
          <a:xfrm>
            <a:off x="709050" y="1915845"/>
            <a:ext cx="102951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1400"/>
              </a:spcBef>
              <a:spcAft>
                <a:spcPts val="0"/>
              </a:spcAft>
              <a:buClr>
                <a:schemeClr val="dk1"/>
              </a:buClr>
              <a:buSzPct val="39285"/>
              <a:buFont typeface="Arial"/>
              <a:buNone/>
            </a:pPr>
            <a:r>
              <a:rPr lang="es-ES">
                <a:latin typeface="Libre Franklin"/>
                <a:ea typeface="Libre Franklin"/>
                <a:cs typeface="Libre Franklin"/>
                <a:sym typeface="Libre Franklin"/>
              </a:rPr>
              <a:t>USO DE COLAS</a:t>
            </a:r>
            <a:endParaRPr>
              <a:latin typeface="Libre Franklin"/>
              <a:ea typeface="Libre Franklin"/>
              <a:cs typeface="Libre Franklin"/>
              <a:sym typeface="Libre Franklin"/>
            </a:endParaRPr>
          </a:p>
          <a:p>
            <a:pPr indent="0" lvl="0" marL="0" rtl="0" algn="l">
              <a:lnSpc>
                <a:spcPct val="115000"/>
              </a:lnSpc>
              <a:spcBef>
                <a:spcPts val="1200"/>
              </a:spcBef>
              <a:spcAft>
                <a:spcPts val="0"/>
              </a:spcAft>
              <a:buClr>
                <a:schemeClr val="dk1"/>
              </a:buClr>
              <a:buSzPct val="39285"/>
              <a:buFont typeface="Arial"/>
              <a:buNone/>
            </a:pPr>
            <a:r>
              <a:rPr lang="es-ES">
                <a:latin typeface="Libre Franklin"/>
                <a:ea typeface="Libre Franklin"/>
                <a:cs typeface="Libre Franklin"/>
                <a:sym typeface="Libre Franklin"/>
              </a:rPr>
              <a:t>Se usan para comunicar datos entre tareas sin conflictos. Cada cola almacena información específica:</a:t>
            </a:r>
            <a:endParaRPr>
              <a:latin typeface="Libre Franklin"/>
              <a:ea typeface="Libre Franklin"/>
              <a:cs typeface="Libre Franklin"/>
              <a:sym typeface="Libre Franklin"/>
            </a:endParaRPr>
          </a:p>
          <a:p>
            <a:pPr indent="-393065" lvl="0" marL="457200" rtl="0" algn="l">
              <a:lnSpc>
                <a:spcPct val="115000"/>
              </a:lnSpc>
              <a:spcBef>
                <a:spcPts val="1200"/>
              </a:spcBef>
              <a:spcAft>
                <a:spcPts val="0"/>
              </a:spcAft>
              <a:buSzPct val="100000"/>
              <a:buChar char="●"/>
            </a:pPr>
            <a:r>
              <a:rPr lang="es-ES">
                <a:latin typeface="Libre Franklin"/>
                <a:ea typeface="Libre Franklin"/>
                <a:cs typeface="Libre Franklin"/>
                <a:sym typeface="Libre Franklin"/>
              </a:rPr>
              <a:t>sensor_data_queue: Para pasar datos de sensores.</a:t>
            </a:r>
            <a:br>
              <a:rPr lang="es-ES">
                <a:latin typeface="Libre Franklin"/>
                <a:ea typeface="Libre Franklin"/>
                <a:cs typeface="Libre Franklin"/>
                <a:sym typeface="Libre Franklin"/>
              </a:rPr>
            </a:br>
            <a:endParaRPr>
              <a:latin typeface="Libre Franklin"/>
              <a:ea typeface="Libre Franklin"/>
              <a:cs typeface="Libre Franklin"/>
              <a:sym typeface="Libre Franklin"/>
            </a:endParaRPr>
          </a:p>
          <a:p>
            <a:pPr indent="-393065" lvl="0" marL="457200" rtl="0" algn="l">
              <a:lnSpc>
                <a:spcPct val="115000"/>
              </a:lnSpc>
              <a:spcBef>
                <a:spcPts val="0"/>
              </a:spcBef>
              <a:spcAft>
                <a:spcPts val="0"/>
              </a:spcAft>
              <a:buSzPct val="100000"/>
              <a:buChar char="●"/>
            </a:pPr>
            <a:r>
              <a:rPr lang="es-ES">
                <a:latin typeface="Libre Franklin"/>
                <a:ea typeface="Libre Franklin"/>
                <a:cs typeface="Libre Franklin"/>
                <a:sym typeface="Libre Franklin"/>
              </a:rPr>
              <a:t>telegram_queue: Para enviar mensajes a la tarea de Telegram.</a:t>
            </a:r>
            <a:br>
              <a:rPr lang="es-ES">
                <a:latin typeface="Libre Franklin"/>
                <a:ea typeface="Libre Franklin"/>
                <a:cs typeface="Libre Franklin"/>
                <a:sym typeface="Libre Franklin"/>
              </a:rPr>
            </a:br>
            <a:endParaRPr>
              <a:latin typeface="Libre Franklin"/>
              <a:ea typeface="Libre Franklin"/>
              <a:cs typeface="Libre Franklin"/>
              <a:sym typeface="Libre Franklin"/>
            </a:endParaRPr>
          </a:p>
          <a:p>
            <a:pPr indent="-393065" lvl="0" marL="457200" rtl="0" algn="l">
              <a:lnSpc>
                <a:spcPct val="115000"/>
              </a:lnSpc>
              <a:spcBef>
                <a:spcPts val="0"/>
              </a:spcBef>
              <a:spcAft>
                <a:spcPts val="0"/>
              </a:spcAft>
              <a:buSzPct val="100000"/>
              <a:buChar char="●"/>
            </a:pPr>
            <a:r>
              <a:rPr lang="es-ES">
                <a:latin typeface="Libre Franklin"/>
                <a:ea typeface="Libre Franklin"/>
                <a:cs typeface="Libre Franklin"/>
                <a:sym typeface="Libre Franklin"/>
              </a:rPr>
              <a:t>sd_data_queue: Para almacenar datos que deben guardarse en SD.</a:t>
            </a:r>
            <a:endParaRPr>
              <a:latin typeface="Libre Franklin"/>
              <a:ea typeface="Libre Franklin"/>
              <a:cs typeface="Libre Franklin"/>
              <a:sym typeface="Libre Franklin"/>
            </a:endParaRPr>
          </a:p>
          <a:p>
            <a:pPr indent="0" lvl="0" marL="0" rtl="0" algn="just">
              <a:lnSpc>
                <a:spcPct val="90000"/>
              </a:lnSpc>
              <a:spcBef>
                <a:spcPts val="1200"/>
              </a:spcBef>
              <a:spcAft>
                <a:spcPts val="0"/>
              </a:spcAft>
              <a:buClr>
                <a:srgbClr val="143393"/>
              </a:buClr>
              <a:buSzPct val="100000"/>
              <a:buNone/>
            </a:pPr>
            <a:r>
              <a:t/>
            </a:r>
            <a:endParaRPr>
              <a:solidFill>
                <a:srgbClr val="143393"/>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3610c59e540_0_22"/>
          <p:cNvSpPr txBox="1"/>
          <p:nvPr>
            <p:ph type="title"/>
          </p:nvPr>
        </p:nvSpPr>
        <p:spPr>
          <a:xfrm>
            <a:off x="838200" y="303342"/>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Uso de freeRTOS para la construcción del código y definición de tareas.</a:t>
            </a:r>
            <a:endParaRPr/>
          </a:p>
        </p:txBody>
      </p:sp>
      <p:sp>
        <p:nvSpPr>
          <p:cNvPr id="174" name="Google Shape;174;g3610c59e540_0_22"/>
          <p:cNvSpPr txBox="1"/>
          <p:nvPr>
            <p:ph idx="1" type="body"/>
          </p:nvPr>
        </p:nvSpPr>
        <p:spPr>
          <a:xfrm>
            <a:off x="709050" y="1915845"/>
            <a:ext cx="10295100" cy="43512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just">
              <a:lnSpc>
                <a:spcPct val="115000"/>
              </a:lnSpc>
              <a:spcBef>
                <a:spcPts val="1400"/>
              </a:spcBef>
              <a:spcAft>
                <a:spcPts val="0"/>
              </a:spcAft>
              <a:buNone/>
            </a:pPr>
            <a:r>
              <a:rPr lang="es-ES" sz="4350">
                <a:latin typeface="Libre Franklin"/>
                <a:ea typeface="Libre Franklin"/>
                <a:cs typeface="Libre Franklin"/>
                <a:sym typeface="Libre Franklin"/>
              </a:rPr>
              <a:t>USO DE SEMÁFOROS</a:t>
            </a:r>
            <a:endParaRPr sz="4350">
              <a:latin typeface="Libre Franklin"/>
              <a:ea typeface="Libre Franklin"/>
              <a:cs typeface="Libre Franklin"/>
              <a:sym typeface="Libre Franklin"/>
            </a:endParaRPr>
          </a:p>
          <a:p>
            <a:pPr indent="0" lvl="0" marL="0" rtl="0" algn="just">
              <a:lnSpc>
                <a:spcPct val="115000"/>
              </a:lnSpc>
              <a:spcBef>
                <a:spcPts val="1200"/>
              </a:spcBef>
              <a:spcAft>
                <a:spcPts val="0"/>
              </a:spcAft>
              <a:buNone/>
            </a:pPr>
            <a:r>
              <a:rPr lang="es-ES" sz="4350">
                <a:latin typeface="Libre Franklin"/>
                <a:ea typeface="Libre Franklin"/>
                <a:cs typeface="Libre Franklin"/>
                <a:sym typeface="Libre Franklin"/>
              </a:rPr>
              <a:t>Los semáforos funcionan como un turno a un recurso compartido, permitieron que dos tareas no usen al mismo tiempo algo que puede dañarse o provocar errores si se accede sin control.</a:t>
            </a:r>
            <a:endParaRPr sz="4350">
              <a:latin typeface="Libre Franklin"/>
              <a:ea typeface="Libre Franklin"/>
              <a:cs typeface="Libre Franklin"/>
              <a:sym typeface="Libre Franklin"/>
            </a:endParaRPr>
          </a:p>
          <a:p>
            <a:pPr indent="0" lvl="0" marL="0" rtl="0" algn="just">
              <a:lnSpc>
                <a:spcPct val="115000"/>
              </a:lnSpc>
              <a:spcBef>
                <a:spcPts val="1200"/>
              </a:spcBef>
              <a:spcAft>
                <a:spcPts val="0"/>
              </a:spcAft>
              <a:buNone/>
            </a:pPr>
            <a:r>
              <a:rPr lang="es-ES" sz="4350">
                <a:latin typeface="Libre Franklin"/>
                <a:ea typeface="Libre Franklin"/>
                <a:cs typeface="Libre Franklin"/>
                <a:sym typeface="Libre Franklin"/>
              </a:rPr>
              <a:t>Entonces, los semáforos se implementaron así:</a:t>
            </a:r>
            <a:endParaRPr sz="4350">
              <a:latin typeface="Libre Franklin"/>
              <a:ea typeface="Libre Franklin"/>
              <a:cs typeface="Libre Franklin"/>
              <a:sym typeface="Libre Franklin"/>
            </a:endParaRPr>
          </a:p>
          <a:p>
            <a:pPr indent="-359806" lvl="0" marL="457200" rtl="0" algn="just">
              <a:lnSpc>
                <a:spcPct val="115000"/>
              </a:lnSpc>
              <a:spcBef>
                <a:spcPts val="1200"/>
              </a:spcBef>
              <a:spcAft>
                <a:spcPts val="0"/>
              </a:spcAft>
              <a:buSzPct val="100000"/>
              <a:buChar char="●"/>
            </a:pPr>
            <a:r>
              <a:rPr lang="es-ES" sz="4350">
                <a:latin typeface="Libre Franklin"/>
                <a:ea typeface="Libre Franklin"/>
                <a:cs typeface="Libre Franklin"/>
                <a:sym typeface="Libre Franklin"/>
              </a:rPr>
              <a:t>La primera tarea toma el semáforo (xSemaphoreTake) y entra a usar el recurso.</a:t>
            </a:r>
            <a:br>
              <a:rPr lang="es-ES" sz="4350">
                <a:latin typeface="Libre Franklin"/>
                <a:ea typeface="Libre Franklin"/>
                <a:cs typeface="Libre Franklin"/>
                <a:sym typeface="Libre Franklin"/>
              </a:rPr>
            </a:br>
            <a:endParaRPr sz="4350">
              <a:latin typeface="Libre Franklin"/>
              <a:ea typeface="Libre Franklin"/>
              <a:cs typeface="Libre Franklin"/>
              <a:sym typeface="Libre Franklin"/>
            </a:endParaRPr>
          </a:p>
          <a:p>
            <a:pPr indent="-359806" lvl="0" marL="457200" rtl="0" algn="just">
              <a:lnSpc>
                <a:spcPct val="115000"/>
              </a:lnSpc>
              <a:spcBef>
                <a:spcPts val="0"/>
              </a:spcBef>
              <a:spcAft>
                <a:spcPts val="0"/>
              </a:spcAft>
              <a:buSzPct val="100000"/>
              <a:buChar char="●"/>
            </a:pPr>
            <a:r>
              <a:rPr lang="es-ES" sz="4350">
                <a:latin typeface="Libre Franklin"/>
                <a:ea typeface="Libre Franklin"/>
                <a:cs typeface="Libre Franklin"/>
                <a:sym typeface="Libre Franklin"/>
              </a:rPr>
              <a:t>Las demás tareas deben esperar hasta que el semáforo sea liberado (xSemaphoreGive).</a:t>
            </a:r>
            <a:br>
              <a:rPr lang="es-ES" sz="4350">
                <a:latin typeface="Libre Franklin"/>
                <a:ea typeface="Libre Franklin"/>
                <a:cs typeface="Libre Franklin"/>
                <a:sym typeface="Libre Franklin"/>
              </a:rPr>
            </a:br>
            <a:endParaRPr sz="4350">
              <a:latin typeface="Libre Franklin"/>
              <a:ea typeface="Libre Franklin"/>
              <a:cs typeface="Libre Franklin"/>
              <a:sym typeface="Libre Franklin"/>
            </a:endParaRPr>
          </a:p>
          <a:p>
            <a:pPr indent="-359806" lvl="0" marL="457200" rtl="0" algn="just">
              <a:lnSpc>
                <a:spcPct val="115000"/>
              </a:lnSpc>
              <a:spcBef>
                <a:spcPts val="0"/>
              </a:spcBef>
              <a:spcAft>
                <a:spcPts val="0"/>
              </a:spcAft>
              <a:buSzPct val="100000"/>
              <a:buFont typeface="Libre Franklin"/>
              <a:buChar char="●"/>
            </a:pPr>
            <a:r>
              <a:rPr lang="es-ES" sz="4350">
                <a:latin typeface="Libre Franklin"/>
                <a:ea typeface="Libre Franklin"/>
                <a:cs typeface="Libre Franklin"/>
                <a:sym typeface="Libre Franklin"/>
              </a:rPr>
              <a:t>Cuando la tarea termina, libera el semáforo y otra puede usarlo.</a:t>
            </a:r>
            <a:endParaRPr sz="4350">
              <a:latin typeface="Libre Franklin"/>
              <a:ea typeface="Libre Franklin"/>
              <a:cs typeface="Libre Franklin"/>
              <a:sym typeface="Libre Franklin"/>
            </a:endParaRPr>
          </a:p>
          <a:p>
            <a:pPr indent="-261778" lvl="0" marL="457200" rtl="0" algn="l">
              <a:lnSpc>
                <a:spcPct val="115000"/>
              </a:lnSpc>
              <a:spcBef>
                <a:spcPts val="0"/>
              </a:spcBef>
              <a:spcAft>
                <a:spcPts val="0"/>
              </a:spcAft>
              <a:buSzPct val="39285"/>
              <a:buFont typeface="Libre Franklin"/>
              <a:buChar char="●"/>
            </a:pPr>
            <a:r>
              <a:t/>
            </a:r>
            <a:endParaRPr>
              <a:latin typeface="Libre Franklin"/>
              <a:ea typeface="Libre Franklin"/>
              <a:cs typeface="Libre Franklin"/>
              <a:sym typeface="Libre Franklin"/>
            </a:endParaRPr>
          </a:p>
          <a:p>
            <a:pPr indent="0" lvl="0" marL="0" rtl="0" algn="just">
              <a:lnSpc>
                <a:spcPct val="90000"/>
              </a:lnSpc>
              <a:spcBef>
                <a:spcPts val="1200"/>
              </a:spcBef>
              <a:spcAft>
                <a:spcPts val="0"/>
              </a:spcAft>
              <a:buClr>
                <a:srgbClr val="143393"/>
              </a:buClr>
              <a:buSzPct val="100000"/>
              <a:buNone/>
            </a:pPr>
            <a:r>
              <a:t/>
            </a:r>
            <a:endParaRPr>
              <a:solidFill>
                <a:srgbClr val="143393"/>
              </a:solidFill>
              <a:latin typeface="Libre Franklin"/>
              <a:ea typeface="Libre Franklin"/>
              <a:cs typeface="Libre Franklin"/>
              <a:sym typeface="Libre Frankli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g3610c59e540_0_28"/>
          <p:cNvSpPr txBox="1"/>
          <p:nvPr>
            <p:ph type="title"/>
          </p:nvPr>
        </p:nvSpPr>
        <p:spPr>
          <a:xfrm>
            <a:off x="838200" y="303342"/>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Uso de freeRTOS para la construcción del código y definición de tareas.</a:t>
            </a:r>
            <a:endParaRPr/>
          </a:p>
        </p:txBody>
      </p:sp>
      <p:sp>
        <p:nvSpPr>
          <p:cNvPr id="180" name="Google Shape;180;g3610c59e540_0_28"/>
          <p:cNvSpPr txBox="1"/>
          <p:nvPr>
            <p:ph idx="1" type="body"/>
          </p:nvPr>
        </p:nvSpPr>
        <p:spPr>
          <a:xfrm>
            <a:off x="709050" y="1915845"/>
            <a:ext cx="10295100" cy="43512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200"/>
              </a:spcBef>
              <a:spcAft>
                <a:spcPts val="0"/>
              </a:spcAft>
              <a:buNone/>
            </a:pPr>
            <a:r>
              <a:t/>
            </a:r>
            <a:endParaRPr sz="4350">
              <a:latin typeface="Libre Franklin"/>
              <a:ea typeface="Libre Franklin"/>
              <a:cs typeface="Libre Franklin"/>
              <a:sym typeface="Libre Franklin"/>
            </a:endParaRPr>
          </a:p>
          <a:p>
            <a:pPr indent="-298450" lvl="0" marL="457200" rtl="0" algn="l">
              <a:lnSpc>
                <a:spcPct val="115000"/>
              </a:lnSpc>
              <a:spcBef>
                <a:spcPts val="1200"/>
              </a:spcBef>
              <a:spcAft>
                <a:spcPts val="0"/>
              </a:spcAft>
              <a:buSzPts val="1100"/>
              <a:buFont typeface="Libre Franklin"/>
              <a:buChar char="●"/>
            </a:pPr>
            <a:r>
              <a:t/>
            </a:r>
            <a:endParaRPr>
              <a:latin typeface="Libre Franklin"/>
              <a:ea typeface="Libre Franklin"/>
              <a:cs typeface="Libre Franklin"/>
              <a:sym typeface="Libre Franklin"/>
            </a:endParaRPr>
          </a:p>
          <a:p>
            <a:pPr indent="0" lvl="0" marL="0" rtl="0" algn="just">
              <a:lnSpc>
                <a:spcPct val="90000"/>
              </a:lnSpc>
              <a:spcBef>
                <a:spcPts val="1200"/>
              </a:spcBef>
              <a:spcAft>
                <a:spcPts val="0"/>
              </a:spcAft>
              <a:buClr>
                <a:srgbClr val="143393"/>
              </a:buClr>
              <a:buSzPts val="2800"/>
              <a:buNone/>
            </a:pPr>
            <a:r>
              <a:t/>
            </a:r>
            <a:endParaRPr>
              <a:solidFill>
                <a:srgbClr val="143393"/>
              </a:solidFill>
              <a:latin typeface="Libre Franklin"/>
              <a:ea typeface="Libre Franklin"/>
              <a:cs typeface="Libre Franklin"/>
              <a:sym typeface="Libre Franklin"/>
            </a:endParaRPr>
          </a:p>
        </p:txBody>
      </p:sp>
      <p:pic>
        <p:nvPicPr>
          <p:cNvPr id="181" name="Google Shape;181;g3610c59e540_0_28"/>
          <p:cNvPicPr preferRelativeResize="0"/>
          <p:nvPr/>
        </p:nvPicPr>
        <p:blipFill>
          <a:blip r:embed="rId4">
            <a:alphaModFix/>
          </a:blip>
          <a:stretch>
            <a:fillRect/>
          </a:stretch>
        </p:blipFill>
        <p:spPr>
          <a:xfrm>
            <a:off x="535750" y="2136250"/>
            <a:ext cx="11120500" cy="356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11"/>
          <p:cNvSpPr txBox="1"/>
          <p:nvPr>
            <p:ph type="title"/>
          </p:nvPr>
        </p:nvSpPr>
        <p:spPr>
          <a:xfrm>
            <a:off x="838200" y="303342"/>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Coordinación del Deep sleep a través de señal de sincronización. </a:t>
            </a:r>
            <a:endParaRPr/>
          </a:p>
        </p:txBody>
      </p:sp>
      <p:sp>
        <p:nvSpPr>
          <p:cNvPr id="187" name="Google Shape;187;p11"/>
          <p:cNvSpPr txBox="1"/>
          <p:nvPr>
            <p:ph idx="1" type="body"/>
          </p:nvPr>
        </p:nvSpPr>
        <p:spPr>
          <a:xfrm>
            <a:off x="838200" y="1998620"/>
            <a:ext cx="10295238"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43393"/>
              </a:buClr>
              <a:buSzPts val="2800"/>
              <a:buNone/>
            </a:pPr>
            <a:r>
              <a:rPr lang="es-ES">
                <a:solidFill>
                  <a:srgbClr val="143393"/>
                </a:solidFill>
                <a:latin typeface="Libre Franklin"/>
                <a:ea typeface="Libre Franklin"/>
                <a:cs typeface="Libre Franklin"/>
                <a:sym typeface="Libre Franklin"/>
              </a:rPr>
              <a:t>El nodo edge, además de recibir datos de los sensores y enviar la señal de umbral al actuador, también se encarga de enviar al nodo de los sensores, una señal de sincronización para que se sincronice el Deep sleep, de manera que se logra un menor consumo de potencia.</a:t>
            </a:r>
            <a:endParaRPr>
              <a:solidFill>
                <a:srgbClr val="143393"/>
              </a:solidFill>
              <a:latin typeface="Libre Franklin"/>
              <a:ea typeface="Libre Franklin"/>
              <a:cs typeface="Libre Franklin"/>
              <a:sym typeface="Libre Frankli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1" name="Shape 191"/>
        <p:cNvGrpSpPr/>
        <p:nvPr/>
      </p:nvGrpSpPr>
      <p:grpSpPr>
        <a:xfrm>
          <a:off x="0" y="0"/>
          <a:ext cx="0" cy="0"/>
          <a:chOff x="0" y="0"/>
          <a:chExt cx="0" cy="0"/>
        </a:xfrm>
      </p:grpSpPr>
      <p:sp>
        <p:nvSpPr>
          <p:cNvPr id="192" name="Google Shape;192;p12"/>
          <p:cNvSpPr txBox="1"/>
          <p:nvPr>
            <p:ph type="title"/>
          </p:nvPr>
        </p:nvSpPr>
        <p:spPr>
          <a:xfrm>
            <a:off x="838200" y="303342"/>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El uso de un actuador para controlar el valor de temperatura.</a:t>
            </a:r>
            <a:endParaRPr/>
          </a:p>
        </p:txBody>
      </p:sp>
      <p:sp>
        <p:nvSpPr>
          <p:cNvPr id="193" name="Google Shape;193;p12"/>
          <p:cNvSpPr txBox="1"/>
          <p:nvPr>
            <p:ph idx="1" type="body"/>
          </p:nvPr>
        </p:nvSpPr>
        <p:spPr>
          <a:xfrm>
            <a:off x="838200" y="1998620"/>
            <a:ext cx="10295238"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43393"/>
              </a:buClr>
              <a:buSzPts val="2800"/>
              <a:buNone/>
            </a:pPr>
            <a:r>
              <a:rPr lang="es-ES">
                <a:solidFill>
                  <a:srgbClr val="143393"/>
                </a:solidFill>
                <a:latin typeface="Libre Franklin"/>
                <a:ea typeface="Libre Franklin"/>
                <a:cs typeface="Libre Franklin"/>
                <a:sym typeface="Libre Franklin"/>
              </a:rPr>
              <a:t>En este caso el actuador recibe la señal de alerta porque se ha superado el umbral de temperatura, lo que genera que un relé se encienda permitiendo el paso de corriente a un ventilador que tratara de bajar la temperatura de la planta, hasta que deje de aparecer dicha advertencia.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7" name="Shape 197"/>
        <p:cNvGrpSpPr/>
        <p:nvPr/>
      </p:nvGrpSpPr>
      <p:grpSpPr>
        <a:xfrm>
          <a:off x="0" y="0"/>
          <a:ext cx="0" cy="0"/>
          <a:chOff x="0" y="0"/>
          <a:chExt cx="0" cy="0"/>
        </a:xfrm>
      </p:grpSpPr>
      <p:sp>
        <p:nvSpPr>
          <p:cNvPr id="198" name="Google Shape;198;g3610daff7f1_1_0"/>
          <p:cNvSpPr txBox="1"/>
          <p:nvPr>
            <p:ph type="title"/>
          </p:nvPr>
        </p:nvSpPr>
        <p:spPr>
          <a:xfrm>
            <a:off x="838200" y="303342"/>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MAQUETA</a:t>
            </a:r>
            <a:endParaRPr/>
          </a:p>
        </p:txBody>
      </p:sp>
      <p:sp>
        <p:nvSpPr>
          <p:cNvPr id="199" name="Google Shape;199;g3610daff7f1_1_0"/>
          <p:cNvSpPr txBox="1"/>
          <p:nvPr>
            <p:ph idx="1" type="body"/>
          </p:nvPr>
        </p:nvSpPr>
        <p:spPr>
          <a:xfrm>
            <a:off x="838200" y="1998620"/>
            <a:ext cx="102951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43393"/>
              </a:buClr>
              <a:buSzPts val="2800"/>
              <a:buNone/>
            </a:pPr>
            <a:r>
              <a:t/>
            </a:r>
            <a:endParaRPr/>
          </a:p>
          <a:p>
            <a:pPr indent="0" lvl="0" marL="0" rtl="0" algn="just">
              <a:lnSpc>
                <a:spcPct val="90000"/>
              </a:lnSpc>
              <a:spcBef>
                <a:spcPts val="0"/>
              </a:spcBef>
              <a:spcAft>
                <a:spcPts val="0"/>
              </a:spcAft>
              <a:buClr>
                <a:srgbClr val="143393"/>
              </a:buClr>
              <a:buSzPts val="2800"/>
              <a:buNone/>
            </a:pPr>
            <a:r>
              <a:t/>
            </a:r>
            <a:endParaRPr/>
          </a:p>
        </p:txBody>
      </p:sp>
      <p:pic>
        <p:nvPicPr>
          <p:cNvPr id="200" name="Google Shape;200;g3610daff7f1_1_0"/>
          <p:cNvPicPr preferRelativeResize="0"/>
          <p:nvPr/>
        </p:nvPicPr>
        <p:blipFill>
          <a:blip r:embed="rId4">
            <a:alphaModFix/>
          </a:blip>
          <a:stretch>
            <a:fillRect/>
          </a:stretch>
        </p:blipFill>
        <p:spPr>
          <a:xfrm>
            <a:off x="1659100" y="1271425"/>
            <a:ext cx="3808800" cy="5078400"/>
          </a:xfrm>
          <a:prstGeom prst="rect">
            <a:avLst/>
          </a:prstGeom>
          <a:noFill/>
          <a:ln>
            <a:noFill/>
          </a:ln>
        </p:spPr>
      </p:pic>
      <p:pic>
        <p:nvPicPr>
          <p:cNvPr id="201" name="Google Shape;201;g3610daff7f1_1_0"/>
          <p:cNvPicPr preferRelativeResize="0"/>
          <p:nvPr/>
        </p:nvPicPr>
        <p:blipFill>
          <a:blip r:embed="rId5">
            <a:alphaModFix/>
          </a:blip>
          <a:stretch>
            <a:fillRect/>
          </a:stretch>
        </p:blipFill>
        <p:spPr>
          <a:xfrm>
            <a:off x="6075475" y="1271425"/>
            <a:ext cx="3808800" cy="507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5" name="Shape 205"/>
        <p:cNvGrpSpPr/>
        <p:nvPr/>
      </p:nvGrpSpPr>
      <p:grpSpPr>
        <a:xfrm>
          <a:off x="0" y="0"/>
          <a:ext cx="0" cy="0"/>
          <a:chOff x="0" y="0"/>
          <a:chExt cx="0" cy="0"/>
        </a:xfrm>
      </p:grpSpPr>
      <p:sp>
        <p:nvSpPr>
          <p:cNvPr id="206" name="Google Shape;206;g3610daff7f1_1_7"/>
          <p:cNvSpPr txBox="1"/>
          <p:nvPr>
            <p:ph type="title"/>
          </p:nvPr>
        </p:nvSpPr>
        <p:spPr>
          <a:xfrm>
            <a:off x="838200" y="303342"/>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MAQUETA</a:t>
            </a:r>
            <a:endParaRPr/>
          </a:p>
        </p:txBody>
      </p:sp>
      <p:sp>
        <p:nvSpPr>
          <p:cNvPr id="207" name="Google Shape;207;g3610daff7f1_1_7"/>
          <p:cNvSpPr txBox="1"/>
          <p:nvPr>
            <p:ph idx="1" type="body"/>
          </p:nvPr>
        </p:nvSpPr>
        <p:spPr>
          <a:xfrm>
            <a:off x="838200" y="1998620"/>
            <a:ext cx="102951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43393"/>
              </a:buClr>
              <a:buSzPts val="2800"/>
              <a:buNone/>
            </a:pPr>
            <a:r>
              <a:t/>
            </a:r>
            <a:endParaRPr/>
          </a:p>
          <a:p>
            <a:pPr indent="0" lvl="0" marL="0" rtl="0" algn="just">
              <a:lnSpc>
                <a:spcPct val="90000"/>
              </a:lnSpc>
              <a:spcBef>
                <a:spcPts val="0"/>
              </a:spcBef>
              <a:spcAft>
                <a:spcPts val="0"/>
              </a:spcAft>
              <a:buClr>
                <a:srgbClr val="143393"/>
              </a:buClr>
              <a:buSzPts val="2800"/>
              <a:buNone/>
            </a:pPr>
            <a:r>
              <a:t/>
            </a:r>
            <a:endParaRPr/>
          </a:p>
        </p:txBody>
      </p:sp>
      <p:pic>
        <p:nvPicPr>
          <p:cNvPr id="208" name="Google Shape;208;g3610daff7f1_1_7"/>
          <p:cNvPicPr preferRelativeResize="0"/>
          <p:nvPr/>
        </p:nvPicPr>
        <p:blipFill rotWithShape="1">
          <a:blip r:embed="rId4">
            <a:alphaModFix/>
          </a:blip>
          <a:srcRect b="17736" l="0" r="0" t="0"/>
          <a:stretch/>
        </p:blipFill>
        <p:spPr>
          <a:xfrm>
            <a:off x="1013475" y="1510625"/>
            <a:ext cx="4193799" cy="4600000"/>
          </a:xfrm>
          <a:prstGeom prst="rect">
            <a:avLst/>
          </a:prstGeom>
          <a:noFill/>
          <a:ln>
            <a:noFill/>
          </a:ln>
        </p:spPr>
      </p:pic>
      <p:pic>
        <p:nvPicPr>
          <p:cNvPr id="209" name="Google Shape;209;g3610daff7f1_1_7"/>
          <p:cNvPicPr preferRelativeResize="0"/>
          <p:nvPr/>
        </p:nvPicPr>
        <p:blipFill rotWithShape="1">
          <a:blip r:embed="rId5">
            <a:alphaModFix/>
          </a:blip>
          <a:srcRect b="-8" l="0" r="0" t="13824"/>
          <a:stretch/>
        </p:blipFill>
        <p:spPr>
          <a:xfrm>
            <a:off x="6441150" y="1477937"/>
            <a:ext cx="4060050" cy="46653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2"/>
          <p:cNvSpPr txBox="1"/>
          <p:nvPr/>
        </p:nvSpPr>
        <p:spPr>
          <a:xfrm>
            <a:off x="4591050" y="1213961"/>
            <a:ext cx="7362900" cy="424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5400" u="none" cap="none" strike="noStrike">
                <a:solidFill>
                  <a:schemeClr val="lt1"/>
                </a:solidFill>
                <a:latin typeface="Libre Franklin Medium"/>
                <a:ea typeface="Libre Franklin Medium"/>
                <a:cs typeface="Libre Franklin Medium"/>
                <a:sym typeface="Libre Franklin Medium"/>
              </a:rPr>
              <a:t>TRABAJO INVERNADERO EMBE</a:t>
            </a:r>
            <a:r>
              <a:rPr lang="es-ES" sz="5400">
                <a:solidFill>
                  <a:schemeClr val="lt1"/>
                </a:solidFill>
                <a:latin typeface="Libre Franklin Medium"/>
                <a:ea typeface="Libre Franklin Medium"/>
                <a:cs typeface="Libre Franklin Medium"/>
                <a:sym typeface="Libre Franklin Medium"/>
              </a:rPr>
              <a:t>B</a:t>
            </a:r>
            <a:r>
              <a:rPr b="0" i="0" lang="es-ES" sz="5400" u="none" cap="none" strike="noStrike">
                <a:solidFill>
                  <a:schemeClr val="lt1"/>
                </a:solidFill>
                <a:latin typeface="Libre Franklin Medium"/>
                <a:ea typeface="Libre Franklin Medium"/>
                <a:cs typeface="Libre Franklin Medium"/>
                <a:sym typeface="Libre Franklin Medium"/>
              </a:rPr>
              <a:t>IDOS</a:t>
            </a:r>
            <a:endParaRPr sz="5400">
              <a:solidFill>
                <a:schemeClr val="lt1"/>
              </a:solidFill>
              <a:latin typeface="Libre Franklin Medium"/>
              <a:ea typeface="Libre Franklin Medium"/>
              <a:cs typeface="Libre Franklin Medium"/>
              <a:sym typeface="Libre Franklin Medium"/>
            </a:endParaRPr>
          </a:p>
          <a:p>
            <a:pPr indent="0" lvl="0" marL="0" marR="0" rtl="0" algn="l">
              <a:spcBef>
                <a:spcPts val="0"/>
              </a:spcBef>
              <a:spcAft>
                <a:spcPts val="0"/>
              </a:spcAft>
              <a:buNone/>
            </a:pPr>
            <a:r>
              <a:rPr lang="es-ES" sz="3600">
                <a:solidFill>
                  <a:schemeClr val="lt1"/>
                </a:solidFill>
                <a:latin typeface="Libre Franklin"/>
                <a:ea typeface="Libre Franklin"/>
                <a:cs typeface="Libre Franklin"/>
                <a:sym typeface="Libre Franklin"/>
              </a:rPr>
              <a:t>Juan David Gutierrez Muñoz</a:t>
            </a:r>
            <a:endParaRPr/>
          </a:p>
          <a:p>
            <a:pPr indent="0" lvl="0" marL="0" marR="0" rtl="0" algn="l">
              <a:spcBef>
                <a:spcPts val="0"/>
              </a:spcBef>
              <a:spcAft>
                <a:spcPts val="0"/>
              </a:spcAft>
              <a:buNone/>
            </a:pPr>
            <a:r>
              <a:rPr lang="es-ES" sz="3600">
                <a:solidFill>
                  <a:schemeClr val="lt1"/>
                </a:solidFill>
                <a:latin typeface="Libre Franklin"/>
                <a:ea typeface="Libre Franklin"/>
                <a:cs typeface="Libre Franklin"/>
                <a:sym typeface="Libre Franklin"/>
              </a:rPr>
              <a:t>Alison Daniela Ruiz</a:t>
            </a:r>
            <a:endParaRPr/>
          </a:p>
          <a:p>
            <a:pPr indent="0" lvl="0" marL="0" marR="0" rtl="0" algn="l">
              <a:spcBef>
                <a:spcPts val="0"/>
              </a:spcBef>
              <a:spcAft>
                <a:spcPts val="0"/>
              </a:spcAft>
              <a:buNone/>
            </a:pPr>
            <a:r>
              <a:rPr lang="es-ES" sz="3600">
                <a:solidFill>
                  <a:schemeClr val="lt1"/>
                </a:solidFill>
                <a:latin typeface="Libre Franklin"/>
                <a:ea typeface="Libre Franklin"/>
                <a:cs typeface="Libre Franklin"/>
                <a:sym typeface="Libre Franklin"/>
              </a:rPr>
              <a:t>Johana Puerres Pizarro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g3610daff7f1_1_23"/>
          <p:cNvSpPr txBox="1"/>
          <p:nvPr>
            <p:ph type="title"/>
          </p:nvPr>
        </p:nvSpPr>
        <p:spPr>
          <a:xfrm>
            <a:off x="838200" y="303342"/>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MAQUETA</a:t>
            </a:r>
            <a:endParaRPr/>
          </a:p>
        </p:txBody>
      </p:sp>
      <p:sp>
        <p:nvSpPr>
          <p:cNvPr id="215" name="Google Shape;215;g3610daff7f1_1_23"/>
          <p:cNvSpPr txBox="1"/>
          <p:nvPr>
            <p:ph idx="1" type="body"/>
          </p:nvPr>
        </p:nvSpPr>
        <p:spPr>
          <a:xfrm>
            <a:off x="838200" y="1998620"/>
            <a:ext cx="10295100" cy="43512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43393"/>
              </a:buClr>
              <a:buSzPts val="2800"/>
              <a:buNone/>
            </a:pPr>
            <a:r>
              <a:t/>
            </a:r>
            <a:endParaRPr/>
          </a:p>
          <a:p>
            <a:pPr indent="0" lvl="0" marL="0" rtl="0" algn="just">
              <a:lnSpc>
                <a:spcPct val="90000"/>
              </a:lnSpc>
              <a:spcBef>
                <a:spcPts val="0"/>
              </a:spcBef>
              <a:spcAft>
                <a:spcPts val="0"/>
              </a:spcAft>
              <a:buClr>
                <a:srgbClr val="143393"/>
              </a:buClr>
              <a:buSzPts val="2800"/>
              <a:buNone/>
            </a:pPr>
            <a:r>
              <a:t/>
            </a:r>
            <a:endParaRPr/>
          </a:p>
        </p:txBody>
      </p:sp>
      <p:pic>
        <p:nvPicPr>
          <p:cNvPr id="216" name="Google Shape;216;g3610daff7f1_1_23"/>
          <p:cNvPicPr preferRelativeResize="0"/>
          <p:nvPr/>
        </p:nvPicPr>
        <p:blipFill>
          <a:blip r:embed="rId4">
            <a:alphaModFix/>
          </a:blip>
          <a:stretch>
            <a:fillRect/>
          </a:stretch>
        </p:blipFill>
        <p:spPr>
          <a:xfrm>
            <a:off x="4083800" y="593287"/>
            <a:ext cx="4253574" cy="56714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3"/>
          <p:cNvSpPr txBox="1"/>
          <p:nvPr>
            <p:ph type="title"/>
          </p:nvPr>
        </p:nvSpPr>
        <p:spPr>
          <a:xfrm>
            <a:off x="838200" y="303341"/>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Funciones principales implementadas</a:t>
            </a:r>
            <a:endParaRPr/>
          </a:p>
        </p:txBody>
      </p:sp>
      <p:sp>
        <p:nvSpPr>
          <p:cNvPr id="98" name="Google Shape;98;p3"/>
          <p:cNvSpPr txBox="1"/>
          <p:nvPr>
            <p:ph idx="1" type="body"/>
          </p:nvPr>
        </p:nvSpPr>
        <p:spPr>
          <a:xfrm>
            <a:off x="838200" y="1998620"/>
            <a:ext cx="10295100" cy="4351200"/>
          </a:xfrm>
          <a:prstGeom prst="rect">
            <a:avLst/>
          </a:prstGeom>
          <a:noFill/>
          <a:ln>
            <a:noFill/>
          </a:ln>
        </p:spPr>
        <p:txBody>
          <a:bodyPr anchorCtr="0" anchor="t" bIns="45700" lIns="91425" spcFirstLastPara="1" rIns="91425" wrap="square" tIns="45700">
            <a:normAutofit fontScale="77500" lnSpcReduction="10000"/>
          </a:bodyPr>
          <a:lstStyle/>
          <a:p>
            <a:pPr indent="-188595" lvl="0" marL="228600" rtl="0" algn="l">
              <a:lnSpc>
                <a:spcPct val="90000"/>
              </a:lnSpc>
              <a:spcBef>
                <a:spcPts val="0"/>
              </a:spcBef>
              <a:spcAft>
                <a:spcPts val="0"/>
              </a:spcAft>
              <a:buClr>
                <a:srgbClr val="143393"/>
              </a:buClr>
              <a:buSzPct val="100000"/>
              <a:buChar char="•"/>
            </a:pPr>
            <a:r>
              <a:rPr lang="es-ES">
                <a:solidFill>
                  <a:srgbClr val="143393"/>
                </a:solidFill>
                <a:latin typeface="Libre Franklin"/>
                <a:ea typeface="Libre Franklin"/>
                <a:cs typeface="Libre Franklin"/>
                <a:sym typeface="Libre Franklin"/>
              </a:rPr>
              <a:t>Lectura de los sensores.</a:t>
            </a:r>
            <a:endParaRPr/>
          </a:p>
          <a:p>
            <a:pPr indent="-188595" lvl="0" marL="228600" rtl="0" algn="l">
              <a:lnSpc>
                <a:spcPct val="90000"/>
              </a:lnSpc>
              <a:spcBef>
                <a:spcPts val="1000"/>
              </a:spcBef>
              <a:spcAft>
                <a:spcPts val="0"/>
              </a:spcAft>
              <a:buClr>
                <a:srgbClr val="143393"/>
              </a:buClr>
              <a:buSzPct val="100000"/>
              <a:buChar char="•"/>
            </a:pPr>
            <a:r>
              <a:rPr lang="es-ES">
                <a:solidFill>
                  <a:srgbClr val="143393"/>
                </a:solidFill>
                <a:latin typeface="Libre Franklin"/>
                <a:ea typeface="Libre Franklin"/>
                <a:cs typeface="Libre Franklin"/>
                <a:sym typeface="Libre Franklin"/>
              </a:rPr>
              <a:t>Envió de información entre esp32 a través de esp-now.</a:t>
            </a:r>
            <a:endParaRPr/>
          </a:p>
          <a:p>
            <a:pPr indent="-188595" lvl="0" marL="228600" rtl="0" algn="l">
              <a:lnSpc>
                <a:spcPct val="90000"/>
              </a:lnSpc>
              <a:spcBef>
                <a:spcPts val="1000"/>
              </a:spcBef>
              <a:spcAft>
                <a:spcPts val="0"/>
              </a:spcAft>
              <a:buClr>
                <a:srgbClr val="143393"/>
              </a:buClr>
              <a:buSzPct val="100000"/>
              <a:buChar char="•"/>
            </a:pPr>
            <a:r>
              <a:rPr lang="es-ES">
                <a:solidFill>
                  <a:srgbClr val="143393"/>
                </a:solidFill>
                <a:latin typeface="Libre Franklin"/>
                <a:ea typeface="Libre Franklin"/>
                <a:cs typeface="Libre Franklin"/>
                <a:sym typeface="Libre Franklin"/>
              </a:rPr>
              <a:t>Establecer los umbrales y enviar notificaciones a telegram.</a:t>
            </a:r>
            <a:endParaRPr/>
          </a:p>
          <a:p>
            <a:pPr indent="-188595" lvl="0" marL="228600" rtl="0" algn="l">
              <a:lnSpc>
                <a:spcPct val="90000"/>
              </a:lnSpc>
              <a:spcBef>
                <a:spcPts val="1000"/>
              </a:spcBef>
              <a:spcAft>
                <a:spcPts val="0"/>
              </a:spcAft>
              <a:buClr>
                <a:srgbClr val="143393"/>
              </a:buClr>
              <a:buSzPct val="100000"/>
              <a:buChar char="•"/>
            </a:pPr>
            <a:r>
              <a:rPr lang="es-ES">
                <a:solidFill>
                  <a:srgbClr val="143393"/>
                </a:solidFill>
                <a:latin typeface="Libre Franklin"/>
                <a:ea typeface="Libre Franklin"/>
                <a:cs typeface="Libre Franklin"/>
                <a:sym typeface="Libre Franklin"/>
              </a:rPr>
              <a:t>Almacenamiento de datos dentro de una microSD.</a:t>
            </a:r>
            <a:endParaRPr/>
          </a:p>
          <a:p>
            <a:pPr indent="-188595" lvl="0" marL="228600" rtl="0" algn="l">
              <a:lnSpc>
                <a:spcPct val="90000"/>
              </a:lnSpc>
              <a:spcBef>
                <a:spcPts val="1000"/>
              </a:spcBef>
              <a:spcAft>
                <a:spcPts val="0"/>
              </a:spcAft>
              <a:buClr>
                <a:srgbClr val="143393"/>
              </a:buClr>
              <a:buSzPct val="100000"/>
              <a:buChar char="•"/>
            </a:pPr>
            <a:r>
              <a:rPr lang="es-ES">
                <a:solidFill>
                  <a:srgbClr val="143393"/>
                </a:solidFill>
                <a:latin typeface="Libre Franklin"/>
                <a:ea typeface="Libre Franklin"/>
                <a:cs typeface="Libre Franklin"/>
                <a:sym typeface="Libre Franklin"/>
              </a:rPr>
              <a:t>Uso de freeRTOS para la construcción del código y definición de tareas.</a:t>
            </a:r>
            <a:endParaRPr/>
          </a:p>
          <a:p>
            <a:pPr indent="-188595" lvl="0" marL="228600" rtl="0" algn="l">
              <a:lnSpc>
                <a:spcPct val="90000"/>
              </a:lnSpc>
              <a:spcBef>
                <a:spcPts val="1000"/>
              </a:spcBef>
              <a:spcAft>
                <a:spcPts val="0"/>
              </a:spcAft>
              <a:buClr>
                <a:srgbClr val="143393"/>
              </a:buClr>
              <a:buSzPct val="100000"/>
              <a:buChar char="•"/>
            </a:pPr>
            <a:r>
              <a:rPr lang="es-ES">
                <a:solidFill>
                  <a:srgbClr val="143393"/>
                </a:solidFill>
                <a:latin typeface="Libre Franklin"/>
                <a:ea typeface="Libre Franklin"/>
                <a:cs typeface="Libre Franklin"/>
                <a:sym typeface="Libre Franklin"/>
              </a:rPr>
              <a:t>Coordinación del Deep sleep a través de señal de sincronización. </a:t>
            </a:r>
            <a:endParaRPr/>
          </a:p>
          <a:p>
            <a:pPr indent="-188595" lvl="0" marL="228600" rtl="0" algn="l">
              <a:lnSpc>
                <a:spcPct val="90000"/>
              </a:lnSpc>
              <a:spcBef>
                <a:spcPts val="1000"/>
              </a:spcBef>
              <a:spcAft>
                <a:spcPts val="0"/>
              </a:spcAft>
              <a:buClr>
                <a:srgbClr val="143393"/>
              </a:buClr>
              <a:buSzPct val="100000"/>
              <a:buChar char="•"/>
            </a:pPr>
            <a:r>
              <a:rPr lang="es-ES">
                <a:solidFill>
                  <a:srgbClr val="143393"/>
                </a:solidFill>
                <a:latin typeface="Libre Franklin"/>
                <a:ea typeface="Libre Franklin"/>
                <a:cs typeface="Libre Franklin"/>
                <a:sym typeface="Libre Franklin"/>
              </a:rPr>
              <a:t>El uso de un actuador (ventilador) para controlar el valor de temperatura.</a:t>
            </a:r>
            <a:endParaRPr/>
          </a:p>
          <a:p>
            <a:pPr indent="0" lvl="0" marL="0" rtl="0" algn="l">
              <a:lnSpc>
                <a:spcPct val="90000"/>
              </a:lnSpc>
              <a:spcBef>
                <a:spcPts val="1000"/>
              </a:spcBef>
              <a:spcAft>
                <a:spcPts val="0"/>
              </a:spcAft>
              <a:buClr>
                <a:schemeClr val="dk1"/>
              </a:buClr>
              <a:buSzPct val="100000"/>
              <a:buNone/>
            </a:pPr>
            <a:r>
              <a:t/>
            </a:r>
            <a:endParaRPr>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ct val="100000"/>
              <a:buNone/>
            </a:pPr>
            <a:r>
              <a:t/>
            </a:r>
            <a:endParaRPr>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ct val="100000"/>
              <a:buNone/>
            </a:pPr>
            <a:r>
              <a:t/>
            </a:r>
            <a:endParaRPr>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ct val="100000"/>
              <a:buNone/>
            </a:pPr>
            <a:r>
              <a:t/>
            </a:r>
            <a:endParaRPr>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g3610daff7f1_0_0"/>
          <p:cNvSpPr txBox="1"/>
          <p:nvPr>
            <p:ph type="title"/>
          </p:nvPr>
        </p:nvSpPr>
        <p:spPr>
          <a:xfrm>
            <a:off x="838200" y="303341"/>
            <a:ext cx="9663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Red de esp32</a:t>
            </a:r>
            <a:endParaRPr/>
          </a:p>
        </p:txBody>
      </p:sp>
      <p:sp>
        <p:nvSpPr>
          <p:cNvPr id="104" name="Google Shape;104;g3610daff7f1_0_0"/>
          <p:cNvSpPr txBox="1"/>
          <p:nvPr>
            <p:ph idx="1" type="body"/>
          </p:nvPr>
        </p:nvSpPr>
        <p:spPr>
          <a:xfrm>
            <a:off x="838200" y="1998620"/>
            <a:ext cx="10295100" cy="43512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t/>
            </a:r>
            <a:endParaRPr/>
          </a:p>
          <a:p>
            <a:pPr indent="0" lvl="0" marL="0" rtl="0" algn="l">
              <a:lnSpc>
                <a:spcPct val="90000"/>
              </a:lnSpc>
              <a:spcBef>
                <a:spcPts val="1000"/>
              </a:spcBef>
              <a:spcAft>
                <a:spcPts val="0"/>
              </a:spcAft>
              <a:buClr>
                <a:schemeClr val="dk1"/>
              </a:buClr>
              <a:buSzPts val="2800"/>
              <a:buNone/>
            </a:pPr>
            <a:r>
              <a:t/>
            </a:r>
            <a:endParaRPr>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ts val="2800"/>
              <a:buNone/>
            </a:pPr>
            <a:r>
              <a:t/>
            </a:r>
            <a:endParaRPr>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ts val="2800"/>
              <a:buNone/>
            </a:pPr>
            <a:r>
              <a:t/>
            </a:r>
            <a:endParaRPr>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ts val="2800"/>
              <a:buNone/>
            </a:pPr>
            <a:r>
              <a:t/>
            </a:r>
            <a:endParaRPr>
              <a:latin typeface="Libre Franklin"/>
              <a:ea typeface="Libre Franklin"/>
              <a:cs typeface="Libre Franklin"/>
              <a:sym typeface="Libre Franklin"/>
            </a:endParaRPr>
          </a:p>
        </p:txBody>
      </p:sp>
      <p:pic>
        <p:nvPicPr>
          <p:cNvPr id="105" name="Google Shape;105;g3610daff7f1_0_0"/>
          <p:cNvPicPr preferRelativeResize="0"/>
          <p:nvPr/>
        </p:nvPicPr>
        <p:blipFill>
          <a:blip r:embed="rId4">
            <a:alphaModFix/>
          </a:blip>
          <a:stretch>
            <a:fillRect/>
          </a:stretch>
        </p:blipFill>
        <p:spPr>
          <a:xfrm>
            <a:off x="3152050" y="1382513"/>
            <a:ext cx="5543550" cy="475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sp>
        <p:nvSpPr>
          <p:cNvPr id="110" name="Google Shape;110;p4"/>
          <p:cNvSpPr txBox="1"/>
          <p:nvPr>
            <p:ph type="title"/>
          </p:nvPr>
        </p:nvSpPr>
        <p:spPr>
          <a:xfrm>
            <a:off x="838200" y="303341"/>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Lectura de los sensores</a:t>
            </a:r>
            <a:endParaRPr/>
          </a:p>
        </p:txBody>
      </p:sp>
      <p:sp>
        <p:nvSpPr>
          <p:cNvPr id="111" name="Google Shape;111;p4"/>
          <p:cNvSpPr txBox="1"/>
          <p:nvPr>
            <p:ph idx="1" type="body"/>
          </p:nvPr>
        </p:nvSpPr>
        <p:spPr>
          <a:xfrm>
            <a:off x="838200" y="2017670"/>
            <a:ext cx="10295238" cy="4351338"/>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rgbClr val="143393"/>
              </a:buClr>
              <a:buSzPts val="2800"/>
              <a:buNone/>
            </a:pPr>
            <a:r>
              <a:rPr lang="es-ES">
                <a:solidFill>
                  <a:srgbClr val="143393"/>
                </a:solidFill>
                <a:latin typeface="Libre Franklin"/>
                <a:ea typeface="Libre Franklin"/>
                <a:cs typeface="Libre Franklin"/>
                <a:sym typeface="Libre Franklin"/>
              </a:rPr>
              <a:t>Los sensores que se tuvieron en cuenta para la recolección de los datos fueron</a:t>
            </a:r>
            <a:endParaRPr/>
          </a:p>
          <a:p>
            <a:pPr indent="-228600" lvl="0" marL="228600" rtl="0" algn="l">
              <a:lnSpc>
                <a:spcPct val="90000"/>
              </a:lnSpc>
              <a:spcBef>
                <a:spcPts val="1000"/>
              </a:spcBef>
              <a:spcAft>
                <a:spcPts val="0"/>
              </a:spcAft>
              <a:buClr>
                <a:srgbClr val="143393"/>
              </a:buClr>
              <a:buSzPts val="2800"/>
              <a:buChar char="•"/>
            </a:pPr>
            <a:r>
              <a:rPr lang="es-ES">
                <a:solidFill>
                  <a:srgbClr val="143393"/>
                </a:solidFill>
                <a:latin typeface="Libre Franklin"/>
                <a:ea typeface="Libre Franklin"/>
                <a:cs typeface="Libre Franklin"/>
                <a:sym typeface="Libre Franklin"/>
              </a:rPr>
              <a:t>DHT11: útil para la medición de temperatura y humedad del ambiente</a:t>
            </a:r>
            <a:endParaRPr/>
          </a:p>
          <a:p>
            <a:pPr indent="-228600" lvl="0" marL="228600" rtl="0" algn="l">
              <a:lnSpc>
                <a:spcPct val="90000"/>
              </a:lnSpc>
              <a:spcBef>
                <a:spcPts val="1000"/>
              </a:spcBef>
              <a:spcAft>
                <a:spcPts val="0"/>
              </a:spcAft>
              <a:buClr>
                <a:srgbClr val="143393"/>
              </a:buClr>
              <a:buSzPts val="2800"/>
              <a:buChar char="•"/>
            </a:pPr>
            <a:r>
              <a:rPr lang="es-ES">
                <a:solidFill>
                  <a:srgbClr val="143393"/>
                </a:solidFill>
                <a:latin typeface="Libre Franklin"/>
                <a:ea typeface="Libre Franklin"/>
                <a:cs typeface="Libre Franklin"/>
                <a:sym typeface="Libre Franklin"/>
              </a:rPr>
              <a:t>DS18B20: sensor que </a:t>
            </a:r>
            <a:r>
              <a:rPr lang="es-ES">
                <a:solidFill>
                  <a:srgbClr val="143393"/>
                </a:solidFill>
                <a:latin typeface="Libre Franklin"/>
                <a:ea typeface="Libre Franklin"/>
                <a:cs typeface="Libre Franklin"/>
                <a:sym typeface="Libre Franklin"/>
              </a:rPr>
              <a:t>permite</a:t>
            </a:r>
            <a:r>
              <a:rPr lang="es-ES">
                <a:solidFill>
                  <a:srgbClr val="143393"/>
                </a:solidFill>
                <a:latin typeface="Libre Franklin"/>
                <a:ea typeface="Libre Franklin"/>
                <a:cs typeface="Libre Franklin"/>
                <a:sym typeface="Libre Franklin"/>
              </a:rPr>
              <a:t> visualizar la </a:t>
            </a:r>
            <a:r>
              <a:rPr lang="es-ES">
                <a:solidFill>
                  <a:srgbClr val="143393"/>
                </a:solidFill>
                <a:latin typeface="Libre Franklin"/>
                <a:ea typeface="Libre Franklin"/>
                <a:cs typeface="Libre Franklin"/>
                <a:sym typeface="Libre Franklin"/>
              </a:rPr>
              <a:t>temperatura</a:t>
            </a:r>
            <a:r>
              <a:rPr lang="es-ES">
                <a:solidFill>
                  <a:srgbClr val="143393"/>
                </a:solidFill>
                <a:latin typeface="Libre Franklin"/>
                <a:ea typeface="Libre Franklin"/>
                <a:cs typeface="Libre Franklin"/>
                <a:sym typeface="Libre Franklin"/>
              </a:rPr>
              <a:t> interna de la planta.</a:t>
            </a:r>
            <a:endParaRPr/>
          </a:p>
          <a:p>
            <a:pPr indent="-228600" lvl="0" marL="228600" rtl="0" algn="l">
              <a:lnSpc>
                <a:spcPct val="90000"/>
              </a:lnSpc>
              <a:spcBef>
                <a:spcPts val="1000"/>
              </a:spcBef>
              <a:spcAft>
                <a:spcPts val="0"/>
              </a:spcAft>
              <a:buClr>
                <a:srgbClr val="143393"/>
              </a:buClr>
              <a:buSzPts val="2800"/>
              <a:buChar char="•"/>
            </a:pPr>
            <a:r>
              <a:rPr lang="es-ES">
                <a:solidFill>
                  <a:srgbClr val="143393"/>
                </a:solidFill>
                <a:latin typeface="Libre Franklin"/>
                <a:ea typeface="Libre Franklin"/>
                <a:cs typeface="Libre Franklin"/>
                <a:sym typeface="Libre Franklin"/>
              </a:rPr>
              <a:t>Sensor de luz LDR: permitió conocer la intensidad de luz que llegaba al invernadero.</a:t>
            </a:r>
            <a:endParaRPr/>
          </a:p>
          <a:p>
            <a:pPr indent="-50800" lvl="0" marL="228600" rtl="0" algn="l">
              <a:lnSpc>
                <a:spcPct val="90000"/>
              </a:lnSpc>
              <a:spcBef>
                <a:spcPts val="1000"/>
              </a:spcBef>
              <a:spcAft>
                <a:spcPts val="0"/>
              </a:spcAft>
              <a:buClr>
                <a:schemeClr val="dk1"/>
              </a:buClr>
              <a:buSzPts val="2800"/>
              <a:buNone/>
            </a:pPr>
            <a:r>
              <a:t/>
            </a:r>
            <a:endParaRPr>
              <a:solidFill>
                <a:srgbClr val="143393"/>
              </a:solidFill>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ts val="2800"/>
              <a:buNone/>
            </a:pPr>
            <a:r>
              <a:t/>
            </a:r>
            <a:endParaRPr>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ts val="2800"/>
              <a:buNone/>
            </a:pPr>
            <a:r>
              <a:t/>
            </a:r>
            <a:endParaRPr>
              <a:latin typeface="Libre Franklin"/>
              <a:ea typeface="Libre Franklin"/>
              <a:cs typeface="Libre Franklin"/>
              <a:sym typeface="Libre Frankli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03341"/>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Envío de información a través del canal de esp-now y canal de Wifi</a:t>
            </a:r>
            <a:endParaRPr/>
          </a:p>
        </p:txBody>
      </p:sp>
      <p:sp>
        <p:nvSpPr>
          <p:cNvPr id="117" name="Google Shape;117;p5"/>
          <p:cNvSpPr txBox="1"/>
          <p:nvPr>
            <p:ph idx="1" type="body"/>
          </p:nvPr>
        </p:nvSpPr>
        <p:spPr>
          <a:xfrm>
            <a:off x="780800" y="1754725"/>
            <a:ext cx="4801800" cy="4719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rgbClr val="143393"/>
              </a:buClr>
              <a:buSzPts val="2800"/>
              <a:buNone/>
            </a:pPr>
            <a:r>
              <a:rPr lang="es-ES">
                <a:solidFill>
                  <a:srgbClr val="143393"/>
                </a:solidFill>
                <a:latin typeface="Libre Franklin"/>
                <a:ea typeface="Libre Franklin"/>
                <a:cs typeface="Libre Franklin"/>
                <a:sym typeface="Libre Franklin"/>
              </a:rPr>
              <a:t>El nodo sensores se encarga de enviar</a:t>
            </a:r>
            <a:r>
              <a:rPr lang="es-ES">
                <a:solidFill>
                  <a:srgbClr val="143393"/>
                </a:solidFill>
                <a:latin typeface="Libre Franklin"/>
                <a:ea typeface="Libre Franklin"/>
                <a:cs typeface="Libre Franklin"/>
                <a:sym typeface="Libre Franklin"/>
              </a:rPr>
              <a:t> la lectura de los sensores hacia el nodo edge, a la vez, este último se encarga de enviar la señal de sincronismo para el deep sleep y el envío de la superación del umbral de temperatura al nodo actuador por medio de esp-now y a telegram por medio de WIFI.</a:t>
            </a:r>
            <a:endParaRPr/>
          </a:p>
          <a:p>
            <a:pPr indent="0" lvl="0" marL="0" rtl="0" algn="l">
              <a:lnSpc>
                <a:spcPct val="90000"/>
              </a:lnSpc>
              <a:spcBef>
                <a:spcPts val="1000"/>
              </a:spcBef>
              <a:spcAft>
                <a:spcPts val="0"/>
              </a:spcAft>
              <a:buClr>
                <a:srgbClr val="143393"/>
              </a:buClr>
              <a:buSzPts val="2800"/>
              <a:buNone/>
            </a:pPr>
            <a:r>
              <a:t/>
            </a:r>
            <a:endParaRPr/>
          </a:p>
          <a:p>
            <a:pPr indent="0" lvl="0" marL="0" rtl="0" algn="l">
              <a:lnSpc>
                <a:spcPct val="90000"/>
              </a:lnSpc>
              <a:spcBef>
                <a:spcPts val="1000"/>
              </a:spcBef>
              <a:spcAft>
                <a:spcPts val="0"/>
              </a:spcAft>
              <a:buClr>
                <a:schemeClr val="dk1"/>
              </a:buClr>
              <a:buSzPts val="2800"/>
              <a:buNone/>
            </a:pPr>
            <a:r>
              <a:t/>
            </a:r>
            <a:endParaRPr>
              <a:solidFill>
                <a:srgbClr val="143393"/>
              </a:solidFill>
              <a:latin typeface="Libre Franklin"/>
              <a:ea typeface="Libre Franklin"/>
              <a:cs typeface="Libre Franklin"/>
              <a:sym typeface="Libre Franklin"/>
            </a:endParaRPr>
          </a:p>
        </p:txBody>
      </p:sp>
      <p:pic>
        <p:nvPicPr>
          <p:cNvPr id="118" name="Google Shape;118;p5"/>
          <p:cNvPicPr preferRelativeResize="0"/>
          <p:nvPr/>
        </p:nvPicPr>
        <p:blipFill>
          <a:blip r:embed="rId4">
            <a:alphaModFix/>
          </a:blip>
          <a:stretch>
            <a:fillRect/>
          </a:stretch>
        </p:blipFill>
        <p:spPr>
          <a:xfrm>
            <a:off x="6215600" y="1944550"/>
            <a:ext cx="5321250" cy="3990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03341"/>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Establecimiento de los umbrales y envío de notificaciones a telegram</a:t>
            </a:r>
            <a:endParaRPr/>
          </a:p>
        </p:txBody>
      </p:sp>
      <p:sp>
        <p:nvSpPr>
          <p:cNvPr id="124" name="Google Shape;124;p6"/>
          <p:cNvSpPr txBox="1"/>
          <p:nvPr>
            <p:ph idx="1" type="body"/>
          </p:nvPr>
        </p:nvSpPr>
        <p:spPr>
          <a:xfrm>
            <a:off x="838200" y="1998620"/>
            <a:ext cx="10295238" cy="4351338"/>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0"/>
              </a:spcBef>
              <a:spcAft>
                <a:spcPts val="0"/>
              </a:spcAft>
              <a:buClr>
                <a:srgbClr val="143393"/>
              </a:buClr>
              <a:buSzPts val="2800"/>
              <a:buNone/>
            </a:pPr>
            <a:r>
              <a:rPr lang="es-ES" sz="3100">
                <a:solidFill>
                  <a:srgbClr val="143393"/>
                </a:solidFill>
                <a:latin typeface="Libre Franklin"/>
                <a:ea typeface="Libre Franklin"/>
                <a:cs typeface="Libre Franklin"/>
                <a:sym typeface="Libre Franklin"/>
              </a:rPr>
              <a:t>Se establecieron los umbrales teniendo en cuenta valores óptimos para el crecimiento de una planta, de forma que no se presente los siguientes problemas:</a:t>
            </a:r>
            <a:endParaRPr sz="3100"/>
          </a:p>
          <a:p>
            <a:pPr indent="-247650" lvl="0" marL="228600" rtl="0" algn="just">
              <a:lnSpc>
                <a:spcPct val="90000"/>
              </a:lnSpc>
              <a:spcBef>
                <a:spcPts val="1000"/>
              </a:spcBef>
              <a:spcAft>
                <a:spcPts val="0"/>
              </a:spcAft>
              <a:buClr>
                <a:srgbClr val="143393"/>
              </a:buClr>
              <a:buSzPts val="3100"/>
              <a:buChar char="•"/>
            </a:pPr>
            <a:r>
              <a:rPr lang="es-ES" sz="3100">
                <a:solidFill>
                  <a:srgbClr val="143393"/>
                </a:solidFill>
                <a:latin typeface="Libre Franklin"/>
                <a:ea typeface="Libre Franklin"/>
                <a:cs typeface="Libre Franklin"/>
                <a:sym typeface="Libre Franklin"/>
              </a:rPr>
              <a:t>Una temperatura muy alta que afecte a la hidratación de la planta.</a:t>
            </a:r>
            <a:endParaRPr sz="3100"/>
          </a:p>
          <a:p>
            <a:pPr indent="-247650" lvl="0" marL="228600" rtl="0" algn="just">
              <a:lnSpc>
                <a:spcPct val="90000"/>
              </a:lnSpc>
              <a:spcBef>
                <a:spcPts val="1000"/>
              </a:spcBef>
              <a:spcAft>
                <a:spcPts val="0"/>
              </a:spcAft>
              <a:buClr>
                <a:srgbClr val="143393"/>
              </a:buClr>
              <a:buSzPts val="3100"/>
              <a:buChar char="•"/>
            </a:pPr>
            <a:r>
              <a:rPr lang="es-ES" sz="3100">
                <a:solidFill>
                  <a:srgbClr val="143393"/>
                </a:solidFill>
                <a:latin typeface="Libre Franklin"/>
                <a:ea typeface="Libre Franklin"/>
                <a:cs typeface="Libre Franklin"/>
                <a:sym typeface="Libre Franklin"/>
              </a:rPr>
              <a:t>Una luz que sea capaz de generar problemas como decoloración, hojas marchitas, deshidratación, etc.</a:t>
            </a:r>
            <a:endParaRPr sz="3100"/>
          </a:p>
          <a:p>
            <a:pPr indent="-247650" lvl="0" marL="228600" rtl="0" algn="just">
              <a:lnSpc>
                <a:spcPct val="90000"/>
              </a:lnSpc>
              <a:spcBef>
                <a:spcPts val="1000"/>
              </a:spcBef>
              <a:spcAft>
                <a:spcPts val="0"/>
              </a:spcAft>
              <a:buClr>
                <a:srgbClr val="143393"/>
              </a:buClr>
              <a:buSzPts val="3100"/>
              <a:buChar char="•"/>
            </a:pPr>
            <a:r>
              <a:rPr lang="es-ES" sz="3100">
                <a:solidFill>
                  <a:srgbClr val="143393"/>
                </a:solidFill>
                <a:latin typeface="Libre Franklin"/>
                <a:ea typeface="Libre Franklin"/>
                <a:cs typeface="Libre Franklin"/>
                <a:sym typeface="Libre Franklin"/>
              </a:rPr>
              <a:t>Humedad para que la planta no se exceda con el valor de agua.</a:t>
            </a:r>
            <a:endParaRPr sz="3100"/>
          </a:p>
          <a:p>
            <a:pPr indent="-304800" lvl="0" marL="457200" rtl="0" algn="l">
              <a:lnSpc>
                <a:spcPct val="90000"/>
              </a:lnSpc>
              <a:spcBef>
                <a:spcPts val="1000"/>
              </a:spcBef>
              <a:spcAft>
                <a:spcPts val="0"/>
              </a:spcAft>
              <a:buClr>
                <a:schemeClr val="dk1"/>
              </a:buClr>
              <a:buSzPts val="2400"/>
              <a:buFont typeface="Play"/>
              <a:buNone/>
            </a:pPr>
            <a:r>
              <a:t/>
            </a:r>
            <a:endParaRPr sz="2400">
              <a:solidFill>
                <a:srgbClr val="143393"/>
              </a:solidFill>
              <a:latin typeface="Libre Franklin"/>
              <a:ea typeface="Libre Franklin"/>
              <a:cs typeface="Libre Franklin"/>
              <a:sym typeface="Libre Franklin"/>
            </a:endParaRPr>
          </a:p>
          <a:p>
            <a:pPr indent="-304800" lvl="0" marL="457200" rtl="0" algn="l">
              <a:lnSpc>
                <a:spcPct val="90000"/>
              </a:lnSpc>
              <a:spcBef>
                <a:spcPts val="1000"/>
              </a:spcBef>
              <a:spcAft>
                <a:spcPts val="0"/>
              </a:spcAft>
              <a:buClr>
                <a:schemeClr val="dk1"/>
              </a:buClr>
              <a:buSzPts val="2400"/>
              <a:buFont typeface="Play"/>
              <a:buNone/>
            </a:pPr>
            <a:r>
              <a:t/>
            </a:r>
            <a:endParaRPr sz="2400">
              <a:solidFill>
                <a:srgbClr val="143393"/>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7"/>
          <p:cNvSpPr txBox="1"/>
          <p:nvPr>
            <p:ph type="title"/>
          </p:nvPr>
        </p:nvSpPr>
        <p:spPr>
          <a:xfrm>
            <a:off x="541925" y="1581375"/>
            <a:ext cx="4538700" cy="2631300"/>
          </a:xfrm>
          <a:prstGeom prst="rect">
            <a:avLst/>
          </a:prstGeom>
          <a:noFill/>
          <a:ln>
            <a:noFill/>
          </a:ln>
        </p:spPr>
        <p:txBody>
          <a:bodyPr anchorCtr="0" anchor="b" bIns="45700" lIns="91425" spcFirstLastPara="1" rIns="91425" wrap="square" tIns="45700">
            <a:normAutofit fontScale="90000"/>
          </a:bodyPr>
          <a:lstStyle/>
          <a:p>
            <a:pPr indent="0" lvl="0" marL="0" rtl="0" algn="just">
              <a:spcBef>
                <a:spcPts val="0"/>
              </a:spcBef>
              <a:spcAft>
                <a:spcPts val="0"/>
              </a:spcAft>
              <a:buClr>
                <a:srgbClr val="143393"/>
              </a:buClr>
              <a:buSzPct val="100000"/>
              <a:buFont typeface="Libre Franklin Medium"/>
              <a:buNone/>
            </a:pPr>
            <a:r>
              <a:rPr lang="es-ES" sz="4000">
                <a:solidFill>
                  <a:srgbClr val="143393"/>
                </a:solidFill>
                <a:latin typeface="Libre Franklin Medium"/>
                <a:ea typeface="Libre Franklin Medium"/>
                <a:cs typeface="Libre Franklin Medium"/>
                <a:sym typeface="Libre Franklin Medium"/>
              </a:rPr>
              <a:t>Establecimiento de los umbrales y envío de notificaciones a telegram</a:t>
            </a:r>
            <a:endParaRPr/>
          </a:p>
        </p:txBody>
      </p:sp>
      <p:pic>
        <p:nvPicPr>
          <p:cNvPr descr="Interfaz de usuario gráfica, Texto, Aplicación, Chat o mensaje de texto&#10;&#10;El contenido generado por IA puede ser incorrecto." id="131" name="Google Shape;131;p7"/>
          <p:cNvPicPr preferRelativeResize="0"/>
          <p:nvPr/>
        </p:nvPicPr>
        <p:blipFill rotWithShape="1">
          <a:blip r:embed="rId3">
            <a:alphaModFix/>
          </a:blip>
          <a:srcRect b="0" l="0" r="0" t="0"/>
          <a:stretch/>
        </p:blipFill>
        <p:spPr>
          <a:xfrm>
            <a:off x="5869198" y="448575"/>
            <a:ext cx="2542266" cy="5777878"/>
          </a:xfrm>
          <a:prstGeom prst="rect">
            <a:avLst/>
          </a:prstGeom>
          <a:noFill/>
          <a:ln>
            <a:noFill/>
          </a:ln>
        </p:spPr>
      </p:pic>
      <p:pic>
        <p:nvPicPr>
          <p:cNvPr descr="Interfaz de usuario gráfica, Texto, Chat o mensaje de texto&#10;&#10;El contenido generado por IA puede ser incorrecto." id="132" name="Google Shape;132;p7"/>
          <p:cNvPicPr preferRelativeResize="0"/>
          <p:nvPr/>
        </p:nvPicPr>
        <p:blipFill rotWithShape="1">
          <a:blip r:embed="rId4">
            <a:alphaModFix/>
          </a:blip>
          <a:srcRect b="0" l="0" r="0" t="0"/>
          <a:stretch/>
        </p:blipFill>
        <p:spPr>
          <a:xfrm>
            <a:off x="8863154" y="451620"/>
            <a:ext cx="2542266" cy="5777878"/>
          </a:xfrm>
          <a:prstGeom prst="rect">
            <a:avLst/>
          </a:prstGeom>
          <a:noFill/>
          <a:ln>
            <a:noFill/>
          </a:ln>
        </p:spPr>
      </p:pic>
      <p:sp>
        <p:nvSpPr>
          <p:cNvPr id="133" name="Google Shape;133;p7"/>
          <p:cNvSpPr/>
          <p:nvPr/>
        </p:nvSpPr>
        <p:spPr>
          <a:xfrm flipH="1" rot="10800000">
            <a:off x="0" y="6400799"/>
            <a:ext cx="12192000" cy="456773"/>
          </a:xfrm>
          <a:prstGeom prst="rect">
            <a:avLst/>
          </a:prstGeom>
          <a:gradFill>
            <a:gsLst>
              <a:gs pos="0">
                <a:schemeClr val="accent1"/>
              </a:gs>
              <a:gs pos="56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4" name="Google Shape;134;p7"/>
          <p:cNvSpPr/>
          <p:nvPr/>
        </p:nvSpPr>
        <p:spPr>
          <a:xfrm flipH="1">
            <a:off x="4038600" y="6400799"/>
            <a:ext cx="8153398" cy="456772"/>
          </a:xfrm>
          <a:prstGeom prst="rect">
            <a:avLst/>
          </a:prstGeom>
          <a:gradFill>
            <a:gsLst>
              <a:gs pos="0">
                <a:srgbClr val="000000">
                  <a:alpha val="62745"/>
                </a:srgbClr>
              </a:gs>
              <a:gs pos="100000">
                <a:srgbClr val="0F4861"/>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303342"/>
            <a:ext cx="966298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43393"/>
              </a:buClr>
              <a:buSzPts val="4000"/>
              <a:buFont typeface="Libre Franklin Medium"/>
              <a:buNone/>
            </a:pPr>
            <a:r>
              <a:rPr lang="es-ES" sz="4000">
                <a:solidFill>
                  <a:srgbClr val="143393"/>
                </a:solidFill>
                <a:latin typeface="Libre Franklin Medium"/>
                <a:ea typeface="Libre Franklin Medium"/>
                <a:cs typeface="Libre Franklin Medium"/>
                <a:sym typeface="Libre Franklin Medium"/>
              </a:rPr>
              <a:t>Almacenamiento de datos usando una microSD.</a:t>
            </a:r>
            <a:endParaRPr/>
          </a:p>
        </p:txBody>
      </p:sp>
      <p:sp>
        <p:nvSpPr>
          <p:cNvPr id="140" name="Google Shape;140;p8"/>
          <p:cNvSpPr txBox="1"/>
          <p:nvPr>
            <p:ph idx="1" type="body"/>
          </p:nvPr>
        </p:nvSpPr>
        <p:spPr>
          <a:xfrm>
            <a:off x="838200" y="1998620"/>
            <a:ext cx="10295238"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143393"/>
              </a:buClr>
              <a:buSzPts val="2800"/>
              <a:buNone/>
            </a:pPr>
            <a:r>
              <a:rPr lang="es-ES">
                <a:solidFill>
                  <a:srgbClr val="143393"/>
                </a:solidFill>
                <a:latin typeface="Libre Franklin"/>
                <a:ea typeface="Libre Franklin"/>
                <a:cs typeface="Libre Franklin"/>
                <a:sym typeface="Libre Franklin"/>
              </a:rPr>
              <a:t>L</a:t>
            </a:r>
            <a:r>
              <a:rPr lang="es-ES">
                <a:solidFill>
                  <a:srgbClr val="143393"/>
                </a:solidFill>
                <a:latin typeface="Libre Franklin"/>
                <a:ea typeface="Libre Franklin"/>
                <a:cs typeface="Libre Franklin"/>
                <a:sym typeface="Libre Franklin"/>
              </a:rPr>
              <a:t>a microSD, ubicada en el nodo edge, tenía como función guardar las tramas recibidas , dichas tramas se componen de los valores de los sensores, tomados una vez por minuto antes de entrar al modo Deep sleep.</a:t>
            </a:r>
            <a:endParaRPr/>
          </a:p>
          <a:p>
            <a:pPr indent="0" lvl="0" marL="0" rtl="0" algn="just">
              <a:lnSpc>
                <a:spcPct val="90000"/>
              </a:lnSpc>
              <a:spcBef>
                <a:spcPts val="1000"/>
              </a:spcBef>
              <a:spcAft>
                <a:spcPts val="0"/>
              </a:spcAft>
              <a:buClr>
                <a:srgbClr val="143393"/>
              </a:buClr>
              <a:buSzPts val="2800"/>
              <a:buNone/>
            </a:pPr>
            <a:r>
              <a:rPr lang="es-ES">
                <a:solidFill>
                  <a:srgbClr val="143393"/>
                </a:solidFill>
                <a:latin typeface="Libre Franklin"/>
                <a:ea typeface="Libre Franklin"/>
                <a:cs typeface="Libre Franklin"/>
                <a:sym typeface="Libre Franklin"/>
              </a:rPr>
              <a:t>Su estructura consiste en:</a:t>
            </a:r>
            <a:endParaRPr/>
          </a:p>
          <a:p>
            <a:pPr indent="-228600" lvl="0" marL="228600" rtl="0" algn="just">
              <a:lnSpc>
                <a:spcPct val="90000"/>
              </a:lnSpc>
              <a:spcBef>
                <a:spcPts val="1000"/>
              </a:spcBef>
              <a:spcAft>
                <a:spcPts val="0"/>
              </a:spcAft>
              <a:buClr>
                <a:srgbClr val="143393"/>
              </a:buClr>
              <a:buSzPts val="2800"/>
              <a:buChar char="•"/>
            </a:pPr>
            <a:r>
              <a:rPr lang="es-ES">
                <a:solidFill>
                  <a:srgbClr val="143393"/>
                </a:solidFill>
                <a:latin typeface="Libre Franklin"/>
                <a:ea typeface="Libre Franklin"/>
                <a:cs typeface="Libre Franklin"/>
                <a:sym typeface="Libre Franklin"/>
              </a:rPr>
              <a:t>Una carpeta con la fecha correspondiente al día.</a:t>
            </a:r>
            <a:endParaRPr>
              <a:solidFill>
                <a:srgbClr val="143393"/>
              </a:solidFill>
              <a:latin typeface="Libre Franklin"/>
              <a:ea typeface="Libre Franklin"/>
              <a:cs typeface="Libre Franklin"/>
              <a:sym typeface="Libre Franklin"/>
            </a:endParaRPr>
          </a:p>
          <a:p>
            <a:pPr indent="-228600" lvl="0" marL="228600" rtl="0" algn="just">
              <a:lnSpc>
                <a:spcPct val="90000"/>
              </a:lnSpc>
              <a:spcBef>
                <a:spcPts val="1000"/>
              </a:spcBef>
              <a:spcAft>
                <a:spcPts val="0"/>
              </a:spcAft>
              <a:buClr>
                <a:srgbClr val="143393"/>
              </a:buClr>
              <a:buSzPts val="2800"/>
              <a:buChar char="•"/>
            </a:pPr>
            <a:r>
              <a:rPr lang="es-ES">
                <a:solidFill>
                  <a:srgbClr val="143393"/>
                </a:solidFill>
                <a:latin typeface="Libre Franklin"/>
                <a:ea typeface="Libre Franklin"/>
                <a:cs typeface="Libre Franklin"/>
                <a:sym typeface="Libre Franklin"/>
              </a:rPr>
              <a:t>Un archivo .csv por cada hora transcurrida, que contiene la información de sensores y timestamp.</a:t>
            </a:r>
            <a:endParaRPr>
              <a:solidFill>
                <a:srgbClr val="143393"/>
              </a:solidFill>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2024-06-26T19:15:17Z</dcterms:created>
  <dc:creator>LANDY VIVIANA BEDOYA DIAZ</dc:creator>
</cp:coreProperties>
</file>