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8724900" y="365125"/>
            <a:ext cx="2628900" cy="5811838"/>
          </a:xfrm>
          <a:prstGeom prst="rect">
            <a:avLst/>
          </a:prstGeom>
        </p:spPr>
        <p:txBody>
          <a:bodyPr/>
          <a:lstStyle/>
          <a:p>
            <a:pPr/>
            <a:r>
              <a:t>Title Text</a:t>
            </a:r>
          </a:p>
        </p:txBody>
      </p:sp>
      <p:sp>
        <p:nvSpPr>
          <p:cNvPr id="102"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lgn="l">
              <a:buSzTx/>
              <a:buFontTx/>
              <a:buNone/>
              <a:defRPr sz="2400">
                <a:solidFill>
                  <a:srgbClr val="888888"/>
                </a:solidFill>
              </a:defRPr>
            </a:lvl1pPr>
            <a:lvl2pPr marL="0" indent="457200" algn="l">
              <a:buSzTx/>
              <a:buFontTx/>
              <a:buNone/>
              <a:defRPr sz="2400">
                <a:solidFill>
                  <a:srgbClr val="888888"/>
                </a:solidFill>
              </a:defRPr>
            </a:lvl2pPr>
            <a:lvl3pPr marL="0" indent="914400" algn="l">
              <a:buSzTx/>
              <a:buFontTx/>
              <a:buNone/>
              <a:defRPr sz="2400">
                <a:solidFill>
                  <a:srgbClr val="888888"/>
                </a:solidFill>
              </a:defRPr>
            </a:lvl3pPr>
            <a:lvl4pPr marL="0" indent="1371600" algn="l">
              <a:buSzTx/>
              <a:buFontTx/>
              <a:buNone/>
              <a:defRPr sz="2400">
                <a:solidFill>
                  <a:srgbClr val="888888"/>
                </a:solidFill>
              </a:defRPr>
            </a:lvl4pPr>
            <a:lvl5pPr marL="0" indent="1828800" algn="l">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lgn="l">
              <a:buSzTx/>
              <a:buFontTx/>
              <a:buNone/>
              <a:defRPr b="1" sz="2400"/>
            </a:lvl1pPr>
            <a:lvl2pPr marL="0" indent="457200" algn="l">
              <a:buSzTx/>
              <a:buFontTx/>
              <a:buNone/>
              <a:defRPr b="1" sz="2400"/>
            </a:lvl2pPr>
            <a:lvl3pPr marL="0" indent="914400" algn="l">
              <a:buSzTx/>
              <a:buFontTx/>
              <a:buNone/>
              <a:defRPr b="1" sz="2400"/>
            </a:lvl3pPr>
            <a:lvl4pPr marL="0" indent="1371600" algn="l">
              <a:buSzTx/>
              <a:buFontTx/>
              <a:buNone/>
              <a:defRPr b="1" sz="2400"/>
            </a:lvl4pPr>
            <a:lvl5pPr marL="0" indent="1828800" algn="l">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lgn="l">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marL="228600" indent="-228600" algn="l">
              <a:defRPr sz="3200"/>
            </a:lvl1pPr>
            <a:lvl2pPr marL="718457" indent="-261257" algn="l">
              <a:defRPr sz="3200"/>
            </a:lvl2pPr>
            <a:lvl3pPr marL="1219200" indent="-304800" algn="l">
              <a:defRPr sz="3200"/>
            </a:lvl3pPr>
            <a:lvl4pPr marL="1737360" indent="-365760" algn="l">
              <a:defRPr sz="3200"/>
            </a:lvl4pPr>
            <a:lvl5pPr marL="2194560" indent="-365760" algn="l">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38" cy="3811588"/>
          </a:xfrm>
          <a:prstGeom prst="rect">
            <a:avLst/>
          </a:prstGeom>
        </p:spPr>
        <p:txBody>
          <a:bodyPr/>
          <a:lstStyle/>
          <a:p>
            <a:pPr marL="0" indent="0" algn="l">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lgn="l">
              <a:buSzTx/>
              <a:buFontTx/>
              <a:buNone/>
              <a:defRPr sz="1600"/>
            </a:lvl1pPr>
            <a:lvl2pPr marL="0" indent="457200" algn="l">
              <a:buSzTx/>
              <a:buFontTx/>
              <a:buNone/>
              <a:defRPr sz="1600"/>
            </a:lvl2pPr>
            <a:lvl3pPr marL="0" indent="914400" algn="l">
              <a:buSzTx/>
              <a:buFontTx/>
              <a:buNone/>
              <a:defRPr sz="1600"/>
            </a:lvl3pPr>
            <a:lvl4pPr marL="0" indent="1371600" algn="l">
              <a:buSzTx/>
              <a:buFontTx/>
              <a:buNone/>
              <a:defRPr sz="1600"/>
            </a:lvl4pPr>
            <a:lvl5pPr marL="0" indent="1828800" algn="l">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04107" marR="0" indent="-204107" algn="ctr" defTabSz="914400" rtl="0" latinLnBrk="0">
        <a:lnSpc>
          <a:spcPct val="90000"/>
        </a:lnSpc>
        <a:spcBef>
          <a:spcPts val="1000"/>
        </a:spcBef>
        <a:spcAft>
          <a:spcPts val="0"/>
        </a:spcAft>
        <a:buClrTx/>
        <a:buSzPct val="100000"/>
        <a:buFont typeface="Arial"/>
        <a:buChar char="•"/>
        <a:tabLst/>
        <a:defRPr b="0" baseline="0" cap="none" i="0" spc="0" strike="noStrike" sz="2500" u="none">
          <a:ln>
            <a:noFill/>
          </a:ln>
          <a:solidFill>
            <a:srgbClr val="000000"/>
          </a:solidFill>
          <a:uFillTx/>
          <a:latin typeface="+mn-lt"/>
          <a:ea typeface="+mn-ea"/>
          <a:cs typeface="+mn-cs"/>
          <a:sym typeface="Calibri"/>
        </a:defRPr>
      </a:lvl1pPr>
      <a:lvl2pPr marL="695325" marR="0" indent="-238125" algn="ctr" defTabSz="914400" rtl="0" latinLnBrk="0">
        <a:lnSpc>
          <a:spcPct val="90000"/>
        </a:lnSpc>
        <a:spcBef>
          <a:spcPts val="1000"/>
        </a:spcBef>
        <a:spcAft>
          <a:spcPts val="0"/>
        </a:spcAft>
        <a:buClrTx/>
        <a:buSzPct val="100000"/>
        <a:buFont typeface="Arial"/>
        <a:buChar char="•"/>
        <a:tabLst/>
        <a:defRPr b="0" baseline="0" cap="none" i="0" spc="0" strike="noStrike" sz="2500" u="none">
          <a:ln>
            <a:noFill/>
          </a:ln>
          <a:solidFill>
            <a:srgbClr val="000000"/>
          </a:solidFill>
          <a:uFillTx/>
          <a:latin typeface="+mn-lt"/>
          <a:ea typeface="+mn-ea"/>
          <a:cs typeface="+mn-cs"/>
          <a:sym typeface="Calibri"/>
        </a:defRPr>
      </a:lvl2pPr>
      <a:lvl3pPr marL="1200150" marR="0" indent="-285750" algn="ctr" defTabSz="914400" rtl="0" latinLnBrk="0">
        <a:lnSpc>
          <a:spcPct val="90000"/>
        </a:lnSpc>
        <a:spcBef>
          <a:spcPts val="1000"/>
        </a:spcBef>
        <a:spcAft>
          <a:spcPts val="0"/>
        </a:spcAft>
        <a:buClrTx/>
        <a:buSzPct val="100000"/>
        <a:buFont typeface="Arial"/>
        <a:buChar char="•"/>
        <a:tabLst/>
        <a:defRPr b="0" baseline="0" cap="none" i="0" spc="0" strike="noStrike" sz="2500" u="none">
          <a:ln>
            <a:noFill/>
          </a:ln>
          <a:solidFill>
            <a:srgbClr val="000000"/>
          </a:solidFill>
          <a:uFillTx/>
          <a:latin typeface="+mn-lt"/>
          <a:ea typeface="+mn-ea"/>
          <a:cs typeface="+mn-cs"/>
          <a:sym typeface="Calibri"/>
        </a:defRPr>
      </a:lvl3pPr>
      <a:lvl4pPr marL="1689100" marR="0" indent="-317500" algn="ctr" defTabSz="914400" rtl="0" latinLnBrk="0">
        <a:lnSpc>
          <a:spcPct val="90000"/>
        </a:lnSpc>
        <a:spcBef>
          <a:spcPts val="1000"/>
        </a:spcBef>
        <a:spcAft>
          <a:spcPts val="0"/>
        </a:spcAft>
        <a:buClrTx/>
        <a:buSzPct val="100000"/>
        <a:buFont typeface="Arial"/>
        <a:buChar char="•"/>
        <a:tabLst/>
        <a:defRPr b="0" baseline="0" cap="none" i="0" spc="0" strike="noStrike" sz="2500" u="none">
          <a:ln>
            <a:noFill/>
          </a:ln>
          <a:solidFill>
            <a:srgbClr val="000000"/>
          </a:solidFill>
          <a:uFillTx/>
          <a:latin typeface="+mn-lt"/>
          <a:ea typeface="+mn-ea"/>
          <a:cs typeface="+mn-cs"/>
          <a:sym typeface="Calibri"/>
        </a:defRPr>
      </a:lvl4pPr>
      <a:lvl5pPr marL="2146300" marR="0" indent="-317500" algn="ctr" defTabSz="914400" rtl="0" latinLnBrk="0">
        <a:lnSpc>
          <a:spcPct val="90000"/>
        </a:lnSpc>
        <a:spcBef>
          <a:spcPts val="1000"/>
        </a:spcBef>
        <a:spcAft>
          <a:spcPts val="0"/>
        </a:spcAft>
        <a:buClrTx/>
        <a:buSzPct val="100000"/>
        <a:buFont typeface="Arial"/>
        <a:buChar char="•"/>
        <a:tabLst/>
        <a:defRPr b="0" baseline="0" cap="none" i="0" spc="0" strike="noStrike" sz="2500" u="none">
          <a:ln>
            <a:noFill/>
          </a:ln>
          <a:solidFill>
            <a:srgbClr val="000000"/>
          </a:solidFill>
          <a:uFillTx/>
          <a:latin typeface="+mn-lt"/>
          <a:ea typeface="+mn-ea"/>
          <a:cs typeface="+mn-cs"/>
          <a:sym typeface="Calibri"/>
        </a:defRPr>
      </a:lvl5pPr>
      <a:lvl6pPr marL="2603500" marR="0" indent="-317500" algn="ctr" defTabSz="914400" rtl="0" latinLnBrk="0">
        <a:lnSpc>
          <a:spcPct val="90000"/>
        </a:lnSpc>
        <a:spcBef>
          <a:spcPts val="1000"/>
        </a:spcBef>
        <a:spcAft>
          <a:spcPts val="0"/>
        </a:spcAft>
        <a:buClrTx/>
        <a:buSzPct val="100000"/>
        <a:buFont typeface="Arial"/>
        <a:buChar char="•"/>
        <a:tabLst/>
        <a:defRPr b="0" baseline="0" cap="none" i="0" spc="0" strike="noStrike" sz="2500" u="none">
          <a:ln>
            <a:noFill/>
          </a:ln>
          <a:solidFill>
            <a:srgbClr val="000000"/>
          </a:solidFill>
          <a:uFillTx/>
          <a:latin typeface="+mn-lt"/>
          <a:ea typeface="+mn-ea"/>
          <a:cs typeface="+mn-cs"/>
          <a:sym typeface="Calibri"/>
        </a:defRPr>
      </a:lvl6pPr>
      <a:lvl7pPr marL="3060700" marR="0" indent="-317500" algn="ctr" defTabSz="914400" rtl="0" latinLnBrk="0">
        <a:lnSpc>
          <a:spcPct val="90000"/>
        </a:lnSpc>
        <a:spcBef>
          <a:spcPts val="1000"/>
        </a:spcBef>
        <a:spcAft>
          <a:spcPts val="0"/>
        </a:spcAft>
        <a:buClrTx/>
        <a:buSzPct val="100000"/>
        <a:buFont typeface="Arial"/>
        <a:buChar char="•"/>
        <a:tabLst/>
        <a:defRPr b="0" baseline="0" cap="none" i="0" spc="0" strike="noStrike" sz="2500" u="none">
          <a:ln>
            <a:noFill/>
          </a:ln>
          <a:solidFill>
            <a:srgbClr val="000000"/>
          </a:solidFill>
          <a:uFillTx/>
          <a:latin typeface="+mn-lt"/>
          <a:ea typeface="+mn-ea"/>
          <a:cs typeface="+mn-cs"/>
          <a:sym typeface="Calibri"/>
        </a:defRPr>
      </a:lvl7pPr>
      <a:lvl8pPr marL="3517900" marR="0" indent="-317500" algn="ctr" defTabSz="914400" rtl="0" latinLnBrk="0">
        <a:lnSpc>
          <a:spcPct val="90000"/>
        </a:lnSpc>
        <a:spcBef>
          <a:spcPts val="1000"/>
        </a:spcBef>
        <a:spcAft>
          <a:spcPts val="0"/>
        </a:spcAft>
        <a:buClrTx/>
        <a:buSzPct val="100000"/>
        <a:buFont typeface="Arial"/>
        <a:buChar char="•"/>
        <a:tabLst/>
        <a:defRPr b="0" baseline="0" cap="none" i="0" spc="0" strike="noStrike" sz="2500" u="none">
          <a:ln>
            <a:noFill/>
          </a:ln>
          <a:solidFill>
            <a:srgbClr val="000000"/>
          </a:solidFill>
          <a:uFillTx/>
          <a:latin typeface="+mn-lt"/>
          <a:ea typeface="+mn-ea"/>
          <a:cs typeface="+mn-cs"/>
          <a:sym typeface="Calibri"/>
        </a:defRPr>
      </a:lvl8pPr>
      <a:lvl9pPr marL="3975100" marR="0" indent="-317500" algn="ctr" defTabSz="914400" rtl="0" latinLnBrk="0">
        <a:lnSpc>
          <a:spcPct val="90000"/>
        </a:lnSpc>
        <a:spcBef>
          <a:spcPts val="1000"/>
        </a:spcBef>
        <a:spcAft>
          <a:spcPts val="0"/>
        </a:spcAft>
        <a:buClrTx/>
        <a:buSzPct val="100000"/>
        <a:buFont typeface="Arial"/>
        <a:buChar char="•"/>
        <a:tabLst/>
        <a:defRPr b="0" baseline="0" cap="none" i="0" spc="0" strike="noStrike" sz="25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NETWORK ANALYSIS: INTRODUCTION"/>
          <p:cNvSpPr txBox="1"/>
          <p:nvPr/>
        </p:nvSpPr>
        <p:spPr>
          <a:xfrm>
            <a:off x="389497" y="4061978"/>
            <a:ext cx="11413006" cy="7239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lgn="ctr">
              <a:lnSpc>
                <a:spcPct val="90000"/>
              </a:lnSpc>
              <a:defRPr sz="4400">
                <a:latin typeface="Calibri Light"/>
                <a:ea typeface="Calibri Light"/>
                <a:cs typeface="Calibri Light"/>
                <a:sym typeface="Calibri Light"/>
              </a:defRPr>
            </a:lvl1pPr>
          </a:lstStyle>
          <a:p>
            <a:pPr/>
            <a:r>
              <a:t>CareFirst Network Analysis &amp; Empathy Model</a:t>
            </a:r>
          </a:p>
        </p:txBody>
      </p:sp>
      <p:pic>
        <p:nvPicPr>
          <p:cNvPr id="113" name="Image" descr="Image"/>
          <p:cNvPicPr>
            <a:picLocks noChangeAspect="1"/>
          </p:cNvPicPr>
          <p:nvPr/>
        </p:nvPicPr>
        <p:blipFill>
          <a:blip r:embed="rId2">
            <a:extLst/>
          </a:blip>
          <a:stretch>
            <a:fillRect/>
          </a:stretch>
        </p:blipFill>
        <p:spPr>
          <a:xfrm>
            <a:off x="3500633" y="2072121"/>
            <a:ext cx="5190733" cy="185841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Picture 6" descr="Picture 6"/>
          <p:cNvPicPr>
            <a:picLocks noChangeAspect="1"/>
          </p:cNvPicPr>
          <p:nvPr/>
        </p:nvPicPr>
        <p:blipFill>
          <a:blip r:embed="rId2">
            <a:extLst/>
          </a:blip>
          <a:srcRect l="3990" t="0" r="3816" b="0"/>
          <a:stretch>
            <a:fillRect/>
          </a:stretch>
        </p:blipFill>
        <p:spPr>
          <a:xfrm>
            <a:off x="6377708" y="1038287"/>
            <a:ext cx="5709369" cy="4983980"/>
          </a:xfrm>
          <a:prstGeom prst="rect">
            <a:avLst/>
          </a:prstGeom>
          <a:ln w="12700">
            <a:miter lim="400000"/>
          </a:ln>
        </p:spPr>
      </p:pic>
      <p:sp>
        <p:nvSpPr>
          <p:cNvPr id="160" name="Oval 1"/>
          <p:cNvSpPr/>
          <p:nvPr/>
        </p:nvSpPr>
        <p:spPr>
          <a:xfrm>
            <a:off x="10348558" y="2846385"/>
            <a:ext cx="700443" cy="582615"/>
          </a:xfrm>
          <a:prstGeom prst="ellipse">
            <a:avLst/>
          </a:prstGeom>
          <a:ln w="38100">
            <a:solidFill>
              <a:srgbClr val="0070C0"/>
            </a:solidFill>
            <a:miter/>
          </a:ln>
        </p:spPr>
        <p:txBody>
          <a:bodyPr lIns="45719" rIns="45719" anchor="ctr"/>
          <a:lstStyle/>
          <a:p>
            <a:pPr algn="ctr">
              <a:defRPr>
                <a:solidFill>
                  <a:srgbClr val="FFFFFF"/>
                </a:solidFill>
              </a:defRPr>
            </a:pPr>
          </a:p>
        </p:txBody>
      </p:sp>
      <p:sp>
        <p:nvSpPr>
          <p:cNvPr id="161" name="Title 3"/>
          <p:cNvSpPr txBox="1"/>
          <p:nvPr>
            <p:ph type="title"/>
          </p:nvPr>
        </p:nvSpPr>
        <p:spPr>
          <a:xfrm>
            <a:off x="203200" y="112889"/>
            <a:ext cx="8103518" cy="966882"/>
          </a:xfrm>
          <a:prstGeom prst="rect">
            <a:avLst/>
          </a:prstGeom>
        </p:spPr>
        <p:txBody>
          <a:bodyPr/>
          <a:lstStyle>
            <a:lvl1pPr defTabSz="896111">
              <a:defRPr sz="4312"/>
            </a:lvl1pPr>
          </a:lstStyle>
          <a:p>
            <a:pPr/>
            <a:r>
              <a:t>The Innovation Segment - Macro</a:t>
            </a:r>
          </a:p>
        </p:txBody>
      </p:sp>
      <p:sp>
        <p:nvSpPr>
          <p:cNvPr id="162" name="Content Placeholder 4"/>
          <p:cNvSpPr txBox="1"/>
          <p:nvPr>
            <p:ph type="body" sz="half" idx="1"/>
          </p:nvPr>
        </p:nvSpPr>
        <p:spPr>
          <a:xfrm>
            <a:off x="375948" y="1079770"/>
            <a:ext cx="6080270" cy="5498451"/>
          </a:xfrm>
          <a:prstGeom prst="rect">
            <a:avLst/>
          </a:prstGeom>
        </p:spPr>
        <p:txBody>
          <a:bodyPr/>
          <a:lstStyle/>
          <a:p>
            <a:pPr marL="0" indent="0" defTabSz="786384">
              <a:spcBef>
                <a:spcPts val="800"/>
              </a:spcBef>
              <a:buSzTx/>
              <a:buNone/>
              <a:defRPr sz="1892"/>
            </a:pPr>
            <a:r>
              <a:t>The Innovation conversation is interestingly sprinkled through the overall conversation. This is evidenced in the visual, and supported by the fact that innovation isn’t limited to any sub-topics. </a:t>
            </a:r>
          </a:p>
          <a:p>
            <a:pPr marL="0" indent="0" defTabSz="786384">
              <a:spcBef>
                <a:spcPts val="800"/>
              </a:spcBef>
              <a:buSzTx/>
              <a:buNone/>
              <a:defRPr sz="1892"/>
            </a:pPr>
          </a:p>
          <a:p>
            <a:pPr marL="0" indent="0" defTabSz="786384">
              <a:spcBef>
                <a:spcPts val="800"/>
              </a:spcBef>
              <a:buSzTx/>
              <a:buNone/>
              <a:defRPr sz="1892"/>
            </a:pPr>
            <a:r>
              <a:t>This segment presents a unique opportunity to engage with Healthcare providers and convey the value of being a part of the CareFirst network. </a:t>
            </a:r>
          </a:p>
          <a:p>
            <a:pPr marL="0" indent="0" defTabSz="786384">
              <a:spcBef>
                <a:spcPts val="800"/>
              </a:spcBef>
              <a:buSzTx/>
              <a:buNone/>
              <a:defRPr sz="1892"/>
            </a:pPr>
          </a:p>
          <a:p>
            <a:pPr marL="0" indent="0" defTabSz="786384">
              <a:spcBef>
                <a:spcPts val="800"/>
              </a:spcBef>
              <a:buSzTx/>
              <a:buNone/>
              <a:defRPr sz="1892"/>
            </a:pPr>
            <a:r>
              <a:t>The innovators are discussing injecting new ideas and technology into every piece of the healthcare landscape. Technologies including:</a:t>
            </a:r>
          </a:p>
          <a:p>
            <a:pPr marL="0" indent="0" defTabSz="786384">
              <a:spcBef>
                <a:spcPts val="800"/>
              </a:spcBef>
              <a:buSzTx/>
              <a:buNone/>
              <a:defRPr sz="1892"/>
            </a:pPr>
          </a:p>
          <a:p>
            <a:pPr marL="215565" indent="-215565" defTabSz="786384">
              <a:spcBef>
                <a:spcPts val="800"/>
              </a:spcBef>
              <a:buFontTx/>
              <a:defRPr sz="2064"/>
            </a:pPr>
            <a:r>
              <a:t>AI</a:t>
            </a:r>
          </a:p>
          <a:p>
            <a:pPr marL="215565" indent="-215565" defTabSz="786384">
              <a:spcBef>
                <a:spcPts val="800"/>
              </a:spcBef>
              <a:buFontTx/>
              <a:defRPr sz="2064"/>
            </a:pPr>
            <a:r>
              <a:t>Big Data</a:t>
            </a:r>
          </a:p>
          <a:p>
            <a:pPr marL="215565" indent="-215565" defTabSz="786384">
              <a:spcBef>
                <a:spcPts val="800"/>
              </a:spcBef>
              <a:buFontTx/>
              <a:defRPr sz="2064"/>
            </a:pPr>
            <a:r>
              <a:t>Cloud Capabilities</a:t>
            </a:r>
          </a:p>
          <a:p>
            <a:pPr marL="215565" indent="-215565" defTabSz="786384">
              <a:spcBef>
                <a:spcPts val="800"/>
              </a:spcBef>
              <a:buFontTx/>
              <a:defRPr sz="2064"/>
            </a:pPr>
            <a:r>
              <a:t>Machine Learning</a:t>
            </a:r>
          </a:p>
        </p:txBody>
      </p:sp>
      <p:sp>
        <p:nvSpPr>
          <p:cNvPr id="163" name="Oval 8"/>
          <p:cNvSpPr/>
          <p:nvPr/>
        </p:nvSpPr>
        <p:spPr>
          <a:xfrm>
            <a:off x="8700616" y="1797518"/>
            <a:ext cx="700443" cy="582615"/>
          </a:xfrm>
          <a:prstGeom prst="ellipse">
            <a:avLst/>
          </a:prstGeom>
          <a:ln w="38100">
            <a:solidFill>
              <a:srgbClr val="0070C0"/>
            </a:solidFill>
            <a:miter/>
          </a:ln>
        </p:spPr>
        <p:txBody>
          <a:bodyPr lIns="45719" rIns="45719" anchor="ctr"/>
          <a:lstStyle/>
          <a:p>
            <a:pPr algn="ctr">
              <a:defRPr>
                <a:solidFill>
                  <a:srgbClr val="FFFFFF"/>
                </a:solidFill>
              </a:defRPr>
            </a:pPr>
          </a:p>
        </p:txBody>
      </p:sp>
      <p:sp>
        <p:nvSpPr>
          <p:cNvPr id="164" name="Oval 9"/>
          <p:cNvSpPr/>
          <p:nvPr/>
        </p:nvSpPr>
        <p:spPr>
          <a:xfrm>
            <a:off x="6985826" y="4195126"/>
            <a:ext cx="1060895" cy="1009335"/>
          </a:xfrm>
          <a:prstGeom prst="ellipse">
            <a:avLst/>
          </a:prstGeom>
          <a:ln w="38100">
            <a:solidFill>
              <a:srgbClr val="0070C0"/>
            </a:solidFill>
            <a:miter/>
          </a:ln>
        </p:spPr>
        <p:txBody>
          <a:bodyPr lIns="45719" rIns="45719" anchor="ctr"/>
          <a:lstStyle/>
          <a:p>
            <a:pPr algn="ctr">
              <a:defRPr>
                <a:solidFill>
                  <a:srgbClr val="FFFFFF"/>
                </a:solidFill>
              </a:defRPr>
            </a:pPr>
          </a:p>
        </p:txBody>
      </p:sp>
      <p:sp>
        <p:nvSpPr>
          <p:cNvPr id="165" name="Oval 12"/>
          <p:cNvSpPr/>
          <p:nvPr/>
        </p:nvSpPr>
        <p:spPr>
          <a:xfrm rot="1300909">
            <a:off x="7399618" y="3238976"/>
            <a:ext cx="700443" cy="857081"/>
          </a:xfrm>
          <a:prstGeom prst="ellipse">
            <a:avLst/>
          </a:prstGeom>
          <a:ln w="38100">
            <a:solidFill>
              <a:srgbClr val="0070C0"/>
            </a:solidFill>
            <a:miter/>
          </a:ln>
        </p:spPr>
        <p:txBody>
          <a:bodyPr lIns="45719" rIns="45719" anchor="ctr"/>
          <a:lstStyle/>
          <a:p>
            <a:pPr algn="ctr">
              <a:defRPr>
                <a:solidFill>
                  <a:srgbClr val="FFFFFF"/>
                </a:solidFill>
              </a:defRPr>
            </a:pPr>
          </a:p>
        </p:txBody>
      </p:sp>
      <p:sp>
        <p:nvSpPr>
          <p:cNvPr id="166" name="Oval 13"/>
          <p:cNvSpPr/>
          <p:nvPr/>
        </p:nvSpPr>
        <p:spPr>
          <a:xfrm rot="1300909">
            <a:off x="8179916" y="3144679"/>
            <a:ext cx="700443" cy="1079197"/>
          </a:xfrm>
          <a:prstGeom prst="ellipse">
            <a:avLst/>
          </a:prstGeom>
          <a:ln w="38100">
            <a:solidFill>
              <a:srgbClr val="0070C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Image" descr="Image"/>
          <p:cNvPicPr>
            <a:picLocks noChangeAspect="1"/>
          </p:cNvPicPr>
          <p:nvPr/>
        </p:nvPicPr>
        <p:blipFill>
          <a:blip r:embed="rId2">
            <a:extLst/>
          </a:blip>
          <a:stretch>
            <a:fillRect/>
          </a:stretch>
        </p:blipFill>
        <p:spPr>
          <a:xfrm>
            <a:off x="-1" y="2069244"/>
            <a:ext cx="12192001" cy="5124045"/>
          </a:xfrm>
          <a:prstGeom prst="rect">
            <a:avLst/>
          </a:prstGeom>
          <a:ln w="12700">
            <a:miter lim="400000"/>
          </a:ln>
        </p:spPr>
      </p:pic>
      <p:sp>
        <p:nvSpPr>
          <p:cNvPr id="169" name="Title 4"/>
          <p:cNvSpPr txBox="1"/>
          <p:nvPr>
            <p:ph type="title"/>
          </p:nvPr>
        </p:nvSpPr>
        <p:spPr>
          <a:prstGeom prst="rect">
            <a:avLst/>
          </a:prstGeom>
        </p:spPr>
        <p:txBody>
          <a:bodyPr/>
          <a:lstStyle>
            <a:lvl1pPr algn="ctr"/>
          </a:lstStyle>
          <a:p>
            <a:pPr/>
            <a:r>
              <a:t>IBM Watson - Needs by Segment</a:t>
            </a:r>
          </a:p>
        </p:txBody>
      </p:sp>
      <p:sp>
        <p:nvSpPr>
          <p:cNvPr id="170" name="Content Placeholder 2"/>
          <p:cNvSpPr txBox="1"/>
          <p:nvPr>
            <p:ph type="body" sz="quarter" idx="1"/>
          </p:nvPr>
        </p:nvSpPr>
        <p:spPr>
          <a:xfrm>
            <a:off x="1416670" y="1426904"/>
            <a:ext cx="9980827" cy="763689"/>
          </a:xfrm>
          <a:prstGeom prst="rect">
            <a:avLst/>
          </a:prstGeom>
        </p:spPr>
        <p:txBody>
          <a:bodyPr/>
          <a:lstStyle>
            <a:lvl1pPr marL="0" indent="0">
              <a:lnSpc>
                <a:spcPct val="81000"/>
              </a:lnSpc>
              <a:buSzTx/>
              <a:buFontTx/>
              <a:buNone/>
            </a:lvl1pPr>
          </a:lstStyle>
          <a:p>
            <a:pPr/>
            <a:r>
              <a:t>Using the IBM Watson API, we determined which needs each segment indexed highest against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4"/>
          <p:cNvSpPr txBox="1"/>
          <p:nvPr>
            <p:ph type="title"/>
          </p:nvPr>
        </p:nvSpPr>
        <p:spPr>
          <a:prstGeom prst="rect">
            <a:avLst/>
          </a:prstGeom>
        </p:spPr>
        <p:txBody>
          <a:bodyPr/>
          <a:lstStyle>
            <a:lvl1pPr algn="ctr"/>
          </a:lstStyle>
          <a:p>
            <a:pPr/>
            <a:r>
              <a:t>IBM Watson - Takeaways</a:t>
            </a:r>
          </a:p>
        </p:txBody>
      </p:sp>
      <p:sp>
        <p:nvSpPr>
          <p:cNvPr id="173" name="Content Placeholder 2"/>
          <p:cNvSpPr txBox="1"/>
          <p:nvPr>
            <p:ph type="body" sz="quarter" idx="1"/>
          </p:nvPr>
        </p:nvSpPr>
        <p:spPr>
          <a:xfrm>
            <a:off x="1105586" y="3289570"/>
            <a:ext cx="9980828" cy="763690"/>
          </a:xfrm>
          <a:prstGeom prst="rect">
            <a:avLst/>
          </a:prstGeom>
        </p:spPr>
        <p:txBody>
          <a:bodyPr/>
          <a:lstStyle>
            <a:lvl1pPr marL="0" indent="0">
              <a:lnSpc>
                <a:spcPct val="81000"/>
              </a:lnSpc>
              <a:buSzTx/>
              <a:buFontTx/>
              <a:buNone/>
            </a:lvl1pPr>
          </a:lstStyle>
          <a:p>
            <a:pPr/>
            <a:r>
              <a:t>Using the IBM Watson API, we determined which needs each segment indexed highest against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4"/>
          <p:cNvSpPr txBox="1"/>
          <p:nvPr>
            <p:ph type="title"/>
          </p:nvPr>
        </p:nvSpPr>
        <p:spPr>
          <a:prstGeom prst="rect">
            <a:avLst/>
          </a:prstGeom>
        </p:spPr>
        <p:txBody>
          <a:bodyPr/>
          <a:lstStyle>
            <a:lvl1pPr algn="ctr"/>
          </a:lstStyle>
          <a:p>
            <a:pPr/>
            <a:r>
              <a:t>Implications</a:t>
            </a:r>
          </a:p>
        </p:txBody>
      </p:sp>
      <p:sp>
        <p:nvSpPr>
          <p:cNvPr id="176" name="Content Placeholder 2"/>
          <p:cNvSpPr txBox="1"/>
          <p:nvPr>
            <p:ph type="body" idx="1"/>
          </p:nvPr>
        </p:nvSpPr>
        <p:spPr>
          <a:xfrm>
            <a:off x="838200" y="1763129"/>
            <a:ext cx="10515600" cy="4708773"/>
          </a:xfrm>
          <a:prstGeom prst="rect">
            <a:avLst/>
          </a:prstGeom>
        </p:spPr>
        <p:txBody>
          <a:bodyPr/>
          <a:lstStyle/>
          <a:p>
            <a:pPr marL="228600" indent="-228600" algn="l">
              <a:lnSpc>
                <a:spcPct val="81000"/>
              </a:lnSpc>
            </a:pPr>
            <a:r>
              <a:t>There is little to no discussion about CareFirst, or their competitors, outside of the Branded Segment.</a:t>
            </a:r>
          </a:p>
          <a:p>
            <a:pPr lvl="1" marL="685800" indent="-228600" algn="l">
              <a:lnSpc>
                <a:spcPct val="81000"/>
              </a:lnSpc>
            </a:pPr>
            <a:r>
              <a:t>Consumers aren’t spending any time discussing the merits of their providers or their individual coverage.</a:t>
            </a:r>
          </a:p>
          <a:p>
            <a:pPr marL="228600" indent="-228600" algn="l">
              <a:lnSpc>
                <a:spcPct val="81000"/>
              </a:lnSpc>
            </a:pPr>
          </a:p>
          <a:p>
            <a:pPr marL="228600" indent="-228600" algn="l">
              <a:lnSpc>
                <a:spcPct val="81000"/>
              </a:lnSpc>
              <a:defRPr>
                <a:solidFill>
                  <a:srgbClr val="FF0E08"/>
                </a:solidFill>
              </a:defRPr>
            </a:pPr>
            <a:r>
              <a:t>LiveFearless is nowhere to be found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NETWORK ANALYSIS: INTRODUCTION"/>
          <p:cNvSpPr txBox="1"/>
          <p:nvPr/>
        </p:nvSpPr>
        <p:spPr>
          <a:xfrm>
            <a:off x="375323" y="273251"/>
            <a:ext cx="11413005" cy="7239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lgn="ctr">
              <a:lnSpc>
                <a:spcPct val="90000"/>
              </a:lnSpc>
              <a:defRPr sz="4400">
                <a:latin typeface="Calibri Light"/>
                <a:ea typeface="Calibri Light"/>
                <a:cs typeface="Calibri Light"/>
                <a:sym typeface="Calibri Light"/>
              </a:defRPr>
            </a:lvl1pPr>
          </a:lstStyle>
          <a:p>
            <a:pPr/>
            <a:r>
              <a:t>Objectives</a:t>
            </a:r>
          </a:p>
        </p:txBody>
      </p:sp>
      <p:sp>
        <p:nvSpPr>
          <p:cNvPr id="116" name="Uncover insights to position how we can enhance media targeting by building audiences based on emotions and motivations of the grouped clusters. Key questions to answer:…"/>
          <p:cNvSpPr txBox="1"/>
          <p:nvPr/>
        </p:nvSpPr>
        <p:spPr>
          <a:xfrm>
            <a:off x="484785" y="1573530"/>
            <a:ext cx="11222430"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900"/>
            </a:pPr>
            <a:r>
              <a:t>Uncover insights to position how we can enhance media targeting by building audiences based on emotions and motivations of the grouped clusters. Key questions to answer:</a:t>
            </a:r>
          </a:p>
          <a:p>
            <a:pPr>
              <a:defRPr sz="1900"/>
            </a:pPr>
          </a:p>
          <a:p>
            <a:pPr>
              <a:defRPr sz="1900"/>
            </a:pPr>
          </a:p>
          <a:p>
            <a:pPr marL="220578" indent="-220578">
              <a:buSzPct val="100000"/>
              <a:buChar char="•"/>
              <a:defRPr sz="1900"/>
            </a:pPr>
            <a:r>
              <a:t>How can we leverage the strength of the CareFirst brand in media plans?</a:t>
            </a:r>
          </a:p>
          <a:p>
            <a:pPr marL="220578" indent="-220578">
              <a:buSzPct val="100000"/>
              <a:buChar char="•"/>
              <a:defRPr sz="1900"/>
            </a:pPr>
          </a:p>
          <a:p>
            <a:pPr marL="220578" indent="-220578">
              <a:buSzPct val="100000"/>
              <a:buChar char="•"/>
              <a:defRPr sz="1900"/>
            </a:pPr>
            <a:r>
              <a:t>How is the the Live Fearless campaign perceived?</a:t>
            </a:r>
          </a:p>
          <a:p>
            <a:pPr marL="220578" indent="-220578">
              <a:buSzPct val="100000"/>
              <a:buChar char="•"/>
              <a:defRPr sz="1900"/>
            </a:pPr>
          </a:p>
          <a:p>
            <a:pPr marL="220578" indent="-220578">
              <a:buSzPct val="100000"/>
              <a:buChar char="•"/>
              <a:defRPr sz="1900"/>
            </a:pPr>
            <a:r>
              <a:t>How can we identify opportunities for CareFirst to connect with consumers across the category?</a:t>
            </a:r>
          </a:p>
          <a:p>
            <a:pPr>
              <a:defRPr sz="1900"/>
            </a:pPr>
          </a:p>
          <a:p>
            <a:pPr>
              <a:defRPr sz="1900"/>
            </a:pPr>
          </a:p>
          <a:p>
            <a:pPr>
              <a:defRPr sz="1900"/>
            </a:pPr>
          </a:p>
          <a:p>
            <a:pPr>
              <a:defRPr sz="1900"/>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NETWORK ANALYSIS: INTRODUCTION"/>
          <p:cNvSpPr txBox="1"/>
          <p:nvPr/>
        </p:nvSpPr>
        <p:spPr>
          <a:xfrm>
            <a:off x="375323" y="273251"/>
            <a:ext cx="11413005" cy="7239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lgn="ctr">
              <a:lnSpc>
                <a:spcPct val="90000"/>
              </a:lnSpc>
              <a:defRPr sz="4400">
                <a:latin typeface="Calibri Light"/>
                <a:ea typeface="Calibri Light"/>
                <a:cs typeface="Calibri Light"/>
                <a:sym typeface="Calibri Light"/>
              </a:defRPr>
            </a:lvl1pPr>
          </a:lstStyle>
          <a:p>
            <a:pPr/>
            <a:r>
              <a:t>Let’s take a top-down view to start</a:t>
            </a:r>
          </a:p>
        </p:txBody>
      </p:sp>
      <p:sp>
        <p:nvSpPr>
          <p:cNvPr id="119" name="Uncover insights to position how we can enhance media targeting by building audiences based on emotions and motivations of the grouped clusters. Key questions to answer:…"/>
          <p:cNvSpPr txBox="1"/>
          <p:nvPr/>
        </p:nvSpPr>
        <p:spPr>
          <a:xfrm>
            <a:off x="484785" y="1573530"/>
            <a:ext cx="11222430"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900"/>
            </a:pPr>
            <a:r>
              <a:t>Uncover insights to position how we can enhance media targeting by building audiences based on emotions and motivations of the grouped clusters. Key questions to answer:</a:t>
            </a:r>
          </a:p>
          <a:p>
            <a:pPr>
              <a:defRPr sz="1900"/>
            </a:pPr>
          </a:p>
          <a:p>
            <a:pPr>
              <a:defRPr sz="1900"/>
            </a:pPr>
          </a:p>
          <a:p>
            <a:pPr marL="220578" indent="-220578">
              <a:buSzPct val="100000"/>
              <a:buChar char="•"/>
              <a:defRPr sz="1900"/>
            </a:pPr>
            <a:r>
              <a:t>How can we leverage the strength of the CareFirst brand in media plans?</a:t>
            </a:r>
          </a:p>
          <a:p>
            <a:pPr marL="220578" indent="-220578">
              <a:buSzPct val="100000"/>
              <a:buChar char="•"/>
              <a:defRPr sz="1900"/>
            </a:pPr>
          </a:p>
          <a:p>
            <a:pPr marL="220578" indent="-220578">
              <a:buSzPct val="100000"/>
              <a:buChar char="•"/>
              <a:defRPr sz="1900"/>
            </a:pPr>
            <a:r>
              <a:t>How is the the Live Fearless campaign perceived?</a:t>
            </a:r>
          </a:p>
          <a:p>
            <a:pPr marL="220578" indent="-220578">
              <a:buSzPct val="100000"/>
              <a:buChar char="•"/>
              <a:defRPr sz="1900"/>
            </a:pPr>
          </a:p>
          <a:p>
            <a:pPr marL="220578" indent="-220578">
              <a:buSzPct val="100000"/>
              <a:buChar char="•"/>
              <a:defRPr sz="1900"/>
            </a:pPr>
            <a:r>
              <a:t>How can we identify opportunities for CareFirst to connect with consumers across the category?</a:t>
            </a:r>
          </a:p>
          <a:p>
            <a:pPr>
              <a:defRPr sz="1900"/>
            </a:pPr>
          </a:p>
          <a:p>
            <a:pPr>
              <a:defRPr sz="1900"/>
            </a:pPr>
          </a:p>
          <a:p>
            <a:pPr>
              <a:defRPr sz="1900"/>
            </a:pPr>
          </a:p>
          <a:p>
            <a:pPr>
              <a:defRPr sz="1900"/>
            </a:pPr>
          </a:p>
        </p:txBody>
      </p:sp>
      <p:sp>
        <p:nvSpPr>
          <p:cNvPr id="120" name="Rectangle"/>
          <p:cNvSpPr/>
          <p:nvPr/>
        </p:nvSpPr>
        <p:spPr>
          <a:xfrm>
            <a:off x="296333" y="1422400"/>
            <a:ext cx="11400306" cy="2245122"/>
          </a:xfrm>
          <a:prstGeom prst="rect">
            <a:avLst/>
          </a:prstGeom>
          <a:solidFill>
            <a:srgbClr val="FFFFFF">
              <a:alpha val="64571"/>
            </a:srgbClr>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NETWORK ANALYSIS: INTRODUCTION"/>
          <p:cNvSpPr txBox="1"/>
          <p:nvPr/>
        </p:nvSpPr>
        <p:spPr>
          <a:xfrm>
            <a:off x="375323" y="273251"/>
            <a:ext cx="11413005" cy="7239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lgn="ctr">
              <a:lnSpc>
                <a:spcPct val="90000"/>
              </a:lnSpc>
              <a:defRPr sz="4400">
                <a:latin typeface="Calibri Light"/>
                <a:ea typeface="Calibri Light"/>
                <a:cs typeface="Calibri Light"/>
                <a:sym typeface="Calibri Light"/>
              </a:defRPr>
            </a:lvl1pPr>
          </a:lstStyle>
          <a:p>
            <a:pPr/>
            <a:r>
              <a:t>Methodology</a:t>
            </a:r>
          </a:p>
        </p:txBody>
      </p:sp>
      <p:sp>
        <p:nvSpPr>
          <p:cNvPr id="123" name="Our Social Network Analysis uncovered four segments involved in the Health Insurance discussion. Two segments present direct opportunities for CareFirst to hone their targeting and messaging, while the other two detail the macro-trends occurring in the healthcare space. We arrived at the following designations:…"/>
          <p:cNvSpPr txBox="1"/>
          <p:nvPr/>
        </p:nvSpPr>
        <p:spPr>
          <a:xfrm>
            <a:off x="484785" y="1573530"/>
            <a:ext cx="11222430" cy="456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900"/>
            </a:pPr>
            <a:r>
              <a:t>Our Social Network Analysis uncovered four segments involved in the Health Insurance discussion. Two segments present direct opportunities for CareFirst to hone their targeting and messaging, while the other two detail the macro-trends occurring in the healthcare space. We arrived at the following designations:</a:t>
            </a:r>
          </a:p>
          <a:p>
            <a:pPr>
              <a:defRPr sz="1900"/>
            </a:pPr>
          </a:p>
          <a:p>
            <a:pPr>
              <a:defRPr sz="1900"/>
            </a:pPr>
          </a:p>
          <a:p>
            <a:pPr marL="220578" indent="-220578">
              <a:buSzPct val="100000"/>
              <a:buChar char="•"/>
              <a:defRPr sz="1900"/>
            </a:pPr>
            <a:r>
              <a:t>Health Concerns Segment</a:t>
            </a:r>
          </a:p>
          <a:p>
            <a:pPr marL="220578" indent="-220578">
              <a:buSzPct val="100000"/>
              <a:buChar char="•"/>
              <a:defRPr sz="1900"/>
            </a:pPr>
            <a:r>
              <a:t>Functional Needs Segment</a:t>
            </a:r>
          </a:p>
          <a:p>
            <a:pPr marL="220578" indent="-220578">
              <a:buSzPct val="100000"/>
              <a:buChar char="•"/>
              <a:defRPr sz="1900"/>
            </a:pPr>
            <a:r>
              <a:t>Healthcare Reform Segment</a:t>
            </a:r>
          </a:p>
          <a:p>
            <a:pPr marL="220578" indent="-220578">
              <a:buSzPct val="100000"/>
              <a:buChar char="•"/>
              <a:defRPr sz="1900"/>
            </a:pPr>
            <a:r>
              <a:t>Innovation Segment</a:t>
            </a:r>
          </a:p>
          <a:p>
            <a:pPr>
              <a:defRPr sz="1900"/>
            </a:pPr>
          </a:p>
          <a:p>
            <a:pPr>
              <a:defRPr sz="1900"/>
            </a:pPr>
          </a:p>
          <a:p>
            <a:pPr>
              <a:defRPr sz="1900"/>
            </a:pPr>
            <a:r>
              <a:t>We ran the two micro-segments through the empathy model and the IBM Watson Personality Insights API to determine their sentiment around health insurance providers and identify their need states.</a:t>
            </a:r>
          </a:p>
          <a:p>
            <a:pPr>
              <a:defRPr sz="1900"/>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We took a deeper look within the Self-Care segment by creating a Network Analysis…"/>
          <p:cNvSpPr txBox="1"/>
          <p:nvPr/>
        </p:nvSpPr>
        <p:spPr>
          <a:xfrm>
            <a:off x="322581" y="2012950"/>
            <a:ext cx="5655798" cy="28321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marL="799856" indent="-799856">
              <a:lnSpc>
                <a:spcPct val="70000"/>
              </a:lnSpc>
              <a:buSzPct val="75000"/>
              <a:buChar char="•"/>
              <a:defRPr sz="2600">
                <a:solidFill>
                  <a:srgbClr val="253038"/>
                </a:solidFill>
              </a:defRPr>
            </a:pPr>
            <a:r>
              <a:t>A network analysis identifies thematic clusters that converge across authors, topics, behaviors, and trends</a:t>
            </a:r>
            <a:endParaRPr sz="5200"/>
          </a:p>
          <a:p>
            <a:pPr marL="799856" indent="-799856">
              <a:lnSpc>
                <a:spcPct val="70000"/>
              </a:lnSpc>
              <a:buSzPct val="75000"/>
              <a:buChar char="•"/>
              <a:defRPr sz="2600">
                <a:solidFill>
                  <a:srgbClr val="253038"/>
                </a:solidFill>
              </a:defRPr>
            </a:pPr>
          </a:p>
          <a:p>
            <a:pPr marL="799856" indent="-799856">
              <a:lnSpc>
                <a:spcPct val="70000"/>
              </a:lnSpc>
              <a:buSzPct val="75000"/>
              <a:buChar char="•"/>
              <a:defRPr sz="2600">
                <a:solidFill>
                  <a:srgbClr val="253038"/>
                </a:solidFill>
              </a:defRPr>
            </a:pPr>
          </a:p>
          <a:p>
            <a:pPr marL="799856" indent="-799856">
              <a:lnSpc>
                <a:spcPct val="70000"/>
              </a:lnSpc>
              <a:buSzPct val="75000"/>
              <a:buChar char="•"/>
              <a:defRPr sz="2600">
                <a:solidFill>
                  <a:srgbClr val="253038"/>
                </a:solidFill>
              </a:defRPr>
            </a:pPr>
            <a:r>
              <a:t>Within </a:t>
            </a:r>
            <a:r>
              <a:t>20</a:t>
            </a:r>
            <a:r>
              <a:t>K Twitter posts in the past year, we identified </a:t>
            </a:r>
            <a:r>
              <a:t>5</a:t>
            </a:r>
            <a:r>
              <a:t> segments that account for </a:t>
            </a:r>
            <a:r>
              <a:t>68</a:t>
            </a:r>
            <a:r>
              <a:t>% of the conversation</a:t>
            </a:r>
          </a:p>
        </p:txBody>
      </p:sp>
      <p:sp>
        <p:nvSpPr>
          <p:cNvPr id="126" name="*Source: Crimson Hexagon, Gephi"/>
          <p:cNvSpPr txBox="1"/>
          <p:nvPr/>
        </p:nvSpPr>
        <p:spPr>
          <a:xfrm>
            <a:off x="449551" y="6051350"/>
            <a:ext cx="2922862" cy="266701"/>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ctr">
            <a:spAutoFit/>
          </a:bodyPr>
          <a:lstStyle>
            <a:lvl1pPr>
              <a:lnSpc>
                <a:spcPct val="70000"/>
              </a:lnSpc>
              <a:defRPr sz="1500">
                <a:solidFill>
                  <a:srgbClr val="253038"/>
                </a:solidFill>
              </a:defRPr>
            </a:lvl1pPr>
          </a:lstStyle>
          <a:p>
            <a:pPr/>
            <a:r>
              <a:t>*Source: Crimson Hexagon, Gephi</a:t>
            </a:r>
          </a:p>
        </p:txBody>
      </p:sp>
      <p:sp>
        <p:nvSpPr>
          <p:cNvPr id="127" name="NETWORK ANALYSIS: INTRODUCTION"/>
          <p:cNvSpPr txBox="1"/>
          <p:nvPr/>
        </p:nvSpPr>
        <p:spPr>
          <a:xfrm>
            <a:off x="375323" y="273251"/>
            <a:ext cx="11413005" cy="7239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lgn="ctr">
              <a:lnSpc>
                <a:spcPct val="90000"/>
              </a:lnSpc>
              <a:defRPr sz="4400">
                <a:latin typeface="Calibri Light"/>
                <a:ea typeface="Calibri Light"/>
                <a:cs typeface="Calibri Light"/>
                <a:sym typeface="Calibri Light"/>
              </a:defRPr>
            </a:lvl1pPr>
          </a:lstStyle>
          <a:p>
            <a:pPr/>
            <a:r>
              <a:t>NETWORK ANALYSIS: INTRODUCTION</a:t>
            </a:r>
          </a:p>
        </p:txBody>
      </p:sp>
      <p:pic>
        <p:nvPicPr>
          <p:cNvPr id="128" name="Picture 16" descr="Picture 16"/>
          <p:cNvPicPr>
            <a:picLocks noChangeAspect="1"/>
          </p:cNvPicPr>
          <p:nvPr/>
        </p:nvPicPr>
        <p:blipFill>
          <a:blip r:embed="rId2">
            <a:extLst/>
          </a:blip>
          <a:srcRect l="3990" t="0" r="3816" b="0"/>
          <a:stretch>
            <a:fillRect/>
          </a:stretch>
        </p:blipFill>
        <p:spPr>
          <a:xfrm>
            <a:off x="6377708" y="1101787"/>
            <a:ext cx="5709369" cy="498398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Picture 5" descr="Picture 5"/>
          <p:cNvPicPr>
            <a:picLocks noChangeAspect="1"/>
          </p:cNvPicPr>
          <p:nvPr/>
        </p:nvPicPr>
        <p:blipFill>
          <a:blip r:embed="rId2">
            <a:extLst/>
          </a:blip>
          <a:srcRect l="3990" t="0" r="3816" b="0"/>
          <a:stretch>
            <a:fillRect/>
          </a:stretch>
        </p:blipFill>
        <p:spPr>
          <a:xfrm>
            <a:off x="6377708" y="1089087"/>
            <a:ext cx="5709369" cy="4983980"/>
          </a:xfrm>
          <a:prstGeom prst="rect">
            <a:avLst/>
          </a:prstGeom>
          <a:ln w="12700">
            <a:miter lim="400000"/>
          </a:ln>
        </p:spPr>
      </p:pic>
      <p:sp>
        <p:nvSpPr>
          <p:cNvPr id="131" name="Title 3"/>
          <p:cNvSpPr txBox="1"/>
          <p:nvPr>
            <p:ph type="title"/>
          </p:nvPr>
        </p:nvSpPr>
        <p:spPr>
          <a:xfrm>
            <a:off x="203199" y="311192"/>
            <a:ext cx="7167086" cy="1712736"/>
          </a:xfrm>
          <a:prstGeom prst="rect">
            <a:avLst/>
          </a:prstGeom>
        </p:spPr>
        <p:txBody>
          <a:bodyPr/>
          <a:lstStyle>
            <a:lvl1pPr defTabSz="859536">
              <a:defRPr sz="3666"/>
            </a:lvl1pPr>
          </a:lstStyle>
          <a:p>
            <a:pPr/>
            <a:r>
              <a:t>4 segments account for 62% of the conversation around health insurance competitive set</a:t>
            </a:r>
          </a:p>
        </p:txBody>
      </p:sp>
      <p:sp>
        <p:nvSpPr>
          <p:cNvPr id="132" name="Content Placeholder 4"/>
          <p:cNvSpPr txBox="1"/>
          <p:nvPr>
            <p:ph type="body" sz="quarter" idx="1"/>
          </p:nvPr>
        </p:nvSpPr>
        <p:spPr>
          <a:xfrm>
            <a:off x="369650" y="2763518"/>
            <a:ext cx="5957701" cy="2574836"/>
          </a:xfrm>
          <a:prstGeom prst="rect">
            <a:avLst/>
          </a:prstGeom>
        </p:spPr>
        <p:txBody>
          <a:bodyPr/>
          <a:lstStyle/>
          <a:p>
            <a:pPr>
              <a:defRPr b="1"/>
            </a:pPr>
            <a:r>
              <a:t>Healthcare Reform Segment: </a:t>
            </a:r>
            <a:r>
              <a:rPr b="0"/>
              <a:t>22%</a:t>
            </a:r>
            <a:endParaRPr b="0"/>
          </a:p>
          <a:p>
            <a:pPr>
              <a:defRPr b="1"/>
            </a:pPr>
            <a:r>
              <a:t>Branded Segment: </a:t>
            </a:r>
            <a:r>
              <a:rPr b="0"/>
              <a:t>21%</a:t>
            </a:r>
          </a:p>
          <a:p>
            <a:pPr>
              <a:defRPr b="1"/>
            </a:pPr>
            <a:r>
              <a:t>Health Troubles Segment: </a:t>
            </a:r>
            <a:r>
              <a:rPr b="0"/>
              <a:t>12%</a:t>
            </a:r>
          </a:p>
          <a:p>
            <a:pPr>
              <a:defRPr b="1"/>
            </a:pPr>
            <a:r>
              <a:t>Innovation Segment: </a:t>
            </a:r>
            <a:r>
              <a:rPr b="0"/>
              <a:t>7%</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Picture 8" descr="Picture 8"/>
          <p:cNvPicPr>
            <a:picLocks noChangeAspect="1"/>
          </p:cNvPicPr>
          <p:nvPr/>
        </p:nvPicPr>
        <p:blipFill>
          <a:blip r:embed="rId2">
            <a:extLst/>
          </a:blip>
          <a:srcRect l="3990" t="0" r="3816" b="0"/>
          <a:stretch>
            <a:fillRect/>
          </a:stretch>
        </p:blipFill>
        <p:spPr>
          <a:xfrm>
            <a:off x="6377708" y="1089087"/>
            <a:ext cx="5709369" cy="4983980"/>
          </a:xfrm>
          <a:prstGeom prst="rect">
            <a:avLst/>
          </a:prstGeom>
          <a:ln w="12700">
            <a:miter lim="400000"/>
          </a:ln>
        </p:spPr>
      </p:pic>
      <p:sp>
        <p:nvSpPr>
          <p:cNvPr id="135" name="Title 3"/>
          <p:cNvSpPr txBox="1"/>
          <p:nvPr>
            <p:ph type="title"/>
          </p:nvPr>
        </p:nvSpPr>
        <p:spPr>
          <a:xfrm>
            <a:off x="203200" y="112889"/>
            <a:ext cx="7090834" cy="966882"/>
          </a:xfrm>
          <a:prstGeom prst="rect">
            <a:avLst/>
          </a:prstGeom>
        </p:spPr>
        <p:txBody>
          <a:bodyPr/>
          <a:lstStyle>
            <a:lvl1pPr defTabSz="786384">
              <a:defRPr sz="3354"/>
            </a:lvl1pPr>
          </a:lstStyle>
          <a:p>
            <a:pPr/>
            <a:r>
              <a:t>Healthcare Reform Segment - Macro</a:t>
            </a:r>
          </a:p>
        </p:txBody>
      </p:sp>
      <p:sp>
        <p:nvSpPr>
          <p:cNvPr id="136" name="Oval 1"/>
          <p:cNvSpPr/>
          <p:nvPr/>
        </p:nvSpPr>
        <p:spPr>
          <a:xfrm rot="19221605">
            <a:off x="8523012" y="1223159"/>
            <a:ext cx="1222447" cy="4463185"/>
          </a:xfrm>
          <a:prstGeom prst="ellipse">
            <a:avLst/>
          </a:prstGeom>
          <a:ln w="38100">
            <a:solidFill>
              <a:srgbClr val="0070C0"/>
            </a:solidFill>
            <a:miter/>
          </a:ln>
        </p:spPr>
        <p:txBody>
          <a:bodyPr lIns="45719" rIns="45719" anchor="ctr"/>
          <a:lstStyle/>
          <a:p>
            <a:pPr algn="ctr">
              <a:defRPr>
                <a:solidFill>
                  <a:srgbClr val="FFFFFF"/>
                </a:solidFill>
              </a:defRPr>
            </a:pPr>
          </a:p>
        </p:txBody>
      </p:sp>
      <p:sp>
        <p:nvSpPr>
          <p:cNvPr id="137" name="Content Placeholder 4"/>
          <p:cNvSpPr txBox="1"/>
          <p:nvPr>
            <p:ph type="body" sz="quarter" idx="1"/>
          </p:nvPr>
        </p:nvSpPr>
        <p:spPr>
          <a:xfrm>
            <a:off x="289602" y="1059112"/>
            <a:ext cx="5806398" cy="2050576"/>
          </a:xfrm>
          <a:prstGeom prst="rect">
            <a:avLst/>
          </a:prstGeom>
        </p:spPr>
        <p:txBody>
          <a:bodyPr/>
          <a:lstStyle>
            <a:lvl1pPr marL="0" indent="0" algn="l">
              <a:lnSpc>
                <a:spcPct val="72000"/>
              </a:lnSpc>
              <a:buSzTx/>
              <a:buNone/>
              <a:defRPr sz="2300"/>
            </a:lvl1pPr>
          </a:lstStyle>
          <a:p>
            <a:pPr/>
            <a:r>
              <a:t>This segment, the largest in the analysis, is caught up discussing the current state of U.S. healthcare, and the legislation and policies surrounding it. There is little to no brand recognition or discussion about individual coverage and plans. </a:t>
            </a:r>
          </a:p>
        </p:txBody>
      </p:sp>
      <p:sp>
        <p:nvSpPr>
          <p:cNvPr id="138" name="Content Placeholder 4"/>
          <p:cNvSpPr txBox="1"/>
          <p:nvPr/>
        </p:nvSpPr>
        <p:spPr>
          <a:xfrm>
            <a:off x="289601" y="3061327"/>
            <a:ext cx="5806399" cy="2050577"/>
          </a:xfrm>
          <a:prstGeom prst="rect">
            <a:avLst/>
          </a:prstGeom>
          <a:ln w="12700">
            <a:miter lim="400000"/>
          </a:ln>
          <a:extLst>
            <a:ext uri="{C572A759-6A51-4108-AA02-DFA0A04FC94B}">
              <ma14:wrappingTextBoxFlag xmlns:ma14="http://schemas.microsoft.com/office/mac/drawingml/2011/main" val="1"/>
            </a:ext>
          </a:extLst>
        </p:spPr>
        <p:txBody>
          <a:bodyPr lIns="45719" rIns="45719" numCol="2" spcCol="290319"/>
          <a:lstStyle/>
          <a:p>
            <a:pPr defTabSz="457200">
              <a:lnSpc>
                <a:spcPts val="3800"/>
              </a:lnSpc>
              <a:defRPr sz="2000">
                <a:latin typeface="Trebuchet MS"/>
                <a:ea typeface="Trebuchet MS"/>
                <a:cs typeface="Trebuchet MS"/>
                <a:sym typeface="Trebuchet MS"/>
              </a:defRPr>
            </a:pPr>
            <a:r>
              <a:t>#medicareforall</a:t>
            </a:r>
          </a:p>
          <a:p>
            <a:pPr defTabSz="457200">
              <a:lnSpc>
                <a:spcPts val="3800"/>
              </a:lnSpc>
              <a:defRPr sz="2000">
                <a:latin typeface="Trebuchet MS"/>
                <a:ea typeface="Trebuchet MS"/>
                <a:cs typeface="Trebuchet MS"/>
                <a:sym typeface="Trebuchet MS"/>
              </a:defRPr>
            </a:pPr>
            <a:r>
              <a:t>#singlepayer</a:t>
            </a:r>
          </a:p>
          <a:p>
            <a:pPr defTabSz="457200">
              <a:lnSpc>
                <a:spcPts val="3800"/>
              </a:lnSpc>
              <a:defRPr sz="2000">
                <a:latin typeface="Trebuchet MS"/>
                <a:ea typeface="Trebuchet MS"/>
                <a:cs typeface="Trebuchet MS"/>
                <a:sym typeface="Trebuchet MS"/>
              </a:defRPr>
            </a:pPr>
            <a:r>
              <a:t>#sb562</a:t>
            </a:r>
          </a:p>
          <a:p>
            <a:pPr defTabSz="457200">
              <a:lnSpc>
                <a:spcPts val="3800"/>
              </a:lnSpc>
              <a:defRPr sz="2000">
                <a:latin typeface="Trebuchet MS"/>
                <a:ea typeface="Trebuchet MS"/>
                <a:cs typeface="Trebuchet MS"/>
                <a:sym typeface="Trebuchet MS"/>
              </a:defRPr>
            </a:pPr>
            <a:r>
              <a:t>#singlepayersunday</a:t>
            </a:r>
          </a:p>
          <a:p>
            <a:pPr defTabSz="457200">
              <a:lnSpc>
                <a:spcPts val="3800"/>
              </a:lnSpc>
              <a:defRPr sz="2000">
                <a:latin typeface="Trebuchet MS"/>
                <a:ea typeface="Trebuchet MS"/>
                <a:cs typeface="Trebuchet MS"/>
                <a:sym typeface="Trebuchet MS"/>
              </a:defRPr>
            </a:pPr>
            <a:r>
              <a:t>#ca34</a:t>
            </a:r>
          </a:p>
          <a:p>
            <a:pPr defTabSz="457200">
              <a:lnSpc>
                <a:spcPts val="3800"/>
              </a:lnSpc>
              <a:defRPr sz="2000">
                <a:latin typeface="Trebuchet MS"/>
                <a:ea typeface="Trebuchet MS"/>
                <a:cs typeface="Trebuchet MS"/>
                <a:sym typeface="Trebuchet MS"/>
              </a:defRPr>
            </a:pPr>
            <a:r>
              <a:t>#singlepayernow</a:t>
            </a:r>
          </a:p>
          <a:p>
            <a:pPr defTabSz="457200">
              <a:lnSpc>
                <a:spcPts val="3800"/>
              </a:lnSpc>
              <a:defRPr sz="2000">
                <a:latin typeface="Trebuchet MS"/>
                <a:ea typeface="Trebuchet MS"/>
                <a:cs typeface="Trebuchet MS"/>
                <a:sym typeface="Trebuchet MS"/>
              </a:defRPr>
            </a:pPr>
            <a:r>
              <a:t>#healthcareforall</a:t>
            </a:r>
          </a:p>
          <a:p>
            <a:pPr defTabSz="457200">
              <a:lnSpc>
                <a:spcPts val="3800"/>
              </a:lnSpc>
              <a:defRPr sz="2000">
                <a:latin typeface="Trebuchet MS"/>
                <a:ea typeface="Trebuchet MS"/>
                <a:cs typeface="Trebuchet MS"/>
                <a:sym typeface="Trebuchet MS"/>
              </a:defRPr>
            </a:pPr>
            <a:r>
              <a:t>#nationalsafetymonth</a:t>
            </a:r>
          </a:p>
          <a:p>
            <a:pPr defTabSz="457200">
              <a:lnSpc>
                <a:spcPts val="3800"/>
              </a:lnSpc>
              <a:defRPr sz="2000">
                <a:latin typeface="Trebuchet MS"/>
                <a:ea typeface="Trebuchet MS"/>
                <a:cs typeface="Trebuchet MS"/>
                <a:sym typeface="Trebuchet MS"/>
              </a:defRPr>
            </a:pPr>
            <a:r>
              <a:t>#peopleoverprofit</a:t>
            </a:r>
          </a:p>
          <a:p>
            <a:pPr defTabSz="457200">
              <a:lnSpc>
                <a:spcPts val="3800"/>
              </a:lnSpc>
              <a:defRPr sz="2000">
                <a:latin typeface="Trebuchet MS"/>
                <a:ea typeface="Trebuchet MS"/>
                <a:cs typeface="Trebuchet MS"/>
                <a:sym typeface="Trebuchet MS"/>
              </a:defRPr>
            </a:pPr>
            <a:r>
              <a:t>#insurance</a:t>
            </a:r>
          </a:p>
          <a:p>
            <a:pPr defTabSz="457200">
              <a:lnSpc>
                <a:spcPts val="3800"/>
              </a:lnSpc>
              <a:defRPr sz="2000">
                <a:latin typeface="Trebuchet MS"/>
                <a:ea typeface="Trebuchet MS"/>
                <a:cs typeface="Trebuchet MS"/>
                <a:sym typeface="Trebuchet MS"/>
              </a:defRPr>
            </a:pPr>
            <a:r>
              <a:t>#mri</a:t>
            </a:r>
          </a:p>
          <a:p>
            <a:pPr defTabSz="457200">
              <a:lnSpc>
                <a:spcPts val="3800"/>
              </a:lnSpc>
              <a:defRPr sz="2000">
                <a:latin typeface="Trebuchet MS"/>
                <a:ea typeface="Trebuchet MS"/>
                <a:cs typeface="Trebuchet MS"/>
                <a:sym typeface="Trebuchet MS"/>
              </a:defRPr>
            </a:pPr>
            <a:r>
              <a:t>#saturdaymorning</a:t>
            </a:r>
          </a:p>
        </p:txBody>
      </p:sp>
      <p:sp>
        <p:nvSpPr>
          <p:cNvPr id="139" name="Rectangle 2"/>
          <p:cNvSpPr txBox="1"/>
          <p:nvPr/>
        </p:nvSpPr>
        <p:spPr>
          <a:xfrm>
            <a:off x="203200" y="5705785"/>
            <a:ext cx="8795657"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The goal of much of this segment is to shine a light on troubling issues within healthcare as a whole.</a:t>
            </a:r>
          </a:p>
        </p:txBody>
      </p:sp>
      <p:sp>
        <p:nvSpPr>
          <p:cNvPr id="140" name="Straight Arrow Connector 11"/>
          <p:cNvSpPr/>
          <p:nvPr/>
        </p:nvSpPr>
        <p:spPr>
          <a:xfrm flipV="1">
            <a:off x="6145012" y="2782277"/>
            <a:ext cx="1699993" cy="279051"/>
          </a:xfrm>
          <a:prstGeom prst="line">
            <a:avLst/>
          </a:prstGeom>
          <a:ln w="38100">
            <a:solidFill>
              <a:schemeClr val="accent1"/>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Picture 9" descr="Picture 9"/>
          <p:cNvPicPr>
            <a:picLocks noChangeAspect="1"/>
          </p:cNvPicPr>
          <p:nvPr/>
        </p:nvPicPr>
        <p:blipFill>
          <a:blip r:embed="rId2">
            <a:extLst/>
          </a:blip>
          <a:srcRect l="3990" t="0" r="3816" b="0"/>
          <a:stretch>
            <a:fillRect/>
          </a:stretch>
        </p:blipFill>
        <p:spPr>
          <a:xfrm>
            <a:off x="6377708" y="1089087"/>
            <a:ext cx="5709369" cy="4983980"/>
          </a:xfrm>
          <a:prstGeom prst="rect">
            <a:avLst/>
          </a:prstGeom>
          <a:ln w="12700">
            <a:miter lim="400000"/>
          </a:ln>
        </p:spPr>
      </p:pic>
      <p:sp>
        <p:nvSpPr>
          <p:cNvPr id="143" name="Oval 1"/>
          <p:cNvSpPr/>
          <p:nvPr/>
        </p:nvSpPr>
        <p:spPr>
          <a:xfrm>
            <a:off x="8096736" y="3910143"/>
            <a:ext cx="1664679" cy="1998289"/>
          </a:xfrm>
          <a:prstGeom prst="ellipse">
            <a:avLst/>
          </a:prstGeom>
          <a:ln w="38100">
            <a:solidFill>
              <a:srgbClr val="0070C0"/>
            </a:solidFill>
            <a:miter/>
          </a:ln>
        </p:spPr>
        <p:txBody>
          <a:bodyPr lIns="45719" rIns="45719" anchor="ctr"/>
          <a:lstStyle/>
          <a:p>
            <a:pPr algn="ctr">
              <a:defRPr>
                <a:solidFill>
                  <a:srgbClr val="FFFFFF"/>
                </a:solidFill>
              </a:defRPr>
            </a:pPr>
          </a:p>
        </p:txBody>
      </p:sp>
      <p:sp>
        <p:nvSpPr>
          <p:cNvPr id="144" name="Straight Arrow Connector 5"/>
          <p:cNvSpPr/>
          <p:nvPr/>
        </p:nvSpPr>
        <p:spPr>
          <a:xfrm>
            <a:off x="5606330" y="4310138"/>
            <a:ext cx="2247441" cy="556436"/>
          </a:xfrm>
          <a:prstGeom prst="line">
            <a:avLst/>
          </a:prstGeom>
          <a:ln w="38100">
            <a:solidFill>
              <a:schemeClr val="accent1"/>
            </a:solidFill>
            <a:miter/>
            <a:tailEnd type="triangle"/>
          </a:ln>
        </p:spPr>
        <p:txBody>
          <a:bodyPr lIns="45719" rIns="45719"/>
          <a:lstStyle/>
          <a:p>
            <a:pPr/>
          </a:p>
        </p:txBody>
      </p:sp>
      <p:sp>
        <p:nvSpPr>
          <p:cNvPr id="145" name="Title 3"/>
          <p:cNvSpPr txBox="1"/>
          <p:nvPr>
            <p:ph type="title"/>
          </p:nvPr>
        </p:nvSpPr>
        <p:spPr>
          <a:xfrm>
            <a:off x="203200" y="112889"/>
            <a:ext cx="8103518" cy="966882"/>
          </a:xfrm>
          <a:prstGeom prst="rect">
            <a:avLst/>
          </a:prstGeom>
        </p:spPr>
        <p:txBody>
          <a:bodyPr/>
          <a:lstStyle/>
          <a:p>
            <a:pPr/>
            <a:r>
              <a:t>The Functional Segment - Micro</a:t>
            </a:r>
          </a:p>
        </p:txBody>
      </p:sp>
      <p:sp>
        <p:nvSpPr>
          <p:cNvPr id="146" name="Content Placeholder 4"/>
          <p:cNvSpPr txBox="1"/>
          <p:nvPr>
            <p:ph type="body" sz="quarter" idx="1"/>
          </p:nvPr>
        </p:nvSpPr>
        <p:spPr>
          <a:xfrm>
            <a:off x="375947" y="1079770"/>
            <a:ext cx="6356895" cy="1329602"/>
          </a:xfrm>
          <a:prstGeom prst="rect">
            <a:avLst/>
          </a:prstGeom>
        </p:spPr>
        <p:txBody>
          <a:bodyPr/>
          <a:lstStyle>
            <a:lvl1pPr marL="0" indent="0" defTabSz="768095">
              <a:lnSpc>
                <a:spcPct val="81000"/>
              </a:lnSpc>
              <a:spcBef>
                <a:spcPts val="800"/>
              </a:spcBef>
              <a:buSzTx/>
              <a:buNone/>
              <a:defRPr sz="2016"/>
            </a:lvl1pPr>
          </a:lstStyle>
          <a:p>
            <a:pPr/>
            <a:r>
              <a:t>The Functional Segment trails the Healthcare Reform Segment by 1% in conversation volume. This segment is participating in the conversation about insurers as a part of their research process. The members of this segment are </a:t>
            </a:r>
          </a:p>
        </p:txBody>
      </p:sp>
      <p:sp>
        <p:nvSpPr>
          <p:cNvPr id="147" name="Rectangle 2"/>
          <p:cNvSpPr txBox="1"/>
          <p:nvPr/>
        </p:nvSpPr>
        <p:spPr>
          <a:xfrm>
            <a:off x="506394" y="2526965"/>
            <a:ext cx="5709445" cy="2108201"/>
          </a:xfrm>
          <a:prstGeom prst="rect">
            <a:avLst/>
          </a:prstGeom>
          <a:ln w="12700">
            <a:miter lim="400000"/>
          </a:ln>
          <a:extLst>
            <a:ext uri="{C572A759-6A51-4108-AA02-DFA0A04FC94B}">
              <ma14:wrappingTextBoxFlag xmlns:ma14="http://schemas.microsoft.com/office/mac/drawingml/2011/main" val="1"/>
            </a:ext>
          </a:extLst>
        </p:spPr>
        <p:txBody>
          <a:bodyPr lIns="45719" rIns="45719" numCol="2" spcCol="285472"/>
          <a:lstStyle/>
          <a:p>
            <a:pPr defTabSz="457200">
              <a:lnSpc>
                <a:spcPts val="3800"/>
              </a:lnSpc>
              <a:defRPr sz="2000">
                <a:latin typeface="Trebuchet MS"/>
                <a:ea typeface="Trebuchet MS"/>
                <a:cs typeface="Trebuchet MS"/>
                <a:sym typeface="Trebuchet MS"/>
              </a:defRPr>
            </a:pPr>
            <a:r>
              <a:t>#aetna</a:t>
            </a:r>
          </a:p>
          <a:p>
            <a:pPr defTabSz="457200">
              <a:lnSpc>
                <a:spcPts val="3800"/>
              </a:lnSpc>
              <a:defRPr sz="2000">
                <a:latin typeface="Trebuchet MS"/>
                <a:ea typeface="Trebuchet MS"/>
                <a:cs typeface="Trebuchet MS"/>
                <a:sym typeface="Trebuchet MS"/>
              </a:defRPr>
            </a:pPr>
            <a:r>
              <a:t>#healthcare</a:t>
            </a:r>
          </a:p>
          <a:p>
            <a:pPr defTabSz="457200">
              <a:lnSpc>
                <a:spcPts val="3800"/>
              </a:lnSpc>
              <a:defRPr sz="2000">
                <a:latin typeface="Trebuchet MS"/>
                <a:ea typeface="Trebuchet MS"/>
                <a:cs typeface="Trebuchet MS"/>
                <a:sym typeface="Trebuchet MS"/>
              </a:defRPr>
            </a:pPr>
            <a:r>
              <a:t>#cigna</a:t>
            </a:r>
          </a:p>
          <a:p>
            <a:pPr defTabSz="457200">
              <a:lnSpc>
                <a:spcPts val="3800"/>
              </a:lnSpc>
              <a:defRPr sz="2000">
                <a:latin typeface="Trebuchet MS"/>
                <a:ea typeface="Trebuchet MS"/>
                <a:cs typeface="Trebuchet MS"/>
                <a:sym typeface="Trebuchet MS"/>
              </a:defRPr>
            </a:pPr>
            <a:r>
              <a:t>#health</a:t>
            </a:r>
          </a:p>
          <a:p>
            <a:pPr defTabSz="457200">
              <a:lnSpc>
                <a:spcPts val="3800"/>
              </a:lnSpc>
              <a:defRPr sz="2000">
                <a:latin typeface="Trebuchet MS"/>
                <a:ea typeface="Trebuchet MS"/>
                <a:cs typeface="Trebuchet MS"/>
                <a:sym typeface="Trebuchet MS"/>
              </a:defRPr>
            </a:pPr>
            <a:r>
              <a:t>#healthinsurance</a:t>
            </a:r>
          </a:p>
          <a:p>
            <a:pPr defTabSz="457200">
              <a:lnSpc>
                <a:spcPts val="3800"/>
              </a:lnSpc>
              <a:defRPr sz="2000">
                <a:latin typeface="Trebuchet MS"/>
                <a:ea typeface="Trebuchet MS"/>
                <a:cs typeface="Trebuchet MS"/>
                <a:sym typeface="Trebuchet MS"/>
              </a:defRPr>
            </a:pPr>
            <a:r>
              <a:t>#humana</a:t>
            </a:r>
          </a:p>
          <a:p>
            <a:pPr defTabSz="457200">
              <a:lnSpc>
                <a:spcPts val="3800"/>
              </a:lnSpc>
              <a:defRPr sz="2000">
                <a:latin typeface="Trebuchet MS"/>
                <a:ea typeface="Trebuchet MS"/>
                <a:cs typeface="Trebuchet MS"/>
                <a:sym typeface="Trebuchet MS"/>
              </a:defRPr>
            </a:pPr>
            <a:r>
              <a:t>#medicare</a:t>
            </a:r>
          </a:p>
          <a:p>
            <a:pPr defTabSz="457200">
              <a:lnSpc>
                <a:spcPts val="3800"/>
              </a:lnSpc>
              <a:defRPr sz="2000">
                <a:latin typeface="Trebuchet MS"/>
                <a:ea typeface="Trebuchet MS"/>
                <a:cs typeface="Trebuchet MS"/>
                <a:sym typeface="Trebuchet MS"/>
              </a:defRPr>
            </a:pPr>
            <a:r>
              <a:t>#cvs</a:t>
            </a:r>
          </a:p>
          <a:p>
            <a:pPr defTabSz="457200">
              <a:lnSpc>
                <a:spcPts val="3800"/>
              </a:lnSpc>
              <a:defRPr sz="2000">
                <a:latin typeface="Trebuchet MS"/>
                <a:ea typeface="Trebuchet MS"/>
                <a:cs typeface="Trebuchet MS"/>
                <a:sym typeface="Trebuchet MS"/>
              </a:defRPr>
            </a:pPr>
            <a:r>
              <a:t>#obamacare</a:t>
            </a:r>
          </a:p>
          <a:p>
            <a:pPr defTabSz="457200">
              <a:lnSpc>
                <a:spcPts val="3800"/>
              </a:lnSpc>
              <a:defRPr sz="2000">
                <a:latin typeface="Trebuchet MS"/>
                <a:ea typeface="Trebuchet MS"/>
                <a:cs typeface="Trebuchet MS"/>
                <a:sym typeface="Trebuchet MS"/>
              </a:defRPr>
            </a:pPr>
            <a:r>
              <a:t>#unitedhealthcare</a:t>
            </a:r>
          </a:p>
          <a:p>
            <a:pPr defTabSz="457200">
              <a:lnSpc>
                <a:spcPts val="3800"/>
              </a:lnSpc>
              <a:defRPr sz="2000">
                <a:latin typeface="Trebuchet MS"/>
                <a:ea typeface="Trebuchet MS"/>
                <a:cs typeface="Trebuchet MS"/>
                <a:sym typeface="Trebuchet MS"/>
              </a:defRPr>
            </a:pPr>
            <a:r>
              <a:t>#medical</a:t>
            </a:r>
          </a:p>
          <a:p>
            <a:pPr defTabSz="457200">
              <a:lnSpc>
                <a:spcPts val="3800"/>
              </a:lnSpc>
              <a:defRPr sz="2000">
                <a:latin typeface="Trebuchet MS"/>
                <a:ea typeface="Trebuchet MS"/>
                <a:cs typeface="Trebuchet MS"/>
                <a:sym typeface="Trebuchet MS"/>
              </a:defRPr>
            </a:pPr>
            <a:r>
              <a:t>#mentalhealth</a:t>
            </a:r>
          </a:p>
        </p:txBody>
      </p:sp>
      <p:sp>
        <p:nvSpPr>
          <p:cNvPr id="148" name="Content Placeholder 4"/>
          <p:cNvSpPr txBox="1"/>
          <p:nvPr/>
        </p:nvSpPr>
        <p:spPr>
          <a:xfrm>
            <a:off x="325146" y="4706482"/>
            <a:ext cx="9263355" cy="17881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2400"/>
            </a:pPr>
            <a:r>
              <a:t>There are 3 distinct author types in this group:</a:t>
            </a:r>
            <a:endParaRPr sz="2800"/>
          </a:p>
          <a:p>
            <a:pPr marL="228600" indent="-228600">
              <a:lnSpc>
                <a:spcPct val="90000"/>
              </a:lnSpc>
              <a:spcBef>
                <a:spcPts val="1000"/>
              </a:spcBef>
              <a:buSzPct val="100000"/>
              <a:buFont typeface="Arial"/>
              <a:buChar char="•"/>
              <a:defRPr sz="2400"/>
            </a:pPr>
            <a:r>
              <a:t>Healthcare providers</a:t>
            </a:r>
          </a:p>
          <a:p>
            <a:pPr marL="228600" indent="-228600">
              <a:lnSpc>
                <a:spcPct val="90000"/>
              </a:lnSpc>
              <a:spcBef>
                <a:spcPts val="1000"/>
              </a:spcBef>
              <a:buSzPct val="100000"/>
              <a:buFont typeface="Arial"/>
              <a:buChar char="•"/>
              <a:defRPr sz="2400"/>
            </a:pPr>
            <a:r>
              <a:t>3rd party insurance marketplaces</a:t>
            </a:r>
          </a:p>
          <a:p>
            <a:pPr marL="228600" indent="-228600">
              <a:lnSpc>
                <a:spcPct val="90000"/>
              </a:lnSpc>
              <a:spcBef>
                <a:spcPts val="1000"/>
              </a:spcBef>
              <a:buSzPct val="100000"/>
              <a:buFont typeface="Arial"/>
              <a:buChar char="•"/>
              <a:defRPr sz="2400"/>
            </a:pPr>
            <a:r>
              <a:t>Consumers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Picture 9" descr="Picture 9"/>
          <p:cNvPicPr>
            <a:picLocks noChangeAspect="1"/>
          </p:cNvPicPr>
          <p:nvPr/>
        </p:nvPicPr>
        <p:blipFill>
          <a:blip r:embed="rId2">
            <a:extLst/>
          </a:blip>
          <a:srcRect l="3990" t="0" r="3816" b="0"/>
          <a:stretch>
            <a:fillRect/>
          </a:stretch>
        </p:blipFill>
        <p:spPr>
          <a:xfrm>
            <a:off x="6377708" y="1089087"/>
            <a:ext cx="5709369" cy="4983980"/>
          </a:xfrm>
          <a:prstGeom prst="rect">
            <a:avLst/>
          </a:prstGeom>
          <a:ln w="12700">
            <a:miter lim="400000"/>
          </a:ln>
        </p:spPr>
      </p:pic>
      <p:sp>
        <p:nvSpPr>
          <p:cNvPr id="151" name="Oval 1"/>
          <p:cNvSpPr/>
          <p:nvPr/>
        </p:nvSpPr>
        <p:spPr>
          <a:xfrm rot="19908516">
            <a:off x="8860260" y="1665316"/>
            <a:ext cx="1971019" cy="1633507"/>
          </a:xfrm>
          <a:prstGeom prst="ellipse">
            <a:avLst/>
          </a:prstGeom>
          <a:ln w="38100">
            <a:solidFill>
              <a:srgbClr val="0070C0"/>
            </a:solidFill>
            <a:miter/>
          </a:ln>
        </p:spPr>
        <p:txBody>
          <a:bodyPr lIns="45719" rIns="45719" anchor="ctr"/>
          <a:lstStyle/>
          <a:p>
            <a:pPr algn="ctr">
              <a:defRPr>
                <a:solidFill>
                  <a:srgbClr val="FFFFFF"/>
                </a:solidFill>
              </a:defRPr>
            </a:pPr>
          </a:p>
        </p:txBody>
      </p:sp>
      <p:sp>
        <p:nvSpPr>
          <p:cNvPr id="152" name="Straight Arrow Connector 5"/>
          <p:cNvSpPr/>
          <p:nvPr/>
        </p:nvSpPr>
        <p:spPr>
          <a:xfrm>
            <a:off x="7061054" y="1351340"/>
            <a:ext cx="1699993" cy="657215"/>
          </a:xfrm>
          <a:prstGeom prst="line">
            <a:avLst/>
          </a:prstGeom>
          <a:ln w="38100">
            <a:solidFill>
              <a:schemeClr val="accent1"/>
            </a:solidFill>
            <a:miter/>
            <a:tailEnd type="triangle"/>
          </a:ln>
        </p:spPr>
        <p:txBody>
          <a:bodyPr lIns="45719" rIns="45719"/>
          <a:lstStyle/>
          <a:p>
            <a:pPr/>
          </a:p>
        </p:txBody>
      </p:sp>
      <p:sp>
        <p:nvSpPr>
          <p:cNvPr id="153" name="Title 3"/>
          <p:cNvSpPr txBox="1"/>
          <p:nvPr>
            <p:ph type="title"/>
          </p:nvPr>
        </p:nvSpPr>
        <p:spPr>
          <a:xfrm>
            <a:off x="203200" y="112889"/>
            <a:ext cx="9177661" cy="966882"/>
          </a:xfrm>
          <a:prstGeom prst="rect">
            <a:avLst/>
          </a:prstGeom>
        </p:spPr>
        <p:txBody>
          <a:bodyPr/>
          <a:lstStyle>
            <a:lvl1pPr defTabSz="896111">
              <a:defRPr sz="4312"/>
            </a:lvl1pPr>
          </a:lstStyle>
          <a:p>
            <a:pPr/>
            <a:r>
              <a:t>The Health Troubles Segment - Micro</a:t>
            </a:r>
          </a:p>
        </p:txBody>
      </p:sp>
      <p:sp>
        <p:nvSpPr>
          <p:cNvPr id="154" name="Content Placeholder 4"/>
          <p:cNvSpPr txBox="1"/>
          <p:nvPr>
            <p:ph type="body" sz="quarter" idx="1"/>
          </p:nvPr>
        </p:nvSpPr>
        <p:spPr>
          <a:xfrm>
            <a:off x="375947" y="1079771"/>
            <a:ext cx="6356895" cy="2008951"/>
          </a:xfrm>
          <a:prstGeom prst="rect">
            <a:avLst/>
          </a:prstGeom>
        </p:spPr>
        <p:txBody>
          <a:bodyPr/>
          <a:lstStyle/>
          <a:p>
            <a:pPr marL="0" indent="0">
              <a:buSzTx/>
              <a:buNone/>
              <a:defRPr sz="1800"/>
            </a:pPr>
            <a:r>
              <a:t>Unfortunately, this segment discusses insurance through the lens of various health issues. There are several brands scattered throughout the conversation, but this is the only segment that discusses health issues. </a:t>
            </a:r>
          </a:p>
          <a:p>
            <a:pPr marL="0" indent="0">
              <a:buSzTx/>
              <a:buNone/>
              <a:defRPr sz="1800"/>
            </a:pPr>
          </a:p>
          <a:p>
            <a:pPr marL="0" indent="0">
              <a:buSzTx/>
              <a:buNone/>
              <a:defRPr sz="1800"/>
            </a:pPr>
            <a:r>
              <a:t>Issues discussed by this segment include: </a:t>
            </a:r>
          </a:p>
        </p:txBody>
      </p:sp>
      <p:sp>
        <p:nvSpPr>
          <p:cNvPr id="155" name="TextBox 3"/>
          <p:cNvSpPr txBox="1"/>
          <p:nvPr/>
        </p:nvSpPr>
        <p:spPr>
          <a:xfrm>
            <a:off x="388863" y="2953254"/>
            <a:ext cx="6872930" cy="2008951"/>
          </a:xfrm>
          <a:prstGeom prst="rect">
            <a:avLst/>
          </a:prstGeom>
          <a:ln w="12700">
            <a:miter lim="400000"/>
          </a:ln>
          <a:extLst>
            <a:ext uri="{C572A759-6A51-4108-AA02-DFA0A04FC94B}">
              <ma14:wrappingTextBoxFlag xmlns:ma14="http://schemas.microsoft.com/office/mac/drawingml/2011/main" val="1"/>
            </a:ext>
          </a:extLst>
        </p:spPr>
        <p:txBody>
          <a:bodyPr lIns="45719" rIns="45719" numCol="2" spcCol="343646"/>
          <a:lstStyle/>
          <a:p>
            <a:pPr defTabSz="457200">
              <a:lnSpc>
                <a:spcPts val="3800"/>
              </a:lnSpc>
              <a:defRPr sz="2000">
                <a:latin typeface="Trebuchet MS"/>
                <a:ea typeface="Trebuchet MS"/>
                <a:cs typeface="Trebuchet MS"/>
                <a:sym typeface="Trebuchet MS"/>
              </a:defRPr>
            </a:pPr>
            <a:r>
              <a:t>#cancer</a:t>
            </a:r>
          </a:p>
          <a:p>
            <a:pPr defTabSz="457200">
              <a:lnSpc>
                <a:spcPts val="3800"/>
              </a:lnSpc>
              <a:defRPr sz="2000">
                <a:latin typeface="Trebuchet MS"/>
                <a:ea typeface="Trebuchet MS"/>
                <a:cs typeface="Trebuchet MS"/>
                <a:sym typeface="Trebuchet MS"/>
              </a:defRPr>
            </a:pPr>
            <a:r>
              <a:t>#braincancer</a:t>
            </a:r>
          </a:p>
          <a:p>
            <a:pPr defTabSz="457200">
              <a:lnSpc>
                <a:spcPts val="3800"/>
              </a:lnSpc>
              <a:defRPr sz="2000">
                <a:latin typeface="Trebuchet MS"/>
                <a:ea typeface="Trebuchet MS"/>
                <a:cs typeface="Trebuchet MS"/>
                <a:sym typeface="Trebuchet MS"/>
              </a:defRPr>
            </a:pPr>
            <a:r>
              <a:t>#shame</a:t>
            </a:r>
          </a:p>
          <a:p>
            <a:pPr defTabSz="457200">
              <a:lnSpc>
                <a:spcPts val="3800"/>
              </a:lnSpc>
              <a:defRPr sz="2000">
                <a:latin typeface="Trebuchet MS"/>
                <a:ea typeface="Trebuchet MS"/>
                <a:cs typeface="Trebuchet MS"/>
                <a:sym typeface="Trebuchet MS"/>
              </a:defRPr>
            </a:pPr>
            <a:r>
              <a:t>#gbm</a:t>
            </a:r>
          </a:p>
          <a:p>
            <a:pPr defTabSz="457200">
              <a:lnSpc>
                <a:spcPts val="3800"/>
              </a:lnSpc>
              <a:defRPr sz="2000">
                <a:latin typeface="Trebuchet MS"/>
                <a:ea typeface="Trebuchet MS"/>
                <a:cs typeface="Trebuchet MS"/>
                <a:sym typeface="Trebuchet MS"/>
              </a:defRPr>
            </a:pPr>
            <a:r>
              <a:t>#healthinsurance</a:t>
            </a:r>
          </a:p>
          <a:p>
            <a:pPr defTabSz="457200">
              <a:lnSpc>
                <a:spcPts val="3800"/>
              </a:lnSpc>
              <a:defRPr sz="2000">
                <a:latin typeface="Trebuchet MS"/>
                <a:ea typeface="Trebuchet MS"/>
                <a:cs typeface="Trebuchet MS"/>
                <a:sym typeface="Trebuchet MS"/>
              </a:defRPr>
            </a:pPr>
            <a:r>
              <a:t>#innovation</a:t>
            </a:r>
          </a:p>
          <a:p>
            <a:pPr defTabSz="457200">
              <a:lnSpc>
                <a:spcPts val="3800"/>
              </a:lnSpc>
              <a:defRPr sz="2000">
                <a:latin typeface="Trebuchet MS"/>
                <a:ea typeface="Trebuchet MS"/>
                <a:cs typeface="Trebuchet MS"/>
                <a:sym typeface="Trebuchet MS"/>
              </a:defRPr>
            </a:pPr>
            <a:r>
              <a:t>#protontherapy</a:t>
            </a:r>
          </a:p>
          <a:p>
            <a:pPr defTabSz="457200">
              <a:lnSpc>
                <a:spcPts val="3800"/>
              </a:lnSpc>
              <a:defRPr sz="2000">
                <a:latin typeface="Trebuchet MS"/>
                <a:ea typeface="Trebuchet MS"/>
                <a:cs typeface="Trebuchet MS"/>
                <a:sym typeface="Trebuchet MS"/>
              </a:defRPr>
            </a:pPr>
            <a:r>
              <a:t>#bcsm</a:t>
            </a:r>
          </a:p>
          <a:p>
            <a:pPr defTabSz="457200">
              <a:lnSpc>
                <a:spcPts val="3800"/>
              </a:lnSpc>
              <a:defRPr sz="2000">
                <a:latin typeface="Trebuchet MS"/>
                <a:ea typeface="Trebuchet MS"/>
                <a:cs typeface="Trebuchet MS"/>
                <a:sym typeface="Trebuchet MS"/>
              </a:defRPr>
            </a:pPr>
            <a:r>
              <a:t>#drg</a:t>
            </a:r>
          </a:p>
          <a:p>
            <a:pPr defTabSz="457200">
              <a:lnSpc>
                <a:spcPts val="3800"/>
              </a:lnSpc>
              <a:defRPr sz="2000">
                <a:latin typeface="Trebuchet MS"/>
                <a:ea typeface="Trebuchet MS"/>
                <a:cs typeface="Trebuchet MS"/>
                <a:sym typeface="Trebuchet MS"/>
              </a:defRPr>
            </a:pPr>
            <a:r>
              <a:t>#help</a:t>
            </a:r>
          </a:p>
          <a:p>
            <a:pPr defTabSz="457200">
              <a:lnSpc>
                <a:spcPts val="3800"/>
              </a:lnSpc>
              <a:defRPr sz="2000">
                <a:latin typeface="Trebuchet MS"/>
                <a:ea typeface="Trebuchet MS"/>
                <a:cs typeface="Trebuchet MS"/>
                <a:sym typeface="Trebuchet MS"/>
              </a:defRPr>
            </a:pPr>
            <a:r>
              <a:t>#metastaticbc</a:t>
            </a:r>
          </a:p>
          <a:p>
            <a:pPr defTabSz="457200">
              <a:lnSpc>
                <a:spcPts val="3800"/>
              </a:lnSpc>
              <a:defRPr sz="2000">
                <a:latin typeface="Trebuchet MS"/>
                <a:ea typeface="Trebuchet MS"/>
                <a:cs typeface="Trebuchet MS"/>
                <a:sym typeface="Trebuchet MS"/>
              </a:defRPr>
            </a:pPr>
            <a:r>
              <a:t>#neuromodulation</a:t>
            </a:r>
          </a:p>
        </p:txBody>
      </p:sp>
      <p:sp>
        <p:nvSpPr>
          <p:cNvPr id="156" name="Rectangle 4"/>
          <p:cNvSpPr txBox="1"/>
          <p:nvPr/>
        </p:nvSpPr>
        <p:spPr>
          <a:xfrm>
            <a:off x="330492" y="5101095"/>
            <a:ext cx="5669903"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Authors in this segment span a wide range, including:</a:t>
            </a:r>
          </a:p>
        </p:txBody>
      </p:sp>
      <p:sp>
        <p:nvSpPr>
          <p:cNvPr id="157" name="TextBox 13"/>
          <p:cNvSpPr txBox="1"/>
          <p:nvPr/>
        </p:nvSpPr>
        <p:spPr>
          <a:xfrm>
            <a:off x="392880" y="5569765"/>
            <a:ext cx="5781854" cy="966882"/>
          </a:xfrm>
          <a:prstGeom prst="rect">
            <a:avLst/>
          </a:prstGeom>
          <a:ln w="12700">
            <a:miter lim="400000"/>
          </a:ln>
          <a:extLst>
            <a:ext uri="{C572A759-6A51-4108-AA02-DFA0A04FC94B}">
              <ma14:wrappingTextBoxFlag xmlns:ma14="http://schemas.microsoft.com/office/mac/drawingml/2011/main" val="1"/>
            </a:ext>
          </a:extLst>
        </p:spPr>
        <p:txBody>
          <a:bodyPr lIns="45719" rIns="45719" numCol="2" spcCol="289092"/>
          <a:lstStyle/>
          <a:p>
            <a:pPr marL="285750" indent="-285750">
              <a:buSzPct val="100000"/>
              <a:buFont typeface="Arial"/>
              <a:buChar char="•"/>
              <a:defRPr sz="1600"/>
            </a:pPr>
            <a:r>
              <a:t>Oncologists </a:t>
            </a:r>
          </a:p>
          <a:p>
            <a:pPr marL="285750" indent="-285750">
              <a:buSzPct val="100000"/>
              <a:buFont typeface="Arial"/>
              <a:buChar char="•"/>
              <a:defRPr sz="1600"/>
            </a:pPr>
            <a:r>
              <a:t>Patients</a:t>
            </a:r>
          </a:p>
          <a:p>
            <a:pPr marL="285750" indent="-285750">
              <a:buSzPct val="100000"/>
              <a:buFont typeface="Arial"/>
              <a:buChar char="•"/>
              <a:defRPr sz="1600"/>
            </a:pPr>
            <a:r>
              <a:t>Advocacy Groups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