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4" autoAdjust="0"/>
    <p:restoredTop sz="94660"/>
  </p:normalViewPr>
  <p:slideViewPr>
    <p:cSldViewPr snapToGrid="0">
      <p:cViewPr varScale="1">
        <p:scale>
          <a:sx n="79" d="100"/>
          <a:sy n="79" d="100"/>
        </p:scale>
        <p:origin x="6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7C47FF4-8AE0-4277-AD4E-6BBCD05B5EF7}" type="datetimeFigureOut">
              <a:rPr lang="en-US" smtClean="0"/>
              <a:t>5/13/2019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8F47002-AD32-4D4F-A70E-8936289BCCA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5568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C47FF4-8AE0-4277-AD4E-6BBCD05B5EF7}"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47002-AD32-4D4F-A70E-8936289BCCA7}" type="slidenum">
              <a:rPr lang="en-US" smtClean="0"/>
              <a:t>‹#›</a:t>
            </a:fld>
            <a:endParaRPr lang="en-US"/>
          </a:p>
        </p:txBody>
      </p:sp>
    </p:spTree>
    <p:extLst>
      <p:ext uri="{BB962C8B-B14F-4D97-AF65-F5344CB8AC3E}">
        <p14:creationId xmlns:p14="http://schemas.microsoft.com/office/powerpoint/2010/main" val="2611065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C47FF4-8AE0-4277-AD4E-6BBCD05B5EF7}"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47002-AD32-4D4F-A70E-8936289BCCA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5917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C47FF4-8AE0-4277-AD4E-6BBCD05B5EF7}"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47002-AD32-4D4F-A70E-8936289BCCA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7796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C47FF4-8AE0-4277-AD4E-6BBCD05B5EF7}"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47002-AD32-4D4F-A70E-8936289BCCA7}" type="slidenum">
              <a:rPr lang="en-US" smtClean="0"/>
              <a:t>‹#›</a:t>
            </a:fld>
            <a:endParaRPr lang="en-US"/>
          </a:p>
        </p:txBody>
      </p:sp>
    </p:spTree>
    <p:extLst>
      <p:ext uri="{BB962C8B-B14F-4D97-AF65-F5344CB8AC3E}">
        <p14:creationId xmlns:p14="http://schemas.microsoft.com/office/powerpoint/2010/main" val="3925021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C47FF4-8AE0-4277-AD4E-6BBCD05B5EF7}"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47002-AD32-4D4F-A70E-8936289BCCA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37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C47FF4-8AE0-4277-AD4E-6BBCD05B5EF7}"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47002-AD32-4D4F-A70E-8936289BCCA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7011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C47FF4-8AE0-4277-AD4E-6BBCD05B5EF7}"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47002-AD32-4D4F-A70E-8936289BCCA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433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C47FF4-8AE0-4277-AD4E-6BBCD05B5EF7}"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47002-AD32-4D4F-A70E-8936289BCCA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9821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C47FF4-8AE0-4277-AD4E-6BBCD05B5EF7}"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47002-AD32-4D4F-A70E-8936289BCCA7}" type="slidenum">
              <a:rPr lang="en-US" smtClean="0"/>
              <a:t>‹#›</a:t>
            </a:fld>
            <a:endParaRPr lang="en-US"/>
          </a:p>
        </p:txBody>
      </p:sp>
    </p:spTree>
    <p:extLst>
      <p:ext uri="{BB962C8B-B14F-4D97-AF65-F5344CB8AC3E}">
        <p14:creationId xmlns:p14="http://schemas.microsoft.com/office/powerpoint/2010/main" val="96014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C47FF4-8AE0-4277-AD4E-6BBCD05B5EF7}"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47002-AD32-4D4F-A70E-8936289BCCA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784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C47FF4-8AE0-4277-AD4E-6BBCD05B5EF7}"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47002-AD32-4D4F-A70E-8936289BCCA7}" type="slidenum">
              <a:rPr lang="en-US" smtClean="0"/>
              <a:t>‹#›</a:t>
            </a:fld>
            <a:endParaRPr lang="en-US"/>
          </a:p>
        </p:txBody>
      </p:sp>
    </p:spTree>
    <p:extLst>
      <p:ext uri="{BB962C8B-B14F-4D97-AF65-F5344CB8AC3E}">
        <p14:creationId xmlns:p14="http://schemas.microsoft.com/office/powerpoint/2010/main" val="3992932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C47FF4-8AE0-4277-AD4E-6BBCD05B5EF7}" type="datetimeFigureOut">
              <a:rPr lang="en-US" smtClean="0"/>
              <a:t>5/13/2019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47002-AD32-4D4F-A70E-8936289BCCA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3093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C47FF4-8AE0-4277-AD4E-6BBCD05B5EF7}" type="datetimeFigureOut">
              <a:rPr lang="en-US" smtClean="0"/>
              <a:t>5/13/2019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F47002-AD32-4D4F-A70E-8936289BCCA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33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47FF4-8AE0-4277-AD4E-6BBCD05B5EF7}" type="datetimeFigureOut">
              <a:rPr lang="en-US" smtClean="0"/>
              <a:t>5/13/2019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F47002-AD32-4D4F-A70E-8936289BCCA7}" type="slidenum">
              <a:rPr lang="en-US" smtClean="0"/>
              <a:t>‹#›</a:t>
            </a:fld>
            <a:endParaRPr lang="en-US"/>
          </a:p>
        </p:txBody>
      </p:sp>
    </p:spTree>
    <p:extLst>
      <p:ext uri="{BB962C8B-B14F-4D97-AF65-F5344CB8AC3E}">
        <p14:creationId xmlns:p14="http://schemas.microsoft.com/office/powerpoint/2010/main" val="8547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C47FF4-8AE0-4277-AD4E-6BBCD05B5EF7}"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47002-AD32-4D4F-A70E-8936289BCCA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5975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C47FF4-8AE0-4277-AD4E-6BBCD05B5EF7}"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47002-AD32-4D4F-A70E-8936289BCCA7}" type="slidenum">
              <a:rPr lang="en-US" smtClean="0"/>
              <a:t>‹#›</a:t>
            </a:fld>
            <a:endParaRPr lang="en-US"/>
          </a:p>
        </p:txBody>
      </p:sp>
    </p:spTree>
    <p:extLst>
      <p:ext uri="{BB962C8B-B14F-4D97-AF65-F5344CB8AC3E}">
        <p14:creationId xmlns:p14="http://schemas.microsoft.com/office/powerpoint/2010/main" val="1352067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C47FF4-8AE0-4277-AD4E-6BBCD05B5EF7}" type="datetimeFigureOut">
              <a:rPr lang="en-US" smtClean="0"/>
              <a:t>5/13/2019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F47002-AD32-4D4F-A70E-8936289BCCA7}" type="slidenum">
              <a:rPr lang="en-US" smtClean="0"/>
              <a:t>‹#›</a:t>
            </a:fld>
            <a:endParaRPr lang="en-US"/>
          </a:p>
        </p:txBody>
      </p:sp>
    </p:spTree>
    <p:extLst>
      <p:ext uri="{BB962C8B-B14F-4D97-AF65-F5344CB8AC3E}">
        <p14:creationId xmlns:p14="http://schemas.microsoft.com/office/powerpoint/2010/main" val="26757392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1E5D-D657-456C-BAAB-0F0BD4DC2570}"/>
              </a:ext>
            </a:extLst>
          </p:cNvPr>
          <p:cNvSpPr>
            <a:spLocks noGrp="1"/>
          </p:cNvSpPr>
          <p:nvPr>
            <p:ph type="ctrTitle"/>
          </p:nvPr>
        </p:nvSpPr>
        <p:spPr/>
        <p:txBody>
          <a:bodyPr/>
          <a:lstStyle/>
          <a:p>
            <a:r>
              <a:rPr lang="en-US" dirty="0"/>
              <a:t>Insurance Policy Cancellations</a:t>
            </a:r>
          </a:p>
        </p:txBody>
      </p:sp>
    </p:spTree>
    <p:extLst>
      <p:ext uri="{BB962C8B-B14F-4D97-AF65-F5344CB8AC3E}">
        <p14:creationId xmlns:p14="http://schemas.microsoft.com/office/powerpoint/2010/main" val="1573551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F2DE9-C788-4C59-9DA1-1527F5192AD1}"/>
              </a:ext>
            </a:extLst>
          </p:cNvPr>
          <p:cNvSpPr>
            <a:spLocks noGrp="1"/>
          </p:cNvSpPr>
          <p:nvPr>
            <p:ph type="title"/>
          </p:nvPr>
        </p:nvSpPr>
        <p:spPr/>
        <p:txBody>
          <a:bodyPr/>
          <a:lstStyle/>
          <a:p>
            <a:r>
              <a:rPr lang="en-US" dirty="0"/>
              <a:t>Results: Exploratory Analysis</a:t>
            </a:r>
          </a:p>
        </p:txBody>
      </p:sp>
      <p:pic>
        <p:nvPicPr>
          <p:cNvPr id="4" name="Content Placeholder 3">
            <a:extLst>
              <a:ext uri="{FF2B5EF4-FFF2-40B4-BE49-F238E27FC236}">
                <a16:creationId xmlns:a16="http://schemas.microsoft.com/office/drawing/2014/main" id="{2A70441F-CAD8-4D16-985F-1B22A0BC32D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2382" y="2557463"/>
            <a:ext cx="4707235" cy="3317875"/>
          </a:xfrm>
          <a:prstGeom prst="rect">
            <a:avLst/>
          </a:prstGeom>
          <a:noFill/>
          <a:ln>
            <a:noFill/>
          </a:ln>
        </p:spPr>
      </p:pic>
    </p:spTree>
    <p:extLst>
      <p:ext uri="{BB962C8B-B14F-4D97-AF65-F5344CB8AC3E}">
        <p14:creationId xmlns:p14="http://schemas.microsoft.com/office/powerpoint/2010/main" val="4228413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238F-EF24-472E-BB12-98826E68658F}"/>
              </a:ext>
            </a:extLst>
          </p:cNvPr>
          <p:cNvSpPr>
            <a:spLocks noGrp="1"/>
          </p:cNvSpPr>
          <p:nvPr>
            <p:ph type="title"/>
          </p:nvPr>
        </p:nvSpPr>
        <p:spPr/>
        <p:txBody>
          <a:bodyPr/>
          <a:lstStyle/>
          <a:p>
            <a:r>
              <a:rPr lang="en-US" dirty="0"/>
              <a:t>Results: Exploratory Analysis</a:t>
            </a:r>
          </a:p>
        </p:txBody>
      </p:sp>
      <p:pic>
        <p:nvPicPr>
          <p:cNvPr id="4" name="Content Placeholder 3">
            <a:extLst>
              <a:ext uri="{FF2B5EF4-FFF2-40B4-BE49-F238E27FC236}">
                <a16:creationId xmlns:a16="http://schemas.microsoft.com/office/drawing/2014/main" id="{1BEB2116-6266-456E-A504-6DD156B81E6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763226" y="2557463"/>
            <a:ext cx="4665547" cy="3317875"/>
          </a:xfrm>
          <a:prstGeom prst="rect">
            <a:avLst/>
          </a:prstGeom>
          <a:noFill/>
          <a:ln>
            <a:noFill/>
          </a:ln>
        </p:spPr>
      </p:pic>
    </p:spTree>
    <p:extLst>
      <p:ext uri="{BB962C8B-B14F-4D97-AF65-F5344CB8AC3E}">
        <p14:creationId xmlns:p14="http://schemas.microsoft.com/office/powerpoint/2010/main" val="143853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92C83-0EB1-4A75-A56E-7169C7BBB9F9}"/>
              </a:ext>
            </a:extLst>
          </p:cNvPr>
          <p:cNvSpPr>
            <a:spLocks noGrp="1"/>
          </p:cNvSpPr>
          <p:nvPr>
            <p:ph type="title"/>
          </p:nvPr>
        </p:nvSpPr>
        <p:spPr/>
        <p:txBody>
          <a:bodyPr/>
          <a:lstStyle/>
          <a:p>
            <a:r>
              <a:rPr lang="en-US" dirty="0"/>
              <a:t>Results: Exploratory Analysis</a:t>
            </a:r>
          </a:p>
        </p:txBody>
      </p:sp>
      <p:pic>
        <p:nvPicPr>
          <p:cNvPr id="4" name="Content Placeholder 3">
            <a:extLst>
              <a:ext uri="{FF2B5EF4-FFF2-40B4-BE49-F238E27FC236}">
                <a16:creationId xmlns:a16="http://schemas.microsoft.com/office/drawing/2014/main" id="{A94E8BB8-EBB7-457F-BE4F-A65AA843A4F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2382" y="2557463"/>
            <a:ext cx="4707235" cy="3317875"/>
          </a:xfrm>
          <a:prstGeom prst="rect">
            <a:avLst/>
          </a:prstGeom>
          <a:noFill/>
          <a:ln>
            <a:noFill/>
          </a:ln>
        </p:spPr>
      </p:pic>
    </p:spTree>
    <p:extLst>
      <p:ext uri="{BB962C8B-B14F-4D97-AF65-F5344CB8AC3E}">
        <p14:creationId xmlns:p14="http://schemas.microsoft.com/office/powerpoint/2010/main" val="42022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32EE-4238-48BF-939D-BDE907481F96}"/>
              </a:ext>
            </a:extLst>
          </p:cNvPr>
          <p:cNvSpPr>
            <a:spLocks noGrp="1"/>
          </p:cNvSpPr>
          <p:nvPr>
            <p:ph type="title"/>
          </p:nvPr>
        </p:nvSpPr>
        <p:spPr/>
        <p:txBody>
          <a:bodyPr/>
          <a:lstStyle/>
          <a:p>
            <a:r>
              <a:rPr lang="en-US" dirty="0"/>
              <a:t>Results: Exploratory Analysis</a:t>
            </a:r>
          </a:p>
        </p:txBody>
      </p:sp>
      <p:pic>
        <p:nvPicPr>
          <p:cNvPr id="4" name="Content Placeholder 3">
            <a:extLst>
              <a:ext uri="{FF2B5EF4-FFF2-40B4-BE49-F238E27FC236}">
                <a16:creationId xmlns:a16="http://schemas.microsoft.com/office/drawing/2014/main" id="{6F7E043D-BC39-4082-AC5B-44AFC25E85B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2382" y="2557463"/>
            <a:ext cx="4707235" cy="3317875"/>
          </a:xfrm>
          <a:prstGeom prst="rect">
            <a:avLst/>
          </a:prstGeom>
          <a:noFill/>
          <a:ln>
            <a:noFill/>
          </a:ln>
        </p:spPr>
      </p:pic>
    </p:spTree>
    <p:extLst>
      <p:ext uri="{BB962C8B-B14F-4D97-AF65-F5344CB8AC3E}">
        <p14:creationId xmlns:p14="http://schemas.microsoft.com/office/powerpoint/2010/main" val="2920959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93DDE-B12D-4112-A468-22CACDCDA429}"/>
              </a:ext>
            </a:extLst>
          </p:cNvPr>
          <p:cNvSpPr>
            <a:spLocks noGrp="1"/>
          </p:cNvSpPr>
          <p:nvPr>
            <p:ph type="title"/>
          </p:nvPr>
        </p:nvSpPr>
        <p:spPr/>
        <p:txBody>
          <a:bodyPr/>
          <a:lstStyle/>
          <a:p>
            <a:r>
              <a:rPr lang="en-US" dirty="0"/>
              <a:t>Results: Exploratory Analysis</a:t>
            </a:r>
          </a:p>
        </p:txBody>
      </p:sp>
      <p:pic>
        <p:nvPicPr>
          <p:cNvPr id="4" name="Content Placeholder 3">
            <a:extLst>
              <a:ext uri="{FF2B5EF4-FFF2-40B4-BE49-F238E27FC236}">
                <a16:creationId xmlns:a16="http://schemas.microsoft.com/office/drawing/2014/main" id="{27299B14-5CF0-4D0B-90B5-0F8D7C6D787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2382" y="2557463"/>
            <a:ext cx="4707235" cy="3317875"/>
          </a:xfrm>
          <a:prstGeom prst="rect">
            <a:avLst/>
          </a:prstGeom>
          <a:noFill/>
          <a:ln>
            <a:noFill/>
          </a:ln>
        </p:spPr>
      </p:pic>
    </p:spTree>
    <p:extLst>
      <p:ext uri="{BB962C8B-B14F-4D97-AF65-F5344CB8AC3E}">
        <p14:creationId xmlns:p14="http://schemas.microsoft.com/office/powerpoint/2010/main" val="2353276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95D7A-CE32-4F2C-85AB-33C085317489}"/>
              </a:ext>
            </a:extLst>
          </p:cNvPr>
          <p:cNvSpPr>
            <a:spLocks noGrp="1"/>
          </p:cNvSpPr>
          <p:nvPr>
            <p:ph type="title"/>
          </p:nvPr>
        </p:nvSpPr>
        <p:spPr/>
        <p:txBody>
          <a:bodyPr/>
          <a:lstStyle/>
          <a:p>
            <a:r>
              <a:rPr lang="en-US" dirty="0"/>
              <a:t>Results: Exploratory Analysis</a:t>
            </a:r>
          </a:p>
        </p:txBody>
      </p:sp>
      <p:pic>
        <p:nvPicPr>
          <p:cNvPr id="4" name="Content Placeholder 3">
            <a:extLst>
              <a:ext uri="{FF2B5EF4-FFF2-40B4-BE49-F238E27FC236}">
                <a16:creationId xmlns:a16="http://schemas.microsoft.com/office/drawing/2014/main" id="{72F5E325-1D23-4A1A-BCC2-F1856E6D522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2382" y="2557463"/>
            <a:ext cx="4707235" cy="3317875"/>
          </a:xfrm>
          <a:prstGeom prst="rect">
            <a:avLst/>
          </a:prstGeom>
          <a:noFill/>
          <a:ln>
            <a:noFill/>
          </a:ln>
        </p:spPr>
      </p:pic>
    </p:spTree>
    <p:extLst>
      <p:ext uri="{BB962C8B-B14F-4D97-AF65-F5344CB8AC3E}">
        <p14:creationId xmlns:p14="http://schemas.microsoft.com/office/powerpoint/2010/main" val="1520801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A62C-9D91-43C8-9F02-C18924486C88}"/>
              </a:ext>
            </a:extLst>
          </p:cNvPr>
          <p:cNvSpPr>
            <a:spLocks noGrp="1"/>
          </p:cNvSpPr>
          <p:nvPr>
            <p:ph type="title"/>
          </p:nvPr>
        </p:nvSpPr>
        <p:spPr/>
        <p:txBody>
          <a:bodyPr/>
          <a:lstStyle/>
          <a:p>
            <a:r>
              <a:rPr lang="en-US" dirty="0"/>
              <a:t>Results: Exploratory Analysis</a:t>
            </a:r>
          </a:p>
        </p:txBody>
      </p:sp>
      <p:pic>
        <p:nvPicPr>
          <p:cNvPr id="4" name="Content Placeholder 3">
            <a:extLst>
              <a:ext uri="{FF2B5EF4-FFF2-40B4-BE49-F238E27FC236}">
                <a16:creationId xmlns:a16="http://schemas.microsoft.com/office/drawing/2014/main" id="{6EB4633A-60D7-45CF-87DC-73433E56B0C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2382" y="2557463"/>
            <a:ext cx="4707235" cy="3317875"/>
          </a:xfrm>
          <a:prstGeom prst="rect">
            <a:avLst/>
          </a:prstGeom>
          <a:noFill/>
          <a:ln>
            <a:noFill/>
          </a:ln>
        </p:spPr>
      </p:pic>
    </p:spTree>
    <p:extLst>
      <p:ext uri="{BB962C8B-B14F-4D97-AF65-F5344CB8AC3E}">
        <p14:creationId xmlns:p14="http://schemas.microsoft.com/office/powerpoint/2010/main" val="2504455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1095-C19F-4C9D-82C2-29E41F3B6AD3}"/>
              </a:ext>
            </a:extLst>
          </p:cNvPr>
          <p:cNvSpPr>
            <a:spLocks noGrp="1"/>
          </p:cNvSpPr>
          <p:nvPr>
            <p:ph type="title"/>
          </p:nvPr>
        </p:nvSpPr>
        <p:spPr/>
        <p:txBody>
          <a:bodyPr/>
          <a:lstStyle/>
          <a:p>
            <a:r>
              <a:rPr lang="en-US" dirty="0"/>
              <a:t>Results: Exploratory Analysis</a:t>
            </a:r>
          </a:p>
        </p:txBody>
      </p:sp>
      <p:pic>
        <p:nvPicPr>
          <p:cNvPr id="4" name="Content Placeholder 3">
            <a:extLst>
              <a:ext uri="{FF2B5EF4-FFF2-40B4-BE49-F238E27FC236}">
                <a16:creationId xmlns:a16="http://schemas.microsoft.com/office/drawing/2014/main" id="{2D760CCA-B618-4AEE-87EE-5324DFC187B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2382" y="2557463"/>
            <a:ext cx="4707235" cy="3317875"/>
          </a:xfrm>
          <a:prstGeom prst="rect">
            <a:avLst/>
          </a:prstGeom>
          <a:noFill/>
          <a:ln>
            <a:noFill/>
          </a:ln>
        </p:spPr>
      </p:pic>
    </p:spTree>
    <p:extLst>
      <p:ext uri="{BB962C8B-B14F-4D97-AF65-F5344CB8AC3E}">
        <p14:creationId xmlns:p14="http://schemas.microsoft.com/office/powerpoint/2010/main" val="922064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FEC2-602E-4A32-BFAC-42DC9F83597C}"/>
              </a:ext>
            </a:extLst>
          </p:cNvPr>
          <p:cNvSpPr>
            <a:spLocks noGrp="1"/>
          </p:cNvSpPr>
          <p:nvPr>
            <p:ph type="title"/>
          </p:nvPr>
        </p:nvSpPr>
        <p:spPr/>
        <p:txBody>
          <a:bodyPr/>
          <a:lstStyle/>
          <a:p>
            <a:r>
              <a:rPr lang="en-US" dirty="0"/>
              <a:t>Results: Exploratory Analysis</a:t>
            </a:r>
          </a:p>
        </p:txBody>
      </p:sp>
      <p:pic>
        <p:nvPicPr>
          <p:cNvPr id="4" name="Content Placeholder 3">
            <a:extLst>
              <a:ext uri="{FF2B5EF4-FFF2-40B4-BE49-F238E27FC236}">
                <a16:creationId xmlns:a16="http://schemas.microsoft.com/office/drawing/2014/main" id="{42AA2F70-33A0-46F3-B780-4A3C2E11CF5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2382" y="2557463"/>
            <a:ext cx="4707235" cy="3317875"/>
          </a:xfrm>
          <a:prstGeom prst="rect">
            <a:avLst/>
          </a:prstGeom>
          <a:noFill/>
          <a:ln>
            <a:noFill/>
          </a:ln>
        </p:spPr>
      </p:pic>
    </p:spTree>
    <p:extLst>
      <p:ext uri="{BB962C8B-B14F-4D97-AF65-F5344CB8AC3E}">
        <p14:creationId xmlns:p14="http://schemas.microsoft.com/office/powerpoint/2010/main" val="3085610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4F73F-63D1-4EA9-9CB7-0E4001539E26}"/>
              </a:ext>
            </a:extLst>
          </p:cNvPr>
          <p:cNvSpPr>
            <a:spLocks noGrp="1"/>
          </p:cNvSpPr>
          <p:nvPr>
            <p:ph type="title"/>
          </p:nvPr>
        </p:nvSpPr>
        <p:spPr/>
        <p:txBody>
          <a:bodyPr/>
          <a:lstStyle/>
          <a:p>
            <a:r>
              <a:rPr lang="en-US" dirty="0"/>
              <a:t>Results: Exploratory Analysis</a:t>
            </a:r>
          </a:p>
        </p:txBody>
      </p:sp>
      <p:pic>
        <p:nvPicPr>
          <p:cNvPr id="4" name="Content Placeholder 3">
            <a:extLst>
              <a:ext uri="{FF2B5EF4-FFF2-40B4-BE49-F238E27FC236}">
                <a16:creationId xmlns:a16="http://schemas.microsoft.com/office/drawing/2014/main" id="{4C09F889-D842-4C42-A16F-2523E0F0E09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2382" y="2557463"/>
            <a:ext cx="4707235" cy="3317875"/>
          </a:xfrm>
          <a:prstGeom prst="rect">
            <a:avLst/>
          </a:prstGeom>
          <a:noFill/>
          <a:ln>
            <a:noFill/>
          </a:ln>
        </p:spPr>
      </p:pic>
    </p:spTree>
    <p:extLst>
      <p:ext uri="{BB962C8B-B14F-4D97-AF65-F5344CB8AC3E}">
        <p14:creationId xmlns:p14="http://schemas.microsoft.com/office/powerpoint/2010/main" val="1944481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01B3-7776-4772-AA7A-2F7B959B623E}"/>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A04DC10B-57D9-4F8D-BD62-11B0FA9008BF}"/>
              </a:ext>
            </a:extLst>
          </p:cNvPr>
          <p:cNvSpPr>
            <a:spLocks noGrp="1"/>
          </p:cNvSpPr>
          <p:nvPr>
            <p:ph idx="1"/>
          </p:nvPr>
        </p:nvSpPr>
        <p:spPr/>
        <p:txBody>
          <a:bodyPr/>
          <a:lstStyle/>
          <a:p>
            <a:r>
              <a:rPr lang="en-US" dirty="0"/>
              <a:t>Insurance companies rely on policy revenue for their profits. </a:t>
            </a:r>
          </a:p>
          <a:p>
            <a:r>
              <a:rPr lang="en-US" dirty="0"/>
              <a:t>When customers cancel policies prior to a year, there is lost revenue. It is difficult to prevent this loss of revenue because we do not know who will cancel ahead of time.</a:t>
            </a:r>
          </a:p>
          <a:p>
            <a:r>
              <a:rPr lang="en-US" dirty="0"/>
              <a:t>This predictive model will use information known at purchase to predict who will cancel their policy. </a:t>
            </a:r>
          </a:p>
          <a:p>
            <a:endParaRPr lang="en-US" dirty="0"/>
          </a:p>
        </p:txBody>
      </p:sp>
    </p:spTree>
    <p:extLst>
      <p:ext uri="{BB962C8B-B14F-4D97-AF65-F5344CB8AC3E}">
        <p14:creationId xmlns:p14="http://schemas.microsoft.com/office/powerpoint/2010/main" val="2255481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C8D0-4992-404B-9D2F-DC59CBB66E97}"/>
              </a:ext>
            </a:extLst>
          </p:cNvPr>
          <p:cNvSpPr>
            <a:spLocks noGrp="1"/>
          </p:cNvSpPr>
          <p:nvPr>
            <p:ph type="title"/>
          </p:nvPr>
        </p:nvSpPr>
        <p:spPr/>
        <p:txBody>
          <a:bodyPr/>
          <a:lstStyle/>
          <a:p>
            <a:r>
              <a:rPr lang="en-US" dirty="0"/>
              <a:t>Results: Exploratory Analysis</a:t>
            </a:r>
          </a:p>
        </p:txBody>
      </p:sp>
      <p:pic>
        <p:nvPicPr>
          <p:cNvPr id="4" name="Content Placeholder 3">
            <a:extLst>
              <a:ext uri="{FF2B5EF4-FFF2-40B4-BE49-F238E27FC236}">
                <a16:creationId xmlns:a16="http://schemas.microsoft.com/office/drawing/2014/main" id="{677C193A-F0D0-4C76-8693-C2FFB3836F2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2382" y="2557463"/>
            <a:ext cx="4707235" cy="3317875"/>
          </a:xfrm>
          <a:prstGeom prst="rect">
            <a:avLst/>
          </a:prstGeom>
          <a:noFill/>
          <a:ln>
            <a:noFill/>
          </a:ln>
        </p:spPr>
      </p:pic>
    </p:spTree>
    <p:extLst>
      <p:ext uri="{BB962C8B-B14F-4D97-AF65-F5344CB8AC3E}">
        <p14:creationId xmlns:p14="http://schemas.microsoft.com/office/powerpoint/2010/main" val="1036386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5EE1-37E5-4AE8-835D-DFB4D89A04B0}"/>
              </a:ext>
            </a:extLst>
          </p:cNvPr>
          <p:cNvSpPr>
            <a:spLocks noGrp="1"/>
          </p:cNvSpPr>
          <p:nvPr>
            <p:ph type="title"/>
          </p:nvPr>
        </p:nvSpPr>
        <p:spPr/>
        <p:txBody>
          <a:bodyPr/>
          <a:lstStyle/>
          <a:p>
            <a:r>
              <a:rPr lang="en-US" dirty="0"/>
              <a:t>Results: Exploratory Analysis</a:t>
            </a:r>
          </a:p>
        </p:txBody>
      </p:sp>
      <p:pic>
        <p:nvPicPr>
          <p:cNvPr id="4" name="Content Placeholder 3">
            <a:extLst>
              <a:ext uri="{FF2B5EF4-FFF2-40B4-BE49-F238E27FC236}">
                <a16:creationId xmlns:a16="http://schemas.microsoft.com/office/drawing/2014/main" id="{EDDC2C01-0E68-4CCE-B71E-ED08CDFB2F0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2382" y="2557463"/>
            <a:ext cx="4707235" cy="3317875"/>
          </a:xfrm>
          <a:prstGeom prst="rect">
            <a:avLst/>
          </a:prstGeom>
          <a:noFill/>
          <a:ln>
            <a:noFill/>
          </a:ln>
        </p:spPr>
      </p:pic>
    </p:spTree>
    <p:extLst>
      <p:ext uri="{BB962C8B-B14F-4D97-AF65-F5344CB8AC3E}">
        <p14:creationId xmlns:p14="http://schemas.microsoft.com/office/powerpoint/2010/main" val="3219199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A7D3-6D8C-4BE6-BBF4-B4D76676F067}"/>
              </a:ext>
            </a:extLst>
          </p:cNvPr>
          <p:cNvSpPr>
            <a:spLocks noGrp="1"/>
          </p:cNvSpPr>
          <p:nvPr>
            <p:ph type="title"/>
          </p:nvPr>
        </p:nvSpPr>
        <p:spPr/>
        <p:txBody>
          <a:bodyPr/>
          <a:lstStyle/>
          <a:p>
            <a:r>
              <a:rPr lang="en-US" dirty="0"/>
              <a:t>Results: Exploratory Analysis</a:t>
            </a:r>
          </a:p>
        </p:txBody>
      </p:sp>
      <p:pic>
        <p:nvPicPr>
          <p:cNvPr id="4" name="Content Placeholder 3">
            <a:extLst>
              <a:ext uri="{FF2B5EF4-FFF2-40B4-BE49-F238E27FC236}">
                <a16:creationId xmlns:a16="http://schemas.microsoft.com/office/drawing/2014/main" id="{06423EB1-ACED-4283-B5C3-2131C328AA1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2382" y="2557463"/>
            <a:ext cx="4707235" cy="3317875"/>
          </a:xfrm>
          <a:prstGeom prst="rect">
            <a:avLst/>
          </a:prstGeom>
          <a:noFill/>
          <a:ln>
            <a:noFill/>
          </a:ln>
        </p:spPr>
      </p:pic>
    </p:spTree>
    <p:extLst>
      <p:ext uri="{BB962C8B-B14F-4D97-AF65-F5344CB8AC3E}">
        <p14:creationId xmlns:p14="http://schemas.microsoft.com/office/powerpoint/2010/main" val="245725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33419-173B-466A-88D6-A15475D7E634}"/>
              </a:ext>
            </a:extLst>
          </p:cNvPr>
          <p:cNvSpPr>
            <a:spLocks noGrp="1"/>
          </p:cNvSpPr>
          <p:nvPr>
            <p:ph type="title"/>
          </p:nvPr>
        </p:nvSpPr>
        <p:spPr/>
        <p:txBody>
          <a:bodyPr/>
          <a:lstStyle/>
          <a:p>
            <a:r>
              <a:rPr lang="en-US" dirty="0"/>
              <a:t>Results: Exploratory Analysis</a:t>
            </a:r>
          </a:p>
        </p:txBody>
      </p:sp>
      <p:pic>
        <p:nvPicPr>
          <p:cNvPr id="4" name="Content Placeholder 3">
            <a:extLst>
              <a:ext uri="{FF2B5EF4-FFF2-40B4-BE49-F238E27FC236}">
                <a16:creationId xmlns:a16="http://schemas.microsoft.com/office/drawing/2014/main" id="{9EB928E4-C5B2-4194-B149-2D1E71A6C90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2382" y="2557463"/>
            <a:ext cx="4707235" cy="3317875"/>
          </a:xfrm>
          <a:prstGeom prst="rect">
            <a:avLst/>
          </a:prstGeom>
          <a:noFill/>
          <a:ln>
            <a:noFill/>
          </a:ln>
        </p:spPr>
      </p:pic>
    </p:spTree>
    <p:extLst>
      <p:ext uri="{BB962C8B-B14F-4D97-AF65-F5344CB8AC3E}">
        <p14:creationId xmlns:p14="http://schemas.microsoft.com/office/powerpoint/2010/main" val="698399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5675-36B4-443E-80DC-DB3BD028AF13}"/>
              </a:ext>
            </a:extLst>
          </p:cNvPr>
          <p:cNvSpPr>
            <a:spLocks noGrp="1"/>
          </p:cNvSpPr>
          <p:nvPr>
            <p:ph type="title"/>
          </p:nvPr>
        </p:nvSpPr>
        <p:spPr/>
        <p:txBody>
          <a:bodyPr/>
          <a:lstStyle/>
          <a:p>
            <a:r>
              <a:rPr lang="en-US" dirty="0"/>
              <a:t>Results: Predictive Modeling</a:t>
            </a:r>
          </a:p>
        </p:txBody>
      </p:sp>
      <p:graphicFrame>
        <p:nvGraphicFramePr>
          <p:cNvPr id="4" name="Content Placeholder 3">
            <a:extLst>
              <a:ext uri="{FF2B5EF4-FFF2-40B4-BE49-F238E27FC236}">
                <a16:creationId xmlns:a16="http://schemas.microsoft.com/office/drawing/2014/main" id="{25FFF717-751A-426E-A819-099E07E6423E}"/>
              </a:ext>
            </a:extLst>
          </p:cNvPr>
          <p:cNvGraphicFramePr>
            <a:graphicFrameLocks noGrp="1"/>
          </p:cNvGraphicFramePr>
          <p:nvPr>
            <p:ph idx="1"/>
            <p:extLst>
              <p:ext uri="{D42A27DB-BD31-4B8C-83A1-F6EECF244321}">
                <p14:modId xmlns:p14="http://schemas.microsoft.com/office/powerpoint/2010/main" val="7506230"/>
              </p:ext>
            </p:extLst>
          </p:nvPr>
        </p:nvGraphicFramePr>
        <p:xfrm>
          <a:off x="2500009" y="1536970"/>
          <a:ext cx="6636372" cy="2714447"/>
        </p:xfrm>
        <a:graphic>
          <a:graphicData uri="http://schemas.openxmlformats.org/drawingml/2006/table">
            <a:tbl>
              <a:tblPr firstRow="1" firstCol="1" bandRow="1">
                <a:tableStyleId>{5C22544A-7EE6-4342-B048-85BDC9FD1C3A}</a:tableStyleId>
              </a:tblPr>
              <a:tblGrid>
                <a:gridCol w="1589791">
                  <a:extLst>
                    <a:ext uri="{9D8B030D-6E8A-4147-A177-3AD203B41FA5}">
                      <a16:colId xmlns:a16="http://schemas.microsoft.com/office/drawing/2014/main" val="2454456135"/>
                    </a:ext>
                  </a:extLst>
                </a:gridCol>
                <a:gridCol w="1687507">
                  <a:extLst>
                    <a:ext uri="{9D8B030D-6E8A-4147-A177-3AD203B41FA5}">
                      <a16:colId xmlns:a16="http://schemas.microsoft.com/office/drawing/2014/main" val="1233443231"/>
                    </a:ext>
                  </a:extLst>
                </a:gridCol>
                <a:gridCol w="1769283">
                  <a:extLst>
                    <a:ext uri="{9D8B030D-6E8A-4147-A177-3AD203B41FA5}">
                      <a16:colId xmlns:a16="http://schemas.microsoft.com/office/drawing/2014/main" val="3461866890"/>
                    </a:ext>
                  </a:extLst>
                </a:gridCol>
                <a:gridCol w="1589791">
                  <a:extLst>
                    <a:ext uri="{9D8B030D-6E8A-4147-A177-3AD203B41FA5}">
                      <a16:colId xmlns:a16="http://schemas.microsoft.com/office/drawing/2014/main" val="164032768"/>
                    </a:ext>
                  </a:extLst>
                </a:gridCol>
              </a:tblGrid>
              <a:tr h="405587">
                <a:tc>
                  <a:txBody>
                    <a:bodyPr/>
                    <a:lstStyle/>
                    <a:p>
                      <a:pPr marL="0" marR="0">
                        <a:spcBef>
                          <a:spcPts val="900"/>
                        </a:spcBef>
                        <a:spcAft>
                          <a:spcPts val="9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spcBef>
                          <a:spcPts val="900"/>
                        </a:spcBef>
                        <a:spcAft>
                          <a:spcPts val="900"/>
                        </a:spcAft>
                      </a:pPr>
                      <a:r>
                        <a:rPr lang="en-US" sz="1200">
                          <a:effectLst/>
                        </a:rPr>
                        <a:t>GLM</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spcBef>
                          <a:spcPts val="900"/>
                        </a:spcBef>
                        <a:spcAft>
                          <a:spcPts val="900"/>
                        </a:spcAft>
                      </a:pPr>
                      <a:r>
                        <a:rPr lang="en-US" sz="1200">
                          <a:effectLst/>
                        </a:rPr>
                        <a:t>Random Forest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spcBef>
                          <a:spcPts val="900"/>
                        </a:spcBef>
                        <a:spcAft>
                          <a:spcPts val="900"/>
                        </a:spcAft>
                      </a:pPr>
                      <a:r>
                        <a:rPr lang="en-US" sz="1200">
                          <a:effectLst/>
                        </a:rPr>
                        <a:t>SVM</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15989929"/>
                  </a:ext>
                </a:extLst>
              </a:tr>
              <a:tr h="405587">
                <a:tc>
                  <a:txBody>
                    <a:bodyPr/>
                    <a:lstStyle/>
                    <a:p>
                      <a:pPr marL="0" marR="0">
                        <a:spcBef>
                          <a:spcPts val="900"/>
                        </a:spcBef>
                        <a:spcAft>
                          <a:spcPts val="900"/>
                        </a:spcAft>
                      </a:pPr>
                      <a:r>
                        <a:rPr lang="en-US" sz="1200">
                          <a:effectLst/>
                        </a:rPr>
                        <a:t>Accuracy</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0.7857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spcBef>
                          <a:spcPts val="900"/>
                        </a:spcBef>
                        <a:spcAft>
                          <a:spcPts val="900"/>
                        </a:spcAft>
                      </a:pPr>
                      <a:r>
                        <a:rPr lang="en-US" sz="1200">
                          <a:effectLst/>
                        </a:rPr>
                        <a:t>0.7839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spcBef>
                          <a:spcPts val="900"/>
                        </a:spcBef>
                        <a:spcAft>
                          <a:spcPts val="900"/>
                        </a:spcAft>
                      </a:pPr>
                      <a:r>
                        <a:rPr lang="en-US" sz="1200">
                          <a:effectLst/>
                        </a:rPr>
                        <a:t>0.7831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13451226"/>
                  </a:ext>
                </a:extLst>
              </a:tr>
              <a:tr h="405587">
                <a:tc>
                  <a:txBody>
                    <a:bodyPr/>
                    <a:lstStyle/>
                    <a:p>
                      <a:pPr marL="0" marR="0">
                        <a:spcBef>
                          <a:spcPts val="900"/>
                        </a:spcBef>
                        <a:spcAft>
                          <a:spcPts val="900"/>
                        </a:spcAft>
                      </a:pPr>
                      <a:r>
                        <a:rPr lang="en-US" sz="1200">
                          <a:effectLst/>
                        </a:rPr>
                        <a:t>P-Value</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&lt;2e-16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spcBef>
                          <a:spcPts val="900"/>
                        </a:spcBef>
                        <a:spcAft>
                          <a:spcPts val="900"/>
                        </a:spcAft>
                      </a:pPr>
                      <a:r>
                        <a:rPr lang="en-US" sz="1200">
                          <a:effectLst/>
                        </a:rPr>
                        <a:t>&lt;2e-16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spcBef>
                          <a:spcPts val="900"/>
                        </a:spcBef>
                        <a:spcAft>
                          <a:spcPts val="900"/>
                        </a:spcAft>
                      </a:pPr>
                      <a:r>
                        <a:rPr lang="en-US" sz="1200">
                          <a:effectLst/>
                        </a:rPr>
                        <a:t>&lt;2e-16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1556655"/>
                  </a:ext>
                </a:extLst>
              </a:tr>
              <a:tr h="612039">
                <a:tc>
                  <a:txBody>
                    <a:bodyPr/>
                    <a:lstStyle/>
                    <a:p>
                      <a:pPr marL="0" marR="0">
                        <a:spcBef>
                          <a:spcPts val="900"/>
                        </a:spcBef>
                        <a:spcAft>
                          <a:spcPts val="900"/>
                        </a:spcAft>
                      </a:pPr>
                      <a:r>
                        <a:rPr lang="en-US" sz="1200">
                          <a:effectLst/>
                        </a:rPr>
                        <a:t>Confidence Interval (95%)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spcBef>
                          <a:spcPts val="900"/>
                        </a:spcBef>
                        <a:spcAft>
                          <a:spcPts val="900"/>
                        </a:spcAft>
                      </a:pPr>
                      <a:r>
                        <a:rPr lang="en-US" sz="1200">
                          <a:effectLst/>
                        </a:rPr>
                        <a:t>0.7698, 0.8011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spcBef>
                          <a:spcPts val="900"/>
                        </a:spcBef>
                        <a:spcAft>
                          <a:spcPts val="900"/>
                        </a:spcAft>
                      </a:pPr>
                      <a:r>
                        <a:rPr lang="en-US" sz="1200">
                          <a:effectLst/>
                        </a:rPr>
                        <a:t>0.7679, 0.7993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spcBef>
                          <a:spcPts val="900"/>
                        </a:spcBef>
                        <a:spcAft>
                          <a:spcPts val="900"/>
                        </a:spcAft>
                      </a:pPr>
                      <a:r>
                        <a:rPr lang="en-US" sz="1200">
                          <a:effectLst/>
                        </a:rPr>
                        <a:t>0.7671, 0.7985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05604185"/>
                  </a:ext>
                </a:extLst>
              </a:tr>
              <a:tr h="452621">
                <a:tc>
                  <a:txBody>
                    <a:bodyPr/>
                    <a:lstStyle/>
                    <a:p>
                      <a:pPr marL="0" marR="0">
                        <a:spcBef>
                          <a:spcPts val="900"/>
                        </a:spcBef>
                        <a:spcAft>
                          <a:spcPts val="900"/>
                        </a:spcAft>
                      </a:pPr>
                      <a:r>
                        <a:rPr lang="en-US" sz="1200">
                          <a:effectLst/>
                        </a:rPr>
                        <a:t>Sensitivity</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0.9887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spcBef>
                          <a:spcPts val="900"/>
                        </a:spcBef>
                        <a:spcAft>
                          <a:spcPts val="900"/>
                        </a:spcAft>
                      </a:pPr>
                      <a:r>
                        <a:rPr lang="en-US" sz="1200">
                          <a:effectLst/>
                        </a:rPr>
                        <a:t>1.000000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1.0000          </a:t>
                      </a:r>
                    </a:p>
                    <a:p>
                      <a:pPr marL="0" marR="0">
                        <a:spcBef>
                          <a:spcPts val="900"/>
                        </a:spcBef>
                        <a:spcAft>
                          <a:spcPts val="900"/>
                        </a:spcAft>
                      </a:pPr>
                      <a:r>
                        <a:rPr lang="en-US" sz="1200">
                          <a:effectLst/>
                        </a:rPr>
                        <a:t>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00961459"/>
                  </a:ext>
                </a:extLst>
              </a:tr>
              <a:tr h="405587">
                <a:tc>
                  <a:txBody>
                    <a:bodyPr/>
                    <a:lstStyle/>
                    <a:p>
                      <a:pPr marL="0" marR="0">
                        <a:spcBef>
                          <a:spcPts val="900"/>
                        </a:spcBef>
                        <a:spcAft>
                          <a:spcPts val="900"/>
                        </a:spcAft>
                      </a:pPr>
                      <a:r>
                        <a:rPr lang="en-US" sz="1200">
                          <a:effectLst/>
                        </a:rPr>
                        <a:t>Specificity</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spcBef>
                          <a:spcPts val="900"/>
                        </a:spcBef>
                        <a:spcAft>
                          <a:spcPts val="900"/>
                        </a:spcAft>
                      </a:pPr>
                      <a:r>
                        <a:rPr lang="en-US" sz="1200">
                          <a:effectLst/>
                        </a:rPr>
                        <a:t>0.0529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spcBef>
                          <a:spcPts val="900"/>
                        </a:spcBef>
                        <a:spcAft>
                          <a:spcPts val="900"/>
                        </a:spcAft>
                      </a:pPr>
                      <a:r>
                        <a:rPr lang="en-US" sz="1200">
                          <a:effectLst/>
                        </a:rPr>
                        <a:t>0.003413        </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spcBef>
                          <a:spcPts val="900"/>
                        </a:spcBef>
                        <a:spcAft>
                          <a:spcPts val="900"/>
                        </a:spcAft>
                      </a:pPr>
                      <a:r>
                        <a:rPr lang="en-US" sz="1200" dirty="0">
                          <a:effectLst/>
                        </a:rPr>
                        <a:t>0.0000          </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41285907"/>
                  </a:ext>
                </a:extLst>
              </a:tr>
            </a:tbl>
          </a:graphicData>
        </a:graphic>
      </p:graphicFrame>
    </p:spTree>
    <p:extLst>
      <p:ext uri="{BB962C8B-B14F-4D97-AF65-F5344CB8AC3E}">
        <p14:creationId xmlns:p14="http://schemas.microsoft.com/office/powerpoint/2010/main" val="3857911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2574-5207-421E-A65D-965F8F2F03CB}"/>
              </a:ext>
            </a:extLst>
          </p:cNvPr>
          <p:cNvSpPr>
            <a:spLocks noGrp="1"/>
          </p:cNvSpPr>
          <p:nvPr>
            <p:ph type="title"/>
          </p:nvPr>
        </p:nvSpPr>
        <p:spPr/>
        <p:txBody>
          <a:bodyPr/>
          <a:lstStyle/>
          <a:p>
            <a:r>
              <a:rPr lang="en-US" dirty="0"/>
              <a:t>Results: Predictive Model</a:t>
            </a:r>
          </a:p>
        </p:txBody>
      </p:sp>
      <p:sp>
        <p:nvSpPr>
          <p:cNvPr id="3" name="Content Placeholder 2">
            <a:extLst>
              <a:ext uri="{FF2B5EF4-FFF2-40B4-BE49-F238E27FC236}">
                <a16:creationId xmlns:a16="http://schemas.microsoft.com/office/drawing/2014/main" id="{6C1E693C-FBB5-451F-8A20-C347E8ACAA50}"/>
              </a:ext>
            </a:extLst>
          </p:cNvPr>
          <p:cNvSpPr>
            <a:spLocks noGrp="1"/>
          </p:cNvSpPr>
          <p:nvPr>
            <p:ph idx="1"/>
          </p:nvPr>
        </p:nvSpPr>
        <p:spPr/>
        <p:txBody>
          <a:bodyPr/>
          <a:lstStyle/>
          <a:p>
            <a:r>
              <a:rPr lang="en-US" dirty="0"/>
              <a:t>Due to the high level of accuracy of the GLM, the ROC curve was generated to confirm it’s use for this data.</a:t>
            </a:r>
          </a:p>
          <a:p>
            <a:endParaRPr lang="en-US" dirty="0"/>
          </a:p>
        </p:txBody>
      </p:sp>
      <p:pic>
        <p:nvPicPr>
          <p:cNvPr id="4" name="Picture 3">
            <a:extLst>
              <a:ext uri="{FF2B5EF4-FFF2-40B4-BE49-F238E27FC236}">
                <a16:creationId xmlns:a16="http://schemas.microsoft.com/office/drawing/2014/main" id="{4AB7908B-B498-4AD3-8824-903C87018728}"/>
              </a:ext>
            </a:extLst>
          </p:cNvPr>
          <p:cNvPicPr/>
          <p:nvPr/>
        </p:nvPicPr>
        <p:blipFill>
          <a:blip r:embed="rId2">
            <a:extLst>
              <a:ext uri="{28A0092B-C50C-407E-A947-70E740481C1C}">
                <a14:useLocalDpi xmlns:a14="http://schemas.microsoft.com/office/drawing/2010/main" val="0"/>
              </a:ext>
            </a:extLst>
          </a:blip>
          <a:stretch>
            <a:fillRect/>
          </a:stretch>
        </p:blipFill>
        <p:spPr>
          <a:xfrm>
            <a:off x="2394625" y="2579275"/>
            <a:ext cx="5943600" cy="4189730"/>
          </a:xfrm>
          <a:prstGeom prst="rect">
            <a:avLst/>
          </a:prstGeom>
        </p:spPr>
      </p:pic>
    </p:spTree>
    <p:extLst>
      <p:ext uri="{BB962C8B-B14F-4D97-AF65-F5344CB8AC3E}">
        <p14:creationId xmlns:p14="http://schemas.microsoft.com/office/powerpoint/2010/main" val="253795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4FD3-84BF-437E-BFE1-CD116366746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FFA98F1-E14F-4FF4-BE51-8F776012AE70}"/>
              </a:ext>
            </a:extLst>
          </p:cNvPr>
          <p:cNvSpPr>
            <a:spLocks noGrp="1"/>
          </p:cNvSpPr>
          <p:nvPr>
            <p:ph idx="1"/>
          </p:nvPr>
        </p:nvSpPr>
        <p:spPr/>
        <p:txBody>
          <a:bodyPr/>
          <a:lstStyle/>
          <a:p>
            <a:r>
              <a:rPr lang="en-US" dirty="0"/>
              <a:t>The general linear model appears to be the best model for use in this data set.</a:t>
            </a:r>
          </a:p>
          <a:p>
            <a:r>
              <a:rPr lang="en-US" dirty="0"/>
              <a:t>The metrics suggest this model is predictive and will be useful for identifying cancellations before they occur.</a:t>
            </a:r>
          </a:p>
        </p:txBody>
      </p:sp>
    </p:spTree>
    <p:extLst>
      <p:ext uri="{BB962C8B-B14F-4D97-AF65-F5344CB8AC3E}">
        <p14:creationId xmlns:p14="http://schemas.microsoft.com/office/powerpoint/2010/main" val="300090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87ED7-DFAD-4E70-97AE-A59C64D6A401}"/>
              </a:ext>
            </a:extLst>
          </p:cNvPr>
          <p:cNvSpPr>
            <a:spLocks noGrp="1"/>
          </p:cNvSpPr>
          <p:nvPr>
            <p:ph type="title"/>
          </p:nvPr>
        </p:nvSpPr>
        <p:spPr/>
        <p:txBody>
          <a:bodyPr/>
          <a:lstStyle/>
          <a:p>
            <a:r>
              <a:rPr lang="en-US" dirty="0"/>
              <a:t>Uses</a:t>
            </a:r>
          </a:p>
        </p:txBody>
      </p:sp>
      <p:sp>
        <p:nvSpPr>
          <p:cNvPr id="3" name="Content Placeholder 2">
            <a:extLst>
              <a:ext uri="{FF2B5EF4-FFF2-40B4-BE49-F238E27FC236}">
                <a16:creationId xmlns:a16="http://schemas.microsoft.com/office/drawing/2014/main" id="{79EBC345-AEA4-4016-B8DC-49163DD5537A}"/>
              </a:ext>
            </a:extLst>
          </p:cNvPr>
          <p:cNvSpPr>
            <a:spLocks noGrp="1"/>
          </p:cNvSpPr>
          <p:nvPr>
            <p:ph idx="1"/>
          </p:nvPr>
        </p:nvSpPr>
        <p:spPr/>
        <p:txBody>
          <a:bodyPr>
            <a:normAutofit lnSpcReduction="10000"/>
          </a:bodyPr>
          <a:lstStyle/>
          <a:p>
            <a:r>
              <a:rPr lang="en-US" dirty="0"/>
              <a:t>An insurance company could potentially use this information for two purposes:</a:t>
            </a:r>
          </a:p>
          <a:p>
            <a:r>
              <a:rPr lang="en-US" dirty="0"/>
              <a:t>1.Identify the leads that are likely to cancel and do not buy those leads. That money would be better spent of buying leads for customers who will be less likely to cancel.</a:t>
            </a:r>
          </a:p>
          <a:p>
            <a:r>
              <a:rPr lang="en-US" dirty="0"/>
              <a:t>2.After a policy is purchased, identify those who are most likely to cancel. Then have targeted interactions with them aimed at preventing cancellations e.g. payment reminders, phone calls to ensure satisfaction.</a:t>
            </a:r>
          </a:p>
          <a:p>
            <a:pPr marL="0" indent="0">
              <a:buNone/>
            </a:pPr>
            <a:endParaRPr lang="en-US" dirty="0"/>
          </a:p>
        </p:txBody>
      </p:sp>
    </p:spTree>
    <p:extLst>
      <p:ext uri="{BB962C8B-B14F-4D97-AF65-F5344CB8AC3E}">
        <p14:creationId xmlns:p14="http://schemas.microsoft.com/office/powerpoint/2010/main" val="11946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D7543-4152-4756-96A2-BF4E77E4CA60}"/>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EFF0EF68-2F9F-423D-AEA4-866153A76D0E}"/>
              </a:ext>
            </a:extLst>
          </p:cNvPr>
          <p:cNvSpPr>
            <a:spLocks noGrp="1"/>
          </p:cNvSpPr>
          <p:nvPr>
            <p:ph idx="1"/>
          </p:nvPr>
        </p:nvSpPr>
        <p:spPr/>
        <p:txBody>
          <a:bodyPr/>
          <a:lstStyle/>
          <a:p>
            <a:pPr marL="514350" indent="-514350">
              <a:buAutoNum type="arabicPeriod"/>
            </a:pPr>
            <a:r>
              <a:rPr lang="en-US" dirty="0"/>
              <a:t>Data Wrangling: Make sure data is organized in the best way possible</a:t>
            </a:r>
          </a:p>
          <a:p>
            <a:pPr marL="514350" indent="-514350">
              <a:buAutoNum type="arabicPeriod"/>
            </a:pPr>
            <a:r>
              <a:rPr lang="en-US" dirty="0"/>
              <a:t>Exploratory Analysis: Significance testing and graphing</a:t>
            </a:r>
          </a:p>
          <a:p>
            <a:pPr marL="514350" indent="-514350">
              <a:buAutoNum type="arabicPeriod"/>
            </a:pPr>
            <a:r>
              <a:rPr lang="en-US" dirty="0"/>
              <a:t>Modeling: I’m going to predict a binary variable (Cancelled or Not Cancelled) using a general linear model, random forest, and support vector machine.</a:t>
            </a:r>
          </a:p>
        </p:txBody>
      </p:sp>
    </p:spTree>
    <p:extLst>
      <p:ext uri="{BB962C8B-B14F-4D97-AF65-F5344CB8AC3E}">
        <p14:creationId xmlns:p14="http://schemas.microsoft.com/office/powerpoint/2010/main" val="227584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6F9C-5548-42BC-A721-B9E2E397B3A0}"/>
              </a:ext>
            </a:extLst>
          </p:cNvPr>
          <p:cNvSpPr>
            <a:spLocks noGrp="1"/>
          </p:cNvSpPr>
          <p:nvPr>
            <p:ph type="title"/>
          </p:nvPr>
        </p:nvSpPr>
        <p:spPr/>
        <p:txBody>
          <a:bodyPr/>
          <a:lstStyle/>
          <a:p>
            <a:r>
              <a:rPr lang="en-US" dirty="0"/>
              <a:t>Results: Exploratory Analysis</a:t>
            </a:r>
          </a:p>
        </p:txBody>
      </p:sp>
      <p:graphicFrame>
        <p:nvGraphicFramePr>
          <p:cNvPr id="4" name="Content Placeholder 3">
            <a:extLst>
              <a:ext uri="{FF2B5EF4-FFF2-40B4-BE49-F238E27FC236}">
                <a16:creationId xmlns:a16="http://schemas.microsoft.com/office/drawing/2014/main" id="{2FCBE61C-8B50-4E14-9E0D-DAB92641172D}"/>
              </a:ext>
            </a:extLst>
          </p:cNvPr>
          <p:cNvGraphicFramePr>
            <a:graphicFrameLocks noGrp="1"/>
          </p:cNvGraphicFramePr>
          <p:nvPr>
            <p:ph idx="1"/>
          </p:nvPr>
        </p:nvGraphicFramePr>
        <p:xfrm>
          <a:off x="4375150" y="2164874"/>
          <a:ext cx="3441700" cy="3672840"/>
        </p:xfrm>
        <a:graphic>
          <a:graphicData uri="http://schemas.openxmlformats.org/drawingml/2006/table">
            <a:tbl>
              <a:tblPr firstRow="1" firstCol="1" bandRow="1">
                <a:tableStyleId>{5C22544A-7EE6-4342-B048-85BDC9FD1C3A}</a:tableStyleId>
              </a:tblPr>
              <a:tblGrid>
                <a:gridCol w="1943100">
                  <a:extLst>
                    <a:ext uri="{9D8B030D-6E8A-4147-A177-3AD203B41FA5}">
                      <a16:colId xmlns:a16="http://schemas.microsoft.com/office/drawing/2014/main" val="2777810689"/>
                    </a:ext>
                  </a:extLst>
                </a:gridCol>
                <a:gridCol w="1498600">
                  <a:extLst>
                    <a:ext uri="{9D8B030D-6E8A-4147-A177-3AD203B41FA5}">
                      <a16:colId xmlns:a16="http://schemas.microsoft.com/office/drawing/2014/main" val="1029716766"/>
                    </a:ext>
                  </a:extLst>
                </a:gridCol>
              </a:tblGrid>
              <a:tr h="190500">
                <a:tc>
                  <a:txBody>
                    <a:bodyPr/>
                    <a:lstStyle/>
                    <a:p>
                      <a:pPr marL="0" marR="0">
                        <a:spcBef>
                          <a:spcPts val="0"/>
                        </a:spcBef>
                        <a:spcAft>
                          <a:spcPts val="0"/>
                        </a:spcAft>
                      </a:pPr>
                      <a:r>
                        <a:rPr lang="en-US" sz="1100">
                          <a:effectLst/>
                        </a:rPr>
                        <a:t>Variable Name</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Statistical Significance</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22319068"/>
                  </a:ext>
                </a:extLst>
              </a:tr>
              <a:tr h="182880">
                <a:tc>
                  <a:txBody>
                    <a:bodyPr/>
                    <a:lstStyle/>
                    <a:p>
                      <a:pPr marL="0" marR="0">
                        <a:spcBef>
                          <a:spcPts val="0"/>
                        </a:spcBef>
                        <a:spcAft>
                          <a:spcPts val="0"/>
                        </a:spcAft>
                      </a:pPr>
                      <a:r>
                        <a:rPr lang="en-US" sz="1100">
                          <a:effectLst/>
                        </a:rPr>
                        <a:t>agent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2.2E-16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401429952"/>
                  </a:ext>
                </a:extLst>
              </a:tr>
              <a:tr h="190500">
                <a:tc>
                  <a:txBody>
                    <a:bodyPr/>
                    <a:lstStyle/>
                    <a:p>
                      <a:pPr marL="0" marR="0">
                        <a:spcBef>
                          <a:spcPts val="0"/>
                        </a:spcBef>
                        <a:spcAft>
                          <a:spcPts val="0"/>
                        </a:spcAft>
                      </a:pPr>
                      <a:r>
                        <a:rPr lang="en-US" sz="1100">
                          <a:effectLst/>
                        </a:rPr>
                        <a:t>bi_limit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2.2E-16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86995173"/>
                  </a:ext>
                </a:extLst>
              </a:tr>
              <a:tr h="182880">
                <a:tc>
                  <a:txBody>
                    <a:bodyPr/>
                    <a:lstStyle/>
                    <a:p>
                      <a:pPr marL="0" marR="0">
                        <a:spcBef>
                          <a:spcPts val="0"/>
                        </a:spcBef>
                        <a:spcAft>
                          <a:spcPts val="0"/>
                        </a:spcAft>
                      </a:pPr>
                      <a:r>
                        <a:rPr lang="en-US" sz="1100">
                          <a:effectLst/>
                        </a:rPr>
                        <a:t>cost_per_vehicle</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2.2E-16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42982244"/>
                  </a:ext>
                </a:extLst>
              </a:tr>
              <a:tr h="182880">
                <a:tc>
                  <a:txBody>
                    <a:bodyPr/>
                    <a:lstStyle/>
                    <a:p>
                      <a:pPr marL="0" marR="0">
                        <a:spcBef>
                          <a:spcPts val="0"/>
                        </a:spcBef>
                        <a:spcAft>
                          <a:spcPts val="0"/>
                        </a:spcAft>
                      </a:pPr>
                      <a:r>
                        <a:rPr lang="en-US" sz="1100">
                          <a:effectLst/>
                        </a:rPr>
                        <a:t>currently_insured.x</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2.2E-16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871995413"/>
                  </a:ext>
                </a:extLst>
              </a:tr>
              <a:tr h="182880">
                <a:tc>
                  <a:txBody>
                    <a:bodyPr/>
                    <a:lstStyle/>
                    <a:p>
                      <a:pPr marL="0" marR="0">
                        <a:spcBef>
                          <a:spcPts val="0"/>
                        </a:spcBef>
                        <a:spcAft>
                          <a:spcPts val="0"/>
                        </a:spcAft>
                      </a:pPr>
                      <a:r>
                        <a:rPr lang="en-US" sz="1100">
                          <a:effectLst/>
                        </a:rPr>
                        <a:t>customer_age</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2.2E-16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84120642"/>
                  </a:ext>
                </a:extLst>
              </a:tr>
              <a:tr h="182880">
                <a:tc>
                  <a:txBody>
                    <a:bodyPr/>
                    <a:lstStyle/>
                    <a:p>
                      <a:pPr marL="0" marR="0">
                        <a:spcBef>
                          <a:spcPts val="0"/>
                        </a:spcBef>
                        <a:spcAft>
                          <a:spcPts val="0"/>
                        </a:spcAft>
                      </a:pPr>
                      <a:r>
                        <a:rPr lang="en-US" sz="1100">
                          <a:effectLst/>
                        </a:rPr>
                        <a:t>education</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3.406E-12</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556388873"/>
                  </a:ext>
                </a:extLst>
              </a:tr>
              <a:tr h="182880">
                <a:tc>
                  <a:txBody>
                    <a:bodyPr/>
                    <a:lstStyle/>
                    <a:p>
                      <a:pPr marL="0" marR="0">
                        <a:spcBef>
                          <a:spcPts val="0"/>
                        </a:spcBef>
                        <a:spcAft>
                          <a:spcPts val="0"/>
                        </a:spcAft>
                      </a:pPr>
                      <a:r>
                        <a:rPr lang="en-US" sz="1100">
                          <a:effectLst/>
                        </a:rPr>
                        <a:t>gender</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2.088E-15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717476158"/>
                  </a:ext>
                </a:extLst>
              </a:tr>
              <a:tr h="182880">
                <a:tc>
                  <a:txBody>
                    <a:bodyPr/>
                    <a:lstStyle/>
                    <a:p>
                      <a:pPr marL="0" marR="0">
                        <a:spcBef>
                          <a:spcPts val="0"/>
                        </a:spcBef>
                        <a:spcAft>
                          <a:spcPts val="0"/>
                        </a:spcAft>
                      </a:pPr>
                      <a:r>
                        <a:rPr lang="en-US" sz="1100">
                          <a:effectLst/>
                        </a:rPr>
                        <a:t>lead_seller</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2.2E-16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477460629"/>
                  </a:ext>
                </a:extLst>
              </a:tr>
              <a:tr h="182880">
                <a:tc>
                  <a:txBody>
                    <a:bodyPr/>
                    <a:lstStyle/>
                    <a:p>
                      <a:pPr marL="0" marR="0">
                        <a:spcBef>
                          <a:spcPts val="0"/>
                        </a:spcBef>
                        <a:spcAft>
                          <a:spcPts val="0"/>
                        </a:spcAft>
                      </a:pPr>
                      <a:r>
                        <a:rPr lang="en-US" sz="1100">
                          <a:effectLst/>
                        </a:rPr>
                        <a:t>LQ_FB_PREM_AMT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2.2E-16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96629822"/>
                  </a:ext>
                </a:extLst>
              </a:tr>
              <a:tr h="182880">
                <a:tc>
                  <a:txBody>
                    <a:bodyPr/>
                    <a:lstStyle/>
                    <a:p>
                      <a:pPr marL="0" marR="0">
                        <a:spcBef>
                          <a:spcPts val="0"/>
                        </a:spcBef>
                        <a:spcAft>
                          <a:spcPts val="0"/>
                        </a:spcAft>
                      </a:pPr>
                      <a:r>
                        <a:rPr lang="en-US" sz="1100">
                          <a:effectLst/>
                        </a:rPr>
                        <a:t>marital_status</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1.373E-14</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60565884"/>
                  </a:ext>
                </a:extLst>
              </a:tr>
              <a:tr h="182880">
                <a:tc>
                  <a:txBody>
                    <a:bodyPr/>
                    <a:lstStyle/>
                    <a:p>
                      <a:pPr marL="0" marR="0">
                        <a:spcBef>
                          <a:spcPts val="0"/>
                        </a:spcBef>
                        <a:spcAft>
                          <a:spcPts val="0"/>
                        </a:spcAft>
                      </a:pPr>
                      <a:r>
                        <a:rPr lang="en-US" sz="1100">
                          <a:effectLst/>
                        </a:rPr>
                        <a:t>Months_Coverage</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2.2E-16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09221007"/>
                  </a:ext>
                </a:extLst>
              </a:tr>
              <a:tr h="182880">
                <a:tc>
                  <a:txBody>
                    <a:bodyPr/>
                    <a:lstStyle/>
                    <a:p>
                      <a:pPr marL="0" marR="0">
                        <a:spcBef>
                          <a:spcPts val="0"/>
                        </a:spcBef>
                        <a:spcAft>
                          <a:spcPts val="0"/>
                        </a:spcAft>
                      </a:pPr>
                      <a:r>
                        <a:rPr lang="en-US" sz="1100">
                          <a:effectLst/>
                        </a:rPr>
                        <a:t>no_of_vehicles</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0.00009354</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992240043"/>
                  </a:ext>
                </a:extLst>
              </a:tr>
              <a:tr h="182880">
                <a:tc>
                  <a:txBody>
                    <a:bodyPr/>
                    <a:lstStyle/>
                    <a:p>
                      <a:pPr marL="0" marR="0">
                        <a:spcBef>
                          <a:spcPts val="0"/>
                        </a:spcBef>
                        <a:spcAft>
                          <a:spcPts val="0"/>
                        </a:spcAft>
                      </a:pPr>
                      <a:r>
                        <a:rPr lang="en-US" sz="1100">
                          <a:effectLst/>
                        </a:rPr>
                        <a:t>number_of_accidents</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0.02133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008237724"/>
                  </a:ext>
                </a:extLst>
              </a:tr>
              <a:tr h="182880">
                <a:tc>
                  <a:txBody>
                    <a:bodyPr/>
                    <a:lstStyle/>
                    <a:p>
                      <a:pPr marL="0" marR="0">
                        <a:spcBef>
                          <a:spcPts val="0"/>
                        </a:spcBef>
                        <a:spcAft>
                          <a:spcPts val="0"/>
                        </a:spcAft>
                      </a:pPr>
                      <a:r>
                        <a:rPr lang="en-US" sz="1100">
                          <a:effectLst/>
                        </a:rPr>
                        <a:t>number_of_claims</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0.1504</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595843159"/>
                  </a:ext>
                </a:extLst>
              </a:tr>
              <a:tr h="182880">
                <a:tc>
                  <a:txBody>
                    <a:bodyPr/>
                    <a:lstStyle/>
                    <a:p>
                      <a:pPr marL="0" marR="0">
                        <a:spcBef>
                          <a:spcPts val="0"/>
                        </a:spcBef>
                        <a:spcAft>
                          <a:spcPts val="0"/>
                        </a:spcAft>
                      </a:pPr>
                      <a:r>
                        <a:rPr lang="en-US" sz="1100">
                          <a:effectLst/>
                        </a:rPr>
                        <a:t>previous_policy_type</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2.2E-16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35348287"/>
                  </a:ext>
                </a:extLst>
              </a:tr>
              <a:tr h="182880">
                <a:tc>
                  <a:txBody>
                    <a:bodyPr/>
                    <a:lstStyle/>
                    <a:p>
                      <a:pPr marL="0" marR="0">
                        <a:spcBef>
                          <a:spcPts val="0"/>
                        </a:spcBef>
                        <a:spcAft>
                          <a:spcPts val="0"/>
                        </a:spcAft>
                      </a:pPr>
                      <a:r>
                        <a:rPr lang="en-US" sz="1100">
                          <a:effectLst/>
                        </a:rPr>
                        <a:t>risk_profile</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2.2E-16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88211688"/>
                  </a:ext>
                </a:extLst>
              </a:tr>
              <a:tr h="182880">
                <a:tc>
                  <a:txBody>
                    <a:bodyPr/>
                    <a:lstStyle/>
                    <a:p>
                      <a:pPr marL="0" marR="0">
                        <a:spcBef>
                          <a:spcPts val="0"/>
                        </a:spcBef>
                        <a:spcAft>
                          <a:spcPts val="0"/>
                        </a:spcAft>
                      </a:pPr>
                      <a:r>
                        <a:rPr lang="en-US" sz="1100">
                          <a:effectLst/>
                        </a:rPr>
                        <a:t>SameDay_vs_Followup</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2.025E-13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59975526"/>
                  </a:ext>
                </a:extLst>
              </a:tr>
              <a:tr h="182880">
                <a:tc>
                  <a:txBody>
                    <a:bodyPr/>
                    <a:lstStyle/>
                    <a:p>
                      <a:pPr marL="0" marR="0">
                        <a:spcBef>
                          <a:spcPts val="0"/>
                        </a:spcBef>
                        <a:spcAft>
                          <a:spcPts val="0"/>
                        </a:spcAft>
                      </a:pPr>
                      <a:r>
                        <a:rPr lang="en-US" sz="1100">
                          <a:effectLst/>
                        </a:rPr>
                        <a:t>State</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2.2E-16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52823062"/>
                  </a:ext>
                </a:extLst>
              </a:tr>
              <a:tr h="182880">
                <a:tc>
                  <a:txBody>
                    <a:bodyPr/>
                    <a:lstStyle/>
                    <a:p>
                      <a:pPr marL="0" marR="0">
                        <a:spcBef>
                          <a:spcPts val="0"/>
                        </a:spcBef>
                        <a:spcAft>
                          <a:spcPts val="0"/>
                        </a:spcAft>
                      </a:pPr>
                      <a:r>
                        <a:rPr lang="en-US" sz="1100">
                          <a:effectLst/>
                        </a:rPr>
                        <a:t>vehicle_ownership</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effectLst/>
                        </a:rPr>
                        <a:t>0.3385</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890427988"/>
                  </a:ext>
                </a:extLst>
              </a:tr>
            </a:tbl>
          </a:graphicData>
        </a:graphic>
      </p:graphicFrame>
      <p:sp>
        <p:nvSpPr>
          <p:cNvPr id="5" name="TextBox 4">
            <a:extLst>
              <a:ext uri="{FF2B5EF4-FFF2-40B4-BE49-F238E27FC236}">
                <a16:creationId xmlns:a16="http://schemas.microsoft.com/office/drawing/2014/main" id="{DAD21134-6E03-4A41-B593-3A2C4937E27B}"/>
              </a:ext>
            </a:extLst>
          </p:cNvPr>
          <p:cNvSpPr txBox="1"/>
          <p:nvPr/>
        </p:nvSpPr>
        <p:spPr>
          <a:xfrm>
            <a:off x="963038" y="1352145"/>
            <a:ext cx="7558392" cy="369332"/>
          </a:xfrm>
          <a:prstGeom prst="rect">
            <a:avLst/>
          </a:prstGeom>
          <a:noFill/>
        </p:spPr>
        <p:txBody>
          <a:bodyPr wrap="square" rtlCol="0">
            <a:spAutoFit/>
          </a:bodyPr>
          <a:lstStyle/>
          <a:p>
            <a:r>
              <a:rPr lang="en-US" dirty="0"/>
              <a:t>The following significance levels were found for the variables in the data.</a:t>
            </a:r>
          </a:p>
        </p:txBody>
      </p:sp>
    </p:spTree>
    <p:extLst>
      <p:ext uri="{BB962C8B-B14F-4D97-AF65-F5344CB8AC3E}">
        <p14:creationId xmlns:p14="http://schemas.microsoft.com/office/powerpoint/2010/main" val="194073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2B33-2F3A-4932-97D2-CD2C7738D49E}"/>
              </a:ext>
            </a:extLst>
          </p:cNvPr>
          <p:cNvSpPr>
            <a:spLocks noGrp="1"/>
          </p:cNvSpPr>
          <p:nvPr>
            <p:ph type="title"/>
          </p:nvPr>
        </p:nvSpPr>
        <p:spPr/>
        <p:txBody>
          <a:bodyPr/>
          <a:lstStyle/>
          <a:p>
            <a:r>
              <a:rPr lang="en-US" dirty="0"/>
              <a:t>Results: Exploratory Analysis</a:t>
            </a:r>
          </a:p>
        </p:txBody>
      </p:sp>
      <p:pic>
        <p:nvPicPr>
          <p:cNvPr id="4" name="Content Placeholder 3">
            <a:extLst>
              <a:ext uri="{FF2B5EF4-FFF2-40B4-BE49-F238E27FC236}">
                <a16:creationId xmlns:a16="http://schemas.microsoft.com/office/drawing/2014/main" id="{5194C1D9-3A58-4EAE-8A52-77B3A292A86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2382" y="2557463"/>
            <a:ext cx="4707235" cy="3317875"/>
          </a:xfrm>
          <a:prstGeom prst="rect">
            <a:avLst/>
          </a:prstGeom>
          <a:noFill/>
          <a:ln>
            <a:noFill/>
          </a:ln>
        </p:spPr>
      </p:pic>
    </p:spTree>
    <p:extLst>
      <p:ext uri="{BB962C8B-B14F-4D97-AF65-F5344CB8AC3E}">
        <p14:creationId xmlns:p14="http://schemas.microsoft.com/office/powerpoint/2010/main" val="1944146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2B33-2F3A-4932-97D2-CD2C7738D49E}"/>
              </a:ext>
            </a:extLst>
          </p:cNvPr>
          <p:cNvSpPr>
            <a:spLocks noGrp="1"/>
          </p:cNvSpPr>
          <p:nvPr>
            <p:ph type="title"/>
          </p:nvPr>
        </p:nvSpPr>
        <p:spPr/>
        <p:txBody>
          <a:bodyPr/>
          <a:lstStyle/>
          <a:p>
            <a:r>
              <a:rPr lang="en-US" dirty="0"/>
              <a:t>Results: </a:t>
            </a:r>
            <a:r>
              <a:rPr lang="en-US"/>
              <a:t>Exploratory Analysis</a:t>
            </a:r>
            <a:endParaRPr lang="en-US" dirty="0"/>
          </a:p>
        </p:txBody>
      </p:sp>
      <p:pic>
        <p:nvPicPr>
          <p:cNvPr id="5" name="Picture 4">
            <a:extLst>
              <a:ext uri="{FF2B5EF4-FFF2-40B4-BE49-F238E27FC236}">
                <a16:creationId xmlns:a16="http://schemas.microsoft.com/office/drawing/2014/main" id="{E04DF3EC-AF24-4FEA-AF90-BB1B8EE89C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12570"/>
            <a:ext cx="5943600" cy="3832860"/>
          </a:xfrm>
          <a:prstGeom prst="rect">
            <a:avLst/>
          </a:prstGeom>
          <a:noFill/>
          <a:ln>
            <a:noFill/>
          </a:ln>
        </p:spPr>
      </p:pic>
    </p:spTree>
    <p:extLst>
      <p:ext uri="{BB962C8B-B14F-4D97-AF65-F5344CB8AC3E}">
        <p14:creationId xmlns:p14="http://schemas.microsoft.com/office/powerpoint/2010/main" val="271076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119FD-9E9F-49DD-AAF9-29828495C227}"/>
              </a:ext>
            </a:extLst>
          </p:cNvPr>
          <p:cNvSpPr>
            <a:spLocks noGrp="1"/>
          </p:cNvSpPr>
          <p:nvPr>
            <p:ph type="title"/>
          </p:nvPr>
        </p:nvSpPr>
        <p:spPr/>
        <p:txBody>
          <a:bodyPr/>
          <a:lstStyle/>
          <a:p>
            <a:r>
              <a:rPr lang="en-US" dirty="0"/>
              <a:t>Results: Exploratory Analysis</a:t>
            </a:r>
          </a:p>
        </p:txBody>
      </p:sp>
      <p:pic>
        <p:nvPicPr>
          <p:cNvPr id="4" name="Content Placeholder 3">
            <a:extLst>
              <a:ext uri="{FF2B5EF4-FFF2-40B4-BE49-F238E27FC236}">
                <a16:creationId xmlns:a16="http://schemas.microsoft.com/office/drawing/2014/main" id="{7F1C5785-5FCC-4E70-91A9-DC44458FA85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2382" y="2557463"/>
            <a:ext cx="4707235" cy="3317875"/>
          </a:xfrm>
          <a:prstGeom prst="rect">
            <a:avLst/>
          </a:prstGeom>
          <a:noFill/>
          <a:ln>
            <a:noFill/>
          </a:ln>
        </p:spPr>
      </p:pic>
    </p:spTree>
    <p:extLst>
      <p:ext uri="{BB962C8B-B14F-4D97-AF65-F5344CB8AC3E}">
        <p14:creationId xmlns:p14="http://schemas.microsoft.com/office/powerpoint/2010/main" val="2849969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50601-50C3-48EE-BAB6-ACB919BEF2BC}"/>
              </a:ext>
            </a:extLst>
          </p:cNvPr>
          <p:cNvSpPr>
            <a:spLocks noGrp="1"/>
          </p:cNvSpPr>
          <p:nvPr>
            <p:ph type="title"/>
          </p:nvPr>
        </p:nvSpPr>
        <p:spPr/>
        <p:txBody>
          <a:bodyPr/>
          <a:lstStyle/>
          <a:p>
            <a:r>
              <a:rPr lang="en-US" dirty="0"/>
              <a:t>Results: Exploratory Analysis</a:t>
            </a:r>
          </a:p>
        </p:txBody>
      </p:sp>
      <p:pic>
        <p:nvPicPr>
          <p:cNvPr id="4" name="Content Placeholder 3">
            <a:extLst>
              <a:ext uri="{FF2B5EF4-FFF2-40B4-BE49-F238E27FC236}">
                <a16:creationId xmlns:a16="http://schemas.microsoft.com/office/drawing/2014/main" id="{FF71E16E-A291-4A0B-B7F1-9752E9D5345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2382" y="2557463"/>
            <a:ext cx="4707235" cy="3317875"/>
          </a:xfrm>
          <a:prstGeom prst="rect">
            <a:avLst/>
          </a:prstGeom>
          <a:noFill/>
          <a:ln>
            <a:noFill/>
          </a:ln>
        </p:spPr>
      </p:pic>
    </p:spTree>
    <p:extLst>
      <p:ext uri="{BB962C8B-B14F-4D97-AF65-F5344CB8AC3E}">
        <p14:creationId xmlns:p14="http://schemas.microsoft.com/office/powerpoint/2010/main" val="39031334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30206</TotalTime>
  <Words>481</Words>
  <Application>Microsoft Office PowerPoint</Application>
  <PresentationFormat>Widescreen</PresentationFormat>
  <Paragraphs>104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Cambria</vt:lpstr>
      <vt:lpstr>Garamond</vt:lpstr>
      <vt:lpstr>Organic</vt:lpstr>
      <vt:lpstr>Insurance Policy Cancellations</vt:lpstr>
      <vt:lpstr>Research Question</vt:lpstr>
      <vt:lpstr>Uses</vt:lpstr>
      <vt:lpstr>Approach</vt:lpstr>
      <vt:lpstr>Results: Exploratory Analysis</vt:lpstr>
      <vt:lpstr>Results: Exploratory Analysis</vt:lpstr>
      <vt:lpstr>Results: Exploratory Analysis</vt:lpstr>
      <vt:lpstr>Results: Exploratory Analysis</vt:lpstr>
      <vt:lpstr>Results: Exploratory Analysis</vt:lpstr>
      <vt:lpstr>Results: Exploratory Analysis</vt:lpstr>
      <vt:lpstr>Results: Exploratory Analysis</vt:lpstr>
      <vt:lpstr>Results: Exploratory Analysis</vt:lpstr>
      <vt:lpstr>Results: Exploratory Analysis</vt:lpstr>
      <vt:lpstr>Results: Exploratory Analysis</vt:lpstr>
      <vt:lpstr>Results: Exploratory Analysis</vt:lpstr>
      <vt:lpstr>Results: Exploratory Analysis</vt:lpstr>
      <vt:lpstr>Results: Exploratory Analysis</vt:lpstr>
      <vt:lpstr>Results: Exploratory Analysis</vt:lpstr>
      <vt:lpstr>Results: Exploratory Analysis</vt:lpstr>
      <vt:lpstr>Results: Exploratory Analysis</vt:lpstr>
      <vt:lpstr>Results: Exploratory Analysis</vt:lpstr>
      <vt:lpstr>Results: Exploratory Analysis</vt:lpstr>
      <vt:lpstr>Results: Exploratory Analysis</vt:lpstr>
      <vt:lpstr>Results: Predictive Modeling</vt:lpstr>
      <vt:lpstr>Results: Predictive Model</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Policy Cancellations</dc:title>
  <dc:creator>Alissa Hayes</dc:creator>
  <cp:lastModifiedBy>Alissa Hayes</cp:lastModifiedBy>
  <cp:revision>22</cp:revision>
  <dcterms:created xsi:type="dcterms:W3CDTF">2019-05-13T18:22:04Z</dcterms:created>
  <dcterms:modified xsi:type="dcterms:W3CDTF">2019-06-03T17:48:19Z</dcterms:modified>
</cp:coreProperties>
</file>