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5"/>
  </p:notesMasterIdLst>
  <p:sldIdLst>
    <p:sldId id="256" r:id="rId2"/>
    <p:sldId id="259" r:id="rId3"/>
    <p:sldId id="258" r:id="rId4"/>
    <p:sldId id="260" r:id="rId5"/>
    <p:sldId id="262" r:id="rId6"/>
    <p:sldId id="263" r:id="rId7"/>
    <p:sldId id="266" r:id="rId8"/>
    <p:sldId id="313" r:id="rId9"/>
    <p:sldId id="264" r:id="rId10"/>
    <p:sldId id="314" r:id="rId11"/>
    <p:sldId id="277" r:id="rId12"/>
    <p:sldId id="315" r:id="rId13"/>
    <p:sldId id="316" r:id="rId14"/>
    <p:sldId id="317" r:id="rId15"/>
    <p:sldId id="279" r:id="rId16"/>
    <p:sldId id="272" r:id="rId17"/>
    <p:sldId id="318" r:id="rId18"/>
    <p:sldId id="268" r:id="rId19"/>
    <p:sldId id="284" r:id="rId20"/>
    <p:sldId id="274" r:id="rId21"/>
    <p:sldId id="271" r:id="rId22"/>
    <p:sldId id="275" r:id="rId23"/>
    <p:sldId id="320" r:id="rId24"/>
    <p:sldId id="265" r:id="rId25"/>
    <p:sldId id="267" r:id="rId26"/>
    <p:sldId id="321" r:id="rId27"/>
    <p:sldId id="322" r:id="rId28"/>
    <p:sldId id="319" r:id="rId29"/>
    <p:sldId id="323" r:id="rId30"/>
    <p:sldId id="269" r:id="rId31"/>
    <p:sldId id="325" r:id="rId32"/>
    <p:sldId id="324" r:id="rId33"/>
    <p:sldId id="326" r:id="rId3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6"/>
    </p:embeddedFont>
    <p:embeddedFont>
      <p:font typeface="Arimo" panose="020B0604020202020204" charset="0"/>
      <p:regular r:id="rId37"/>
      <p:bold r:id="rId38"/>
      <p:italic r:id="rId39"/>
      <p:boldItalic r:id="rId40"/>
    </p:embeddedFont>
    <p:embeddedFont>
      <p:font typeface="Bebas Neue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E33363-F01F-4A14-9E96-1D4866C6B2D3}">
  <a:tblStyle styleId="{FAE33363-F01F-4A14-9E96-1D4866C6B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95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230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59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00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f61a32cb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f61a32cb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f61a32cb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f61a32cb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346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156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324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887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29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265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146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29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21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9" r:id="rId16"/>
    <p:sldLayoutId id="2147483672" r:id="rId17"/>
    <p:sldLayoutId id="2147483675" r:id="rId18"/>
    <p:sldLayoutId id="2147483676" r:id="rId1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.xml"/><Relationship Id="rId5" Type="http://schemas.openxmlformats.org/officeDocument/2006/relationships/slide" Target="slide25.xml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0.xml"/><Relationship Id="rId4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0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3.xml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Did educational level and geography affect the Asian lowest unemployment rate before covid19?</a:t>
            </a:r>
            <a:endParaRPr sz="32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y Alissa Dao - 2022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/>
          </p:nvPr>
        </p:nvSpPr>
        <p:spPr>
          <a:xfrm>
            <a:off x="195943" y="553450"/>
            <a:ext cx="8754278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Unemployment rates by race (1973-2019)</a:t>
            </a:r>
            <a:endParaRPr sz="2600" dirty="0"/>
          </a:p>
        </p:txBody>
      </p:sp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4" name="Google Shape;1504;p55"/>
          <p:cNvSpPr txBox="1"/>
          <p:nvPr/>
        </p:nvSpPr>
        <p:spPr>
          <a:xfrm>
            <a:off x="1462750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48 rows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5" name="Google Shape;1505;p55"/>
          <p:cNvSpPr txBox="1"/>
          <p:nvPr/>
        </p:nvSpPr>
        <p:spPr>
          <a:xfrm>
            <a:off x="1462750" y="371861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rom 1973 to 2019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06" name="Google Shape;1506;p55"/>
          <p:cNvSpPr/>
          <p:nvPr/>
        </p:nvSpPr>
        <p:spPr>
          <a:xfrm>
            <a:off x="92245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/>
          <p:cNvCxnSpPr>
            <a:stCxn id="1506" idx="4"/>
          </p:cNvCxnSpPr>
          <p:nvPr/>
        </p:nvCxnSpPr>
        <p:spPr>
          <a:xfrm>
            <a:off x="1280350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25893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/>
          <p:cNvCxnSpPr>
            <a:stCxn id="1506" idx="6"/>
            <a:endCxn id="1508" idx="2"/>
          </p:cNvCxnSpPr>
          <p:nvPr/>
        </p:nvCxnSpPr>
        <p:spPr>
          <a:xfrm>
            <a:off x="1638250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/>
          <p:cNvSpPr txBox="1"/>
          <p:nvPr/>
        </p:nvSpPr>
        <p:spPr>
          <a:xfrm>
            <a:off x="3132542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source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3132542" y="187976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 Bureau of Labor Statistics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endCxn id="1508" idx="0"/>
          </p:cNvCxnSpPr>
          <p:nvPr/>
        </p:nvCxnSpPr>
        <p:spPr>
          <a:xfrm flipH="1">
            <a:off x="2947225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>
            <a:off x="33051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/>
          <p:cNvSpPr txBox="1"/>
          <p:nvPr/>
        </p:nvSpPr>
        <p:spPr>
          <a:xfrm>
            <a:off x="4796425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ata cleaning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6" name="Google Shape;1516;p55"/>
          <p:cNvSpPr txBox="1"/>
          <p:nvPr/>
        </p:nvSpPr>
        <p:spPr>
          <a:xfrm>
            <a:off x="4796424" y="3718612"/>
            <a:ext cx="2184037" cy="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Delete data from 1973 to 1999: lack Asian data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14" name="Google Shape;1514;p55"/>
          <p:cNvSpPr/>
          <p:nvPr/>
        </p:nvSpPr>
        <p:spPr>
          <a:xfrm>
            <a:off x="42561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/>
          <p:cNvSpPr/>
          <p:nvPr/>
        </p:nvSpPr>
        <p:spPr>
          <a:xfrm>
            <a:off x="592300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/>
          <p:cNvCxnSpPr>
            <a:cxnSpLocks/>
            <a:stCxn id="1514" idx="6"/>
            <a:endCxn id="1518" idx="2"/>
          </p:cNvCxnSpPr>
          <p:nvPr/>
        </p:nvCxnSpPr>
        <p:spPr>
          <a:xfrm>
            <a:off x="49719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/>
          <p:cNvSpPr txBox="1"/>
          <p:nvPr/>
        </p:nvSpPr>
        <p:spPr>
          <a:xfrm>
            <a:off x="6466217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 columns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1" name="Google Shape;1521;p55"/>
          <p:cNvSpPr txBox="1"/>
          <p:nvPr/>
        </p:nvSpPr>
        <p:spPr>
          <a:xfrm>
            <a:off x="6450042" y="1816695"/>
            <a:ext cx="2328882" cy="97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Asia, Hispanic or Latino, White, and Black or African American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22" name="Google Shape;1522;p55"/>
          <p:cNvCxnSpPr>
            <a:cxnSpLocks/>
            <a:endCxn id="1518" idx="0"/>
          </p:cNvCxnSpPr>
          <p:nvPr/>
        </p:nvCxnSpPr>
        <p:spPr>
          <a:xfrm flipH="1">
            <a:off x="6280900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3" name="Google Shape;1553;p5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677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/>
      <p:bldP spid="1504" grpId="0"/>
      <p:bldP spid="1505" grpId="0"/>
      <p:bldP spid="1510" grpId="0"/>
      <p:bldP spid="1511" grpId="0"/>
      <p:bldP spid="1515" grpId="0"/>
      <p:bldP spid="1516" grpId="0"/>
      <p:bldP spid="1520" grpId="0"/>
      <p:bldP spid="15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/>
          </p:nvPr>
        </p:nvSpPr>
        <p:spPr>
          <a:xfrm>
            <a:off x="293916" y="553450"/>
            <a:ext cx="8571832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Educational attainment of the labor force age 25 and older by race (2019)</a:t>
            </a:r>
            <a:endParaRPr dirty="0"/>
          </a:p>
        </p:txBody>
      </p:sp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4" name="Google Shape;1504;p55"/>
          <p:cNvSpPr txBox="1"/>
          <p:nvPr/>
        </p:nvSpPr>
        <p:spPr>
          <a:xfrm>
            <a:off x="6336463" y="1369006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 rows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5" name="Google Shape;1505;p55"/>
          <p:cNvSpPr txBox="1"/>
          <p:nvPr/>
        </p:nvSpPr>
        <p:spPr>
          <a:xfrm>
            <a:off x="6300860" y="1645270"/>
            <a:ext cx="2564888" cy="81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Asia, Hispanic or Latino, White, and Black or African American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06" name="Google Shape;1506;p55"/>
          <p:cNvSpPr/>
          <p:nvPr/>
        </p:nvSpPr>
        <p:spPr>
          <a:xfrm>
            <a:off x="434129" y="2381539"/>
            <a:ext cx="715800" cy="60570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/>
          <p:cNvCxnSpPr>
            <a:cxnSpLocks/>
            <a:stCxn id="1506" idx="4"/>
          </p:cNvCxnSpPr>
          <p:nvPr/>
        </p:nvCxnSpPr>
        <p:spPr>
          <a:xfrm>
            <a:off x="792029" y="2987240"/>
            <a:ext cx="0" cy="99090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2587977" y="2354740"/>
            <a:ext cx="715725" cy="62580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09" name="Google Shape;1509;p55"/>
          <p:cNvCxnSpPr>
            <a:cxnSpLocks/>
            <a:stCxn id="1506" idx="6"/>
            <a:endCxn id="1508" idx="2"/>
          </p:cNvCxnSpPr>
          <p:nvPr/>
        </p:nvCxnSpPr>
        <p:spPr>
          <a:xfrm flipV="1">
            <a:off x="1149929" y="2667643"/>
            <a:ext cx="1438048" cy="167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/>
          <p:cNvSpPr txBox="1"/>
          <p:nvPr/>
        </p:nvSpPr>
        <p:spPr>
          <a:xfrm>
            <a:off x="3132542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source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3132542" y="187976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 Bureau of Labor Statistics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cxnSpLocks/>
          </p:cNvCxnSpPr>
          <p:nvPr/>
        </p:nvCxnSpPr>
        <p:spPr>
          <a:xfrm>
            <a:off x="2950225" y="1510425"/>
            <a:ext cx="0" cy="8264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cxnSpLocks/>
          </p:cNvCxnSpPr>
          <p:nvPr/>
        </p:nvCxnSpPr>
        <p:spPr>
          <a:xfrm>
            <a:off x="3302354" y="2667642"/>
            <a:ext cx="951075" cy="100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/>
          <p:cNvSpPr txBox="1"/>
          <p:nvPr/>
        </p:nvSpPr>
        <p:spPr>
          <a:xfrm>
            <a:off x="6201468" y="3058862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ata cleaning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6" name="Google Shape;1516;p55"/>
          <p:cNvSpPr txBox="1"/>
          <p:nvPr/>
        </p:nvSpPr>
        <p:spPr>
          <a:xfrm>
            <a:off x="4691441" y="3350762"/>
            <a:ext cx="2184037" cy="5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 action needed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7" name="Google Shape;1517;p55"/>
          <p:cNvCxnSpPr>
            <a:cxnSpLocks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9" name="Google Shape;1519;p55"/>
          <p:cNvCxnSpPr>
            <a:cxnSpLocks/>
            <a:endCxn id="77" idx="2"/>
          </p:cNvCxnSpPr>
          <p:nvPr/>
        </p:nvCxnSpPr>
        <p:spPr>
          <a:xfrm>
            <a:off x="4985232" y="2655819"/>
            <a:ext cx="937127" cy="181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/>
          <p:cNvSpPr txBox="1"/>
          <p:nvPr/>
        </p:nvSpPr>
        <p:spPr>
          <a:xfrm>
            <a:off x="3114898" y="2889064"/>
            <a:ext cx="1609498" cy="31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 columns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1" name="Google Shape;1521;p55"/>
          <p:cNvSpPr txBox="1"/>
          <p:nvPr/>
        </p:nvSpPr>
        <p:spPr>
          <a:xfrm>
            <a:off x="974428" y="3036701"/>
            <a:ext cx="3534615" cy="145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Less than a high school diploma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High school graduates, no college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Some college, no degree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Associate's degree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Bachelor's degree and higher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22" name="Google Shape;1522;p55"/>
          <p:cNvCxnSpPr>
            <a:cxnSpLocks/>
          </p:cNvCxnSpPr>
          <p:nvPr/>
        </p:nvCxnSpPr>
        <p:spPr>
          <a:xfrm flipH="1">
            <a:off x="6280222" y="1510425"/>
            <a:ext cx="3678" cy="8264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3" name="Google Shape;1553;p5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508;p55">
            <a:extLst>
              <a:ext uri="{FF2B5EF4-FFF2-40B4-BE49-F238E27FC236}">
                <a16:creationId xmlns:a16="http://schemas.microsoft.com/office/drawing/2014/main" id="{996A23E9-4C6E-4C0F-915E-0C9C66B84DD0}"/>
              </a:ext>
            </a:extLst>
          </p:cNvPr>
          <p:cNvSpPr/>
          <p:nvPr/>
        </p:nvSpPr>
        <p:spPr>
          <a:xfrm>
            <a:off x="4261468" y="2328685"/>
            <a:ext cx="715725" cy="62580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508;p55">
            <a:extLst>
              <a:ext uri="{FF2B5EF4-FFF2-40B4-BE49-F238E27FC236}">
                <a16:creationId xmlns:a16="http://schemas.microsoft.com/office/drawing/2014/main" id="{964F9CE8-6B9A-4D86-B96D-0CC89319F89D}"/>
              </a:ext>
            </a:extLst>
          </p:cNvPr>
          <p:cNvSpPr/>
          <p:nvPr/>
        </p:nvSpPr>
        <p:spPr>
          <a:xfrm>
            <a:off x="5922359" y="2361107"/>
            <a:ext cx="715725" cy="62580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/>
      <p:bldP spid="1505" grpId="0"/>
      <p:bldP spid="1510" grpId="0"/>
      <p:bldP spid="1511" grpId="0"/>
      <p:bldP spid="1515" grpId="0"/>
      <p:bldP spid="1516" grpId="0"/>
      <p:bldP spid="1520" grpId="0"/>
      <p:bldP spid="15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/>
          </p:nvPr>
        </p:nvSpPr>
        <p:spPr>
          <a:xfrm>
            <a:off x="195943" y="553450"/>
            <a:ext cx="8754278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3600" dirty="0"/>
              <a:t>unemployment rate by educational attainment, 2019</a:t>
            </a:r>
            <a:endParaRPr sz="2600" dirty="0"/>
          </a:p>
        </p:txBody>
      </p:sp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4" name="Google Shape;1504;p55"/>
          <p:cNvSpPr txBox="1"/>
          <p:nvPr/>
        </p:nvSpPr>
        <p:spPr>
          <a:xfrm>
            <a:off x="3410343" y="2657921"/>
            <a:ext cx="1183620" cy="2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 rows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5" name="Google Shape;1505;p55"/>
          <p:cNvSpPr txBox="1"/>
          <p:nvPr/>
        </p:nvSpPr>
        <p:spPr>
          <a:xfrm>
            <a:off x="438334" y="2781168"/>
            <a:ext cx="3327024" cy="17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Less than a high school diploma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High school graduates, no college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Some college, no degree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Associate's degree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Bachelor's degree and higher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Master’s degree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Professional’s degree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Doctoral Degree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06" name="Google Shape;1506;p55"/>
          <p:cNvSpPr/>
          <p:nvPr/>
        </p:nvSpPr>
        <p:spPr>
          <a:xfrm>
            <a:off x="22015" y="2239969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/>
          <p:cNvCxnSpPr>
            <a:stCxn id="1506" idx="4"/>
          </p:cNvCxnSpPr>
          <p:nvPr/>
        </p:nvCxnSpPr>
        <p:spPr>
          <a:xfrm>
            <a:off x="379915" y="2955769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2635410" y="2239968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/>
          <p:cNvCxnSpPr>
            <a:stCxn id="1506" idx="6"/>
            <a:endCxn id="1508" idx="2"/>
          </p:cNvCxnSpPr>
          <p:nvPr/>
        </p:nvCxnSpPr>
        <p:spPr>
          <a:xfrm flipV="1">
            <a:off x="737815" y="2597868"/>
            <a:ext cx="1897595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/>
          <p:cNvSpPr txBox="1"/>
          <p:nvPr/>
        </p:nvSpPr>
        <p:spPr>
          <a:xfrm>
            <a:off x="3132542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source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3132542" y="1879763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</a:t>
            </a: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 Bureau of Labor Statistics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cxnSpLocks/>
          </p:cNvCxnSpPr>
          <p:nvPr/>
        </p:nvCxnSpPr>
        <p:spPr>
          <a:xfrm>
            <a:off x="2950225" y="1510425"/>
            <a:ext cx="0" cy="7347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>
            <a:off x="3351210" y="2597868"/>
            <a:ext cx="1044234" cy="86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/>
          <p:cNvSpPr txBox="1"/>
          <p:nvPr/>
        </p:nvSpPr>
        <p:spPr>
          <a:xfrm>
            <a:off x="4796425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ata cleaning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6" name="Google Shape;1516;p55"/>
          <p:cNvSpPr txBox="1"/>
          <p:nvPr/>
        </p:nvSpPr>
        <p:spPr>
          <a:xfrm>
            <a:off x="4796424" y="3718612"/>
            <a:ext cx="2184037" cy="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action needed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14" name="Google Shape;1514;p55"/>
          <p:cNvSpPr/>
          <p:nvPr/>
        </p:nvSpPr>
        <p:spPr>
          <a:xfrm>
            <a:off x="4395444" y="2248650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4753344" y="2964450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/>
          <p:cNvSpPr/>
          <p:nvPr/>
        </p:nvSpPr>
        <p:spPr>
          <a:xfrm>
            <a:off x="5909591" y="2248650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/>
          <p:cNvCxnSpPr>
            <a:cxnSpLocks/>
            <a:stCxn id="1514" idx="6"/>
            <a:endCxn id="1518" idx="2"/>
          </p:cNvCxnSpPr>
          <p:nvPr/>
        </p:nvCxnSpPr>
        <p:spPr>
          <a:xfrm>
            <a:off x="5111244" y="2606550"/>
            <a:ext cx="7983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/>
          <p:cNvSpPr txBox="1"/>
          <p:nvPr/>
        </p:nvSpPr>
        <p:spPr>
          <a:xfrm>
            <a:off x="6466217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 columns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1" name="Google Shape;1521;p55"/>
          <p:cNvSpPr txBox="1"/>
          <p:nvPr/>
        </p:nvSpPr>
        <p:spPr>
          <a:xfrm>
            <a:off x="6450042" y="1816695"/>
            <a:ext cx="2328882" cy="97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Educational attainment, Unemployment rate 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22" name="Google Shape;1522;p55"/>
          <p:cNvCxnSpPr>
            <a:cxnSpLocks/>
          </p:cNvCxnSpPr>
          <p:nvPr/>
        </p:nvCxnSpPr>
        <p:spPr>
          <a:xfrm flipH="1">
            <a:off x="6280901" y="1510425"/>
            <a:ext cx="2999" cy="7347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3" name="Google Shape;1553;p5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796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/>
      <p:bldP spid="1504" grpId="0"/>
      <p:bldP spid="1505" grpId="0"/>
      <p:bldP spid="1510" grpId="0"/>
      <p:bldP spid="1511" grpId="0"/>
      <p:bldP spid="1515" grpId="0"/>
      <p:bldP spid="1516" grpId="0"/>
      <p:bldP spid="1520" grpId="0"/>
      <p:bldP spid="15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/>
          </p:nvPr>
        </p:nvSpPr>
        <p:spPr>
          <a:xfrm>
            <a:off x="195943" y="553450"/>
            <a:ext cx="8754278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STATES HAVE THE HIGHEST PERCENTAGE OF POPULATION LIVING IN ECONOMIC DISTRESS</a:t>
            </a:r>
            <a:endParaRPr sz="2600" dirty="0"/>
          </a:p>
        </p:txBody>
      </p:sp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4" name="Google Shape;1504;p55"/>
          <p:cNvSpPr txBox="1"/>
          <p:nvPr/>
        </p:nvSpPr>
        <p:spPr>
          <a:xfrm>
            <a:off x="1472681" y="3091847"/>
            <a:ext cx="1183620" cy="2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51 rows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5" name="Google Shape;1505;p55"/>
          <p:cNvSpPr txBox="1"/>
          <p:nvPr/>
        </p:nvSpPr>
        <p:spPr>
          <a:xfrm>
            <a:off x="1452860" y="3435174"/>
            <a:ext cx="2191333" cy="84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51 states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06" name="Google Shape;1506;p55"/>
          <p:cNvSpPr/>
          <p:nvPr/>
        </p:nvSpPr>
        <p:spPr>
          <a:xfrm>
            <a:off x="737060" y="252548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07" name="Google Shape;1507;p55"/>
          <p:cNvCxnSpPr>
            <a:stCxn id="1506" idx="4"/>
          </p:cNvCxnSpPr>
          <p:nvPr/>
        </p:nvCxnSpPr>
        <p:spPr>
          <a:xfrm>
            <a:off x="1094960" y="324128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25893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/>
          <p:cNvCxnSpPr>
            <a:cxnSpLocks/>
            <a:endCxn id="1508" idx="2"/>
          </p:cNvCxnSpPr>
          <p:nvPr/>
        </p:nvCxnSpPr>
        <p:spPr>
          <a:xfrm>
            <a:off x="1444450" y="2861325"/>
            <a:ext cx="11448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0" name="Google Shape;1510;p55"/>
          <p:cNvSpPr txBox="1"/>
          <p:nvPr/>
        </p:nvSpPr>
        <p:spPr>
          <a:xfrm>
            <a:off x="3129543" y="1379937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source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3015014" y="1674125"/>
            <a:ext cx="2579458" cy="69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Economic Innovation Group (EIG)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cxnSpLocks/>
            <a:endCxn id="1508" idx="0"/>
          </p:cNvCxnSpPr>
          <p:nvPr/>
        </p:nvCxnSpPr>
        <p:spPr>
          <a:xfrm>
            <a:off x="2947225" y="1379937"/>
            <a:ext cx="0" cy="11234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>
            <a:off x="33051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5" name="Google Shape;1515;p55"/>
          <p:cNvSpPr txBox="1"/>
          <p:nvPr/>
        </p:nvSpPr>
        <p:spPr>
          <a:xfrm>
            <a:off x="4796425" y="334098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</a:t>
            </a: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ata cleaning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6" name="Google Shape;1516;p55"/>
          <p:cNvSpPr txBox="1"/>
          <p:nvPr/>
        </p:nvSpPr>
        <p:spPr>
          <a:xfrm>
            <a:off x="4796424" y="3718612"/>
            <a:ext cx="2706555" cy="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Using VLOOKUP to match abbreviation with full states’ name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14" name="Google Shape;1514;p55"/>
          <p:cNvSpPr/>
          <p:nvPr/>
        </p:nvSpPr>
        <p:spPr>
          <a:xfrm>
            <a:off x="42561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/>
          <p:cNvSpPr/>
          <p:nvPr/>
        </p:nvSpPr>
        <p:spPr>
          <a:xfrm>
            <a:off x="592300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/>
          <p:cNvCxnSpPr>
            <a:cxnSpLocks/>
            <a:stCxn id="1514" idx="6"/>
            <a:endCxn id="1518" idx="2"/>
          </p:cNvCxnSpPr>
          <p:nvPr/>
        </p:nvCxnSpPr>
        <p:spPr>
          <a:xfrm>
            <a:off x="49719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/>
          <p:cNvSpPr txBox="1"/>
          <p:nvPr/>
        </p:nvSpPr>
        <p:spPr>
          <a:xfrm>
            <a:off x="6466217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 columns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1" name="Google Shape;1521;p55"/>
          <p:cNvSpPr txBox="1"/>
          <p:nvPr/>
        </p:nvSpPr>
        <p:spPr>
          <a:xfrm>
            <a:off x="6450042" y="1816695"/>
            <a:ext cx="2328882" cy="97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States (Abbreviation), Percentage of population living in economic distress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22" name="Google Shape;1522;p55"/>
          <p:cNvCxnSpPr>
            <a:cxnSpLocks/>
            <a:endCxn id="1518" idx="0"/>
          </p:cNvCxnSpPr>
          <p:nvPr/>
        </p:nvCxnSpPr>
        <p:spPr>
          <a:xfrm flipH="1">
            <a:off x="6280900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3" name="Google Shape;1553;p5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9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/>
      <p:bldP spid="1504" grpId="0"/>
      <p:bldP spid="1505" grpId="0"/>
      <p:bldP spid="1515" grpId="0"/>
      <p:bldP spid="1516" grpId="0"/>
      <p:bldP spid="1520" grpId="0"/>
      <p:bldP spid="15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/>
          </p:nvPr>
        </p:nvSpPr>
        <p:spPr>
          <a:xfrm>
            <a:off x="195943" y="553450"/>
            <a:ext cx="8754278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Population by race and ethnicity in all states</a:t>
            </a:r>
            <a:endParaRPr sz="2600" dirty="0"/>
          </a:p>
        </p:txBody>
      </p:sp>
      <p:sp>
        <p:nvSpPr>
          <p:cNvPr id="1503" name="Google Shape;1503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4" name="Google Shape;1504;p55"/>
          <p:cNvSpPr txBox="1"/>
          <p:nvPr/>
        </p:nvSpPr>
        <p:spPr>
          <a:xfrm>
            <a:off x="5052747" y="3278250"/>
            <a:ext cx="1183620" cy="2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71 rows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08" name="Google Shape;1508;p55"/>
          <p:cNvSpPr/>
          <p:nvPr/>
        </p:nvSpPr>
        <p:spPr>
          <a:xfrm>
            <a:off x="25893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/>
          <p:cNvSpPr txBox="1"/>
          <p:nvPr/>
        </p:nvSpPr>
        <p:spPr>
          <a:xfrm>
            <a:off x="3129543" y="1379937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source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3015014" y="1674125"/>
            <a:ext cx="2579458" cy="69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 Census Bureau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12" name="Google Shape;1512;p55"/>
          <p:cNvCxnSpPr>
            <a:cxnSpLocks/>
            <a:endCxn id="1508" idx="0"/>
          </p:cNvCxnSpPr>
          <p:nvPr/>
        </p:nvCxnSpPr>
        <p:spPr>
          <a:xfrm>
            <a:off x="2947225" y="1379937"/>
            <a:ext cx="0" cy="11234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>
            <a:off x="33051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4" name="Google Shape;1514;p55"/>
          <p:cNvSpPr/>
          <p:nvPr/>
        </p:nvSpPr>
        <p:spPr>
          <a:xfrm>
            <a:off x="42561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/>
          <p:cNvSpPr/>
          <p:nvPr/>
        </p:nvSpPr>
        <p:spPr>
          <a:xfrm>
            <a:off x="592300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/>
          <p:cNvCxnSpPr>
            <a:cxnSpLocks/>
            <a:stCxn id="1514" idx="6"/>
            <a:endCxn id="1518" idx="2"/>
          </p:cNvCxnSpPr>
          <p:nvPr/>
        </p:nvCxnSpPr>
        <p:spPr>
          <a:xfrm>
            <a:off x="49719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55"/>
          <p:cNvSpPr txBox="1"/>
          <p:nvPr/>
        </p:nvSpPr>
        <p:spPr>
          <a:xfrm>
            <a:off x="6466217" y="1502138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52 columns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1" name="Google Shape;1521;p55"/>
          <p:cNvSpPr txBox="1"/>
          <p:nvPr/>
        </p:nvSpPr>
        <p:spPr>
          <a:xfrm>
            <a:off x="6450042" y="1816695"/>
            <a:ext cx="2328882" cy="97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Label(name of different ethnicity), 51 States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22" name="Google Shape;1522;p55"/>
          <p:cNvCxnSpPr>
            <a:cxnSpLocks/>
            <a:endCxn id="1518" idx="0"/>
          </p:cNvCxnSpPr>
          <p:nvPr/>
        </p:nvCxnSpPr>
        <p:spPr>
          <a:xfrm flipH="1">
            <a:off x="6280900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5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3" name="Google Shape;1553;p5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44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" grpId="0"/>
      <p:bldP spid="1504" grpId="0"/>
      <p:bldP spid="1510" grpId="0"/>
      <p:bldP spid="1511" grpId="0"/>
      <p:bldP spid="1520" grpId="0"/>
      <p:bldP spid="15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6" name="Google Shape;1696;p5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7" name="Google Shape;1697;p5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098F6-5D54-40E7-95DF-541CC60BCD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602" b="13241"/>
          <a:stretch/>
        </p:blipFill>
        <p:spPr>
          <a:xfrm>
            <a:off x="388175" y="1108595"/>
            <a:ext cx="8367649" cy="3158307"/>
          </a:xfrm>
          <a:prstGeom prst="rect">
            <a:avLst/>
          </a:prstGeom>
        </p:spPr>
      </p:pic>
      <p:sp>
        <p:nvSpPr>
          <p:cNvPr id="102" name="Google Shape;1086;p47">
            <a:extLst>
              <a:ext uri="{FF2B5EF4-FFF2-40B4-BE49-F238E27FC236}">
                <a16:creationId xmlns:a16="http://schemas.microsoft.com/office/drawing/2014/main" id="{51E05609-0B6C-4608-9DB3-BE95BF185321}"/>
              </a:ext>
            </a:extLst>
          </p:cNvPr>
          <p:cNvSpPr txBox="1">
            <a:spLocks/>
          </p:cNvSpPr>
          <p:nvPr/>
        </p:nvSpPr>
        <p:spPr>
          <a:xfrm>
            <a:off x="482347" y="56120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03" name="Google Shape;1086;p47">
            <a:extLst>
              <a:ext uri="{FF2B5EF4-FFF2-40B4-BE49-F238E27FC236}">
                <a16:creationId xmlns:a16="http://schemas.microsoft.com/office/drawing/2014/main" id="{35388490-6096-4B48-81E7-E14BDC960040}"/>
              </a:ext>
            </a:extLst>
          </p:cNvPr>
          <p:cNvSpPr txBox="1">
            <a:spLocks/>
          </p:cNvSpPr>
          <p:nvPr/>
        </p:nvSpPr>
        <p:spPr>
          <a:xfrm>
            <a:off x="714300" y="553450"/>
            <a:ext cx="7715400" cy="44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Bebas Neue" panose="020B0604020202020204" charset="0"/>
              </a:rPr>
              <a:t>Data Cleaning: Raw data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285061" y="1218502"/>
            <a:ext cx="4082831" cy="329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q"/>
            </a:pPr>
            <a:r>
              <a:rPr lang="en" dirty="0"/>
              <a:t>Keeping only Asian origin: 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" dirty="0"/>
              <a:t>Created a filter: filter </a:t>
            </a:r>
            <a:r>
              <a:rPr lang="en"/>
              <a:t>by condition: </a:t>
            </a:r>
            <a:r>
              <a:rPr lang="en" dirty="0"/>
              <a:t>text does not contain: Asia 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" dirty="0"/>
              <a:t>Deleted all rows that matched the created filter. 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" dirty="0"/>
              <a:t>Had only Asian origin left. 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q"/>
            </a:pPr>
            <a:r>
              <a:rPr lang="en" dirty="0"/>
              <a:t>Transporting columns to rows: 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" dirty="0"/>
              <a:t>Copied the current table 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" dirty="0"/>
              <a:t>Chose paste special: transposed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" dirty="0"/>
              <a:t>Deleted the old table 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q"/>
            </a:pPr>
            <a:r>
              <a:rPr lang="en" dirty="0"/>
              <a:t>Calculting the total population and percentage of all Asian ethnicity: 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Total: U</a:t>
            </a:r>
            <a:r>
              <a:rPr lang="en" dirty="0"/>
              <a:t>sed SUM function 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" dirty="0"/>
              <a:t>Percentage: Results from SUM function/Total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endParaRPr lang="en" dirty="0"/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endParaRPr lang="en" dirty="0"/>
          </a:p>
          <a:p>
            <a:pPr marL="0" indent="0">
              <a:buClr>
                <a:schemeClr val="hlink"/>
              </a:buClr>
              <a:buSzPts val="1100"/>
              <a:buNone/>
            </a:pPr>
            <a:endParaRPr lang="en" dirty="0"/>
          </a:p>
          <a:p>
            <a:pPr marL="0" indent="0">
              <a:buClr>
                <a:schemeClr val="hlink"/>
              </a:buClr>
              <a:buSzPts val="1100"/>
              <a:buNone/>
            </a:pPr>
            <a:endParaRPr lang="en" dirty="0"/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endParaRPr lang="en" dirty="0"/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endParaRPr lang="en" dirty="0"/>
          </a:p>
          <a:p>
            <a:pPr marL="0" indent="0">
              <a:buClr>
                <a:schemeClr val="hlink"/>
              </a:buClr>
              <a:buSzPts val="1100"/>
              <a:buNone/>
            </a:pPr>
            <a:endParaRPr lang="en" dirty="0"/>
          </a:p>
          <a:p>
            <a:pPr marL="0" indent="0">
              <a:buClr>
                <a:schemeClr val="hlink"/>
              </a:buClr>
              <a:buSzPts val="1100"/>
              <a:buNone/>
            </a:pPr>
            <a:endParaRPr lang="en" dirty="0"/>
          </a:p>
          <a:p>
            <a:pPr marL="0" indent="0">
              <a:buClr>
                <a:schemeClr val="hlink"/>
              </a:buClr>
              <a:buSzPts val="1100"/>
              <a:buNone/>
            </a:pPr>
            <a:endParaRPr lang="en" dirty="0"/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184560" y="630934"/>
            <a:ext cx="3857700" cy="496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</a:t>
            </a:r>
            <a:r>
              <a:rPr lang="en" sz="2800" dirty="0"/>
              <a:t>ata cleaning: cleaned data</a:t>
            </a:r>
            <a:endParaRPr sz="2800" dirty="0"/>
          </a:p>
        </p:txBody>
      </p:sp>
      <p:sp>
        <p:nvSpPr>
          <p:cNvPr id="1258" name="Google Shape;1258;p5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68" name="Google Shape;1268;p5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1" name="Google Shape;1271;p5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2" name="Google Shape;1272;p5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74" name="Google Shape;1274;p5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3" name="Google Shape;1283;p5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E9E1C-4591-4543-ACE5-E6DFEBB83F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460" r="42500" b="12699"/>
          <a:stretch/>
        </p:blipFill>
        <p:spPr>
          <a:xfrm>
            <a:off x="4533674" y="1330779"/>
            <a:ext cx="4438874" cy="269829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" grpId="0" build="p"/>
      <p:bldP spid="12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Alissa Dao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715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0" animBg="1"/>
      <p:bldP spid="6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27846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846238" y="2569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23489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2863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6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6" name="Google Shape;1066;p46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7" name="Google Shape;1067;p46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0FA05CB-9934-4BBD-BDA1-A1B4895D4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320417" cy="453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</a:t>
            </a:r>
            <a:r>
              <a:rPr lang="en-US" sz="2400" dirty="0"/>
              <a:t>U</a:t>
            </a:r>
            <a:r>
              <a:rPr lang="en" sz="2400" dirty="0"/>
              <a:t>nemployment rate by race </a:t>
            </a:r>
            <a:endParaRPr sz="2400" dirty="0"/>
          </a:p>
        </p:txBody>
      </p:sp>
      <p:sp>
        <p:nvSpPr>
          <p:cNvPr id="1908" name="Google Shape;1908;p6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2" name="Google Shape;1912;p62"/>
          <p:cNvSpPr txBox="1"/>
          <p:nvPr/>
        </p:nvSpPr>
        <p:spPr>
          <a:xfrm>
            <a:off x="6021915" y="971441"/>
            <a:ext cx="2686200" cy="8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Asia had the lowest unemployment rate for most of the time: 15 years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5" name="Google Shape;1915;p62"/>
          <p:cNvSpPr txBox="1"/>
          <p:nvPr/>
        </p:nvSpPr>
        <p:spPr>
          <a:xfrm>
            <a:off x="5719200" y="1904068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8" name="Google Shape;1918;p62"/>
          <p:cNvSpPr txBox="1"/>
          <p:nvPr/>
        </p:nvSpPr>
        <p:spPr>
          <a:xfrm>
            <a:off x="6053742" y="2006689"/>
            <a:ext cx="2686200" cy="113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Asian highest unemployment rate was 7.5 (2010). This number was the smallest among others.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3" name="Google Shape;1923;p6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4" name="Google Shape;1924;p6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25" name="Google Shape;1925;p6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053A7-E351-4A05-AAE2-F90B4DB1C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911" t="20800" r="13384" b="14573"/>
          <a:stretch/>
        </p:blipFill>
        <p:spPr>
          <a:xfrm>
            <a:off x="543605" y="1069855"/>
            <a:ext cx="5359174" cy="3435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CEFEA-34CC-47BA-A251-9312F8C57C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329" t="21283" b="65185"/>
          <a:stretch/>
        </p:blipFill>
        <p:spPr>
          <a:xfrm>
            <a:off x="4544167" y="1087968"/>
            <a:ext cx="1358612" cy="816100"/>
          </a:xfrm>
          <a:prstGeom prst="rect">
            <a:avLst/>
          </a:prstGeom>
        </p:spPr>
      </p:pic>
      <p:sp>
        <p:nvSpPr>
          <p:cNvPr id="43" name="Google Shape;1918;p62">
            <a:extLst>
              <a:ext uri="{FF2B5EF4-FFF2-40B4-BE49-F238E27FC236}">
                <a16:creationId xmlns:a16="http://schemas.microsoft.com/office/drawing/2014/main" id="{7B274FE7-D966-47C7-9E74-34BE62895AE1}"/>
              </a:ext>
            </a:extLst>
          </p:cNvPr>
          <p:cNvSpPr txBox="1"/>
          <p:nvPr/>
        </p:nvSpPr>
        <p:spPr>
          <a:xfrm>
            <a:off x="6090555" y="3239431"/>
            <a:ext cx="2686200" cy="113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Asian lowest unemployment rate was 2.7 (2019).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" grpId="0"/>
      <p:bldP spid="1912" grpId="0"/>
      <p:bldP spid="1918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was the Asian unemployment rate in 2019 and also the lowest unemployment rate among all race.  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2.7</a:t>
            </a:r>
            <a:endParaRPr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build="p"/>
      <p:bldP spid="3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2"/>
                </a:solidFill>
              </a:rPr>
              <a:t>W</a:t>
            </a:r>
            <a:r>
              <a:rPr lang="en" sz="4800" dirty="0">
                <a:solidFill>
                  <a:schemeClr val="lt2"/>
                </a:solidFill>
              </a:rPr>
              <a:t>hat is the role of</a:t>
            </a:r>
            <a:br>
              <a:rPr lang="en" sz="4800" dirty="0">
                <a:solidFill>
                  <a:schemeClr val="lt2"/>
                </a:solidFill>
              </a:rPr>
            </a:br>
            <a:r>
              <a:rPr lang="en" sz="4800" dirty="0">
                <a:solidFill>
                  <a:schemeClr val="lt2"/>
                </a:solidFill>
              </a:rPr>
              <a:t>geography? </a:t>
            </a:r>
            <a:endParaRPr dirty="0"/>
          </a:p>
        </p:txBody>
      </p:sp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9"/>
          <p:cNvSpPr/>
          <p:nvPr/>
        </p:nvSpPr>
        <p:spPr>
          <a:xfrm>
            <a:off x="1826501" y="2815126"/>
            <a:ext cx="5153100" cy="88510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9"/>
          <p:cNvSpPr txBox="1">
            <a:spLocks noGrp="1"/>
          </p:cNvSpPr>
          <p:nvPr>
            <p:ph type="title"/>
          </p:nvPr>
        </p:nvSpPr>
        <p:spPr>
          <a:xfrm>
            <a:off x="3186083" y="2011930"/>
            <a:ext cx="2292995" cy="559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tx1"/>
                </a:solidFill>
                <a:effectLst/>
                <a:latin typeface="Bebas Neue" panose="020B0604020202020204" charset="0"/>
              </a:rPr>
              <a:t>5/10</a:t>
            </a:r>
            <a:endParaRPr sz="80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1"/>
          </p:nvPr>
        </p:nvSpPr>
        <p:spPr>
          <a:xfrm>
            <a:off x="1846765" y="2999681"/>
            <a:ext cx="5153100" cy="545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Bebas Neue" panose="020B0604020202020204" charset="0"/>
              </a:rPr>
              <a:t>states with the highest Asian population have a low/medium % of living in financial distress</a:t>
            </a:r>
            <a:endParaRPr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1202" name="Google Shape;1202;p4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03" name="Google Shape;1203;p49"/>
          <p:cNvSpPr/>
          <p:nvPr/>
        </p:nvSpPr>
        <p:spPr>
          <a:xfrm>
            <a:off x="8119788" y="407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6636847" y="4126352"/>
            <a:ext cx="695830" cy="243805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8240328" y="38392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9"/>
          <p:cNvSpPr/>
          <p:nvPr/>
        </p:nvSpPr>
        <p:spPr>
          <a:xfrm rot="7198898">
            <a:off x="1116987" y="6786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9"/>
          <p:cNvSpPr/>
          <p:nvPr/>
        </p:nvSpPr>
        <p:spPr>
          <a:xfrm rot="7201932">
            <a:off x="781587" y="15618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7586788" y="7934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>
            <a:off x="1549276" y="190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/>
          <p:nvPr/>
        </p:nvSpPr>
        <p:spPr>
          <a:xfrm rot="-1685758">
            <a:off x="2431941" y="8957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9"/>
          <p:cNvSpPr/>
          <p:nvPr/>
        </p:nvSpPr>
        <p:spPr>
          <a:xfrm>
            <a:off x="1826501" y="40352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7476107" y="3173929"/>
            <a:ext cx="953591" cy="334099"/>
            <a:chOff x="2271950" y="2722775"/>
            <a:chExt cx="575875" cy="201775"/>
          </a:xfrm>
        </p:grpSpPr>
        <p:sp>
          <p:nvSpPr>
            <p:cNvPr id="1218" name="Google Shape;1218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9"/>
          <p:cNvSpPr/>
          <p:nvPr/>
        </p:nvSpPr>
        <p:spPr>
          <a:xfrm>
            <a:off x="8026427" y="22738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842975" y="237369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9"/>
          <p:cNvSpPr/>
          <p:nvPr/>
        </p:nvSpPr>
        <p:spPr>
          <a:xfrm>
            <a:off x="7952901" y="1053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8049603" y="1971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9"/>
          <p:cNvSpPr/>
          <p:nvPr/>
        </p:nvSpPr>
        <p:spPr>
          <a:xfrm rot="-1685758">
            <a:off x="1437403" y="32002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1" name="Google Shape;1231;p4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2" name="Google Shape;1232;p4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1129525" y="40877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" grpId="0"/>
      <p:bldP spid="120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3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7 metrics to identify economic distress</a:t>
            </a:r>
            <a:endParaRPr sz="3200" dirty="0"/>
          </a:p>
        </p:txBody>
      </p:sp>
      <p:sp>
        <p:nvSpPr>
          <p:cNvPr id="1404" name="Google Shape;1404;p53"/>
          <p:cNvSpPr txBox="1"/>
          <p:nvPr/>
        </p:nvSpPr>
        <p:spPr>
          <a:xfrm>
            <a:off x="714297" y="1460696"/>
            <a:ext cx="2735036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EDUCATIONAL ATTAINMENT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5" name="Google Shape;1405;p53"/>
          <p:cNvSpPr txBox="1"/>
          <p:nvPr/>
        </p:nvSpPr>
        <p:spPr>
          <a:xfrm>
            <a:off x="1074923" y="1791368"/>
            <a:ext cx="2374410" cy="73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Percent of population 25 years and over with a high school degree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06" name="Google Shape;1406;p53"/>
          <p:cNvSpPr/>
          <p:nvPr/>
        </p:nvSpPr>
        <p:spPr>
          <a:xfrm>
            <a:off x="3480383" y="1431199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7" name="Google Shape;1407;p53"/>
          <p:cNvSpPr/>
          <p:nvPr/>
        </p:nvSpPr>
        <p:spPr>
          <a:xfrm>
            <a:off x="5220403" y="1431199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8" name="Google Shape;1408;p53"/>
          <p:cNvSpPr/>
          <p:nvPr/>
        </p:nvSpPr>
        <p:spPr>
          <a:xfrm>
            <a:off x="5297658" y="298404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9" name="Google Shape;1409;p53"/>
          <p:cNvSpPr/>
          <p:nvPr/>
        </p:nvSpPr>
        <p:spPr>
          <a:xfrm>
            <a:off x="3480383" y="298404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2" name="Google Shape;1412;p53"/>
          <p:cNvSpPr txBox="1"/>
          <p:nvPr/>
        </p:nvSpPr>
        <p:spPr>
          <a:xfrm>
            <a:off x="5687299" y="1404734"/>
            <a:ext cx="2510447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HOUSING VACANCY RATE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3" name="Google Shape;1413;p53"/>
          <p:cNvSpPr txBox="1"/>
          <p:nvPr/>
        </p:nvSpPr>
        <p:spPr>
          <a:xfrm>
            <a:off x="5922123" y="1815812"/>
            <a:ext cx="2076600" cy="57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Percent of habitable housing that is unoccupied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4" name="Google Shape;1414;p53"/>
          <p:cNvSpPr txBox="1"/>
          <p:nvPr/>
        </p:nvSpPr>
        <p:spPr>
          <a:xfrm>
            <a:off x="1105973" y="3075019"/>
            <a:ext cx="237441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UNEMPLOYMENT RATE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5" name="Google Shape;1415;p53"/>
          <p:cNvSpPr txBox="1"/>
          <p:nvPr/>
        </p:nvSpPr>
        <p:spPr>
          <a:xfrm>
            <a:off x="1444450" y="3495926"/>
            <a:ext cx="2076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share of the labor force that is unemployed.</a:t>
            </a:r>
          </a:p>
        </p:txBody>
      </p:sp>
      <p:sp>
        <p:nvSpPr>
          <p:cNvPr id="1416" name="Google Shape;1416;p53"/>
          <p:cNvSpPr txBox="1"/>
          <p:nvPr/>
        </p:nvSpPr>
        <p:spPr>
          <a:xfrm>
            <a:off x="5972525" y="3005144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POVERTY LEVEL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7" name="Google Shape;1417;p53"/>
          <p:cNvSpPr txBox="1"/>
          <p:nvPr/>
        </p:nvSpPr>
        <p:spPr>
          <a:xfrm>
            <a:off x="5972525" y="3458899"/>
            <a:ext cx="2076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Percent of population living under the poverty line.</a:t>
            </a:r>
          </a:p>
        </p:txBody>
      </p:sp>
      <p:sp>
        <p:nvSpPr>
          <p:cNvPr id="1426" name="Google Shape;1426;p5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9" name="Google Shape;1429;p5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0" name="Google Shape;1430;p5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31" name="Google Shape;1431;p5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32" name="Google Shape;1432;p5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5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" grpId="0"/>
      <p:bldP spid="1404" grpId="0"/>
      <p:bldP spid="1405" grpId="0"/>
      <p:bldP spid="1406" grpId="0" animBg="1"/>
      <p:bldP spid="1407" grpId="0" animBg="1"/>
      <p:bldP spid="1408" grpId="0" animBg="1"/>
      <p:bldP spid="1409" grpId="0" animBg="1"/>
      <p:bldP spid="1412" grpId="0"/>
      <p:bldP spid="1413" grpId="0"/>
      <p:bldP spid="1414" grpId="0"/>
      <p:bldP spid="1415" grpId="0"/>
      <p:bldP spid="14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3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7 metrics to identify of economic distress</a:t>
            </a:r>
            <a:endParaRPr sz="3200" dirty="0"/>
          </a:p>
        </p:txBody>
      </p:sp>
      <p:sp>
        <p:nvSpPr>
          <p:cNvPr id="1404" name="Google Shape;1404;p53"/>
          <p:cNvSpPr txBox="1"/>
          <p:nvPr/>
        </p:nvSpPr>
        <p:spPr>
          <a:xfrm>
            <a:off x="723307" y="1495626"/>
            <a:ext cx="2735036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MEDIAN INCOME RATIO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5" name="Google Shape;1405;p53"/>
          <p:cNvSpPr txBox="1"/>
          <p:nvPr/>
        </p:nvSpPr>
        <p:spPr>
          <a:xfrm>
            <a:off x="1083933" y="1830976"/>
            <a:ext cx="2374410" cy="73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Ratio of the zip code’s median income to the state's median income.</a:t>
            </a:r>
          </a:p>
        </p:txBody>
      </p:sp>
      <p:sp>
        <p:nvSpPr>
          <p:cNvPr id="1406" name="Google Shape;1406;p53"/>
          <p:cNvSpPr/>
          <p:nvPr/>
        </p:nvSpPr>
        <p:spPr>
          <a:xfrm>
            <a:off x="3480383" y="1431199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7" name="Google Shape;1407;p53"/>
          <p:cNvSpPr/>
          <p:nvPr/>
        </p:nvSpPr>
        <p:spPr>
          <a:xfrm>
            <a:off x="5220403" y="1431199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06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9" name="Google Shape;1409;p53"/>
          <p:cNvSpPr/>
          <p:nvPr/>
        </p:nvSpPr>
        <p:spPr>
          <a:xfrm>
            <a:off x="4417818" y="2402329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07</a:t>
            </a:r>
            <a:endParaRPr sz="2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2" name="Google Shape;1412;p53"/>
          <p:cNvSpPr txBox="1"/>
          <p:nvPr/>
        </p:nvSpPr>
        <p:spPr>
          <a:xfrm>
            <a:off x="5854603" y="1443839"/>
            <a:ext cx="2374410" cy="60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PERCENT CHANGE IN EMPLOYMENT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3" name="Google Shape;1413;p53"/>
          <p:cNvSpPr txBox="1"/>
          <p:nvPr/>
        </p:nvSpPr>
        <p:spPr>
          <a:xfrm>
            <a:off x="5823337" y="2112959"/>
            <a:ext cx="2374410" cy="57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Percent increase/decrease in the number of individuals employed.</a:t>
            </a:r>
          </a:p>
        </p:txBody>
      </p:sp>
      <p:sp>
        <p:nvSpPr>
          <p:cNvPr id="1414" name="Google Shape;1414;p53"/>
          <p:cNvSpPr txBox="1"/>
          <p:nvPr/>
        </p:nvSpPr>
        <p:spPr>
          <a:xfrm>
            <a:off x="2498272" y="3102899"/>
            <a:ext cx="4139292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PERCENT CHANGE IN ESTABLISHMENTS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5" name="Google Shape;1415;p53"/>
          <p:cNvSpPr txBox="1"/>
          <p:nvPr/>
        </p:nvSpPr>
        <p:spPr>
          <a:xfrm>
            <a:off x="3696618" y="3497699"/>
            <a:ext cx="2353118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Percent change in number of business establishments within zip code.</a:t>
            </a:r>
          </a:p>
        </p:txBody>
      </p:sp>
      <p:sp>
        <p:nvSpPr>
          <p:cNvPr id="1426" name="Google Shape;1426;p5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9" name="Google Shape;1429;p5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0" name="Google Shape;1430;p5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31" name="Google Shape;1431;p5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32" name="Google Shape;1432;p5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5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347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" grpId="0"/>
      <p:bldP spid="1404" grpId="0"/>
      <p:bldP spid="1405" grpId="0"/>
      <p:bldP spid="1406" grpId="0" animBg="1"/>
      <p:bldP spid="1407" grpId="0" animBg="1"/>
      <p:bldP spid="1409" grpId="0" animBg="1"/>
      <p:bldP spid="1412" grpId="0"/>
      <p:bldP spid="1413" grpId="0"/>
      <p:bldP spid="1414" grpId="0"/>
      <p:bldP spid="14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3"/>
          <p:cNvSpPr txBox="1">
            <a:spLocks noGrp="1"/>
          </p:cNvSpPr>
          <p:nvPr>
            <p:ph type="title"/>
          </p:nvPr>
        </p:nvSpPr>
        <p:spPr>
          <a:xfrm>
            <a:off x="158618" y="569248"/>
            <a:ext cx="8895575" cy="439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2. Percentage Of People Living In Economic Distress and Asian Population in America</a:t>
            </a:r>
            <a:endParaRPr sz="2400" dirty="0"/>
          </a:p>
        </p:txBody>
      </p:sp>
      <p:sp>
        <p:nvSpPr>
          <p:cNvPr id="796" name="Google Shape;796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6" name="Google Shape;866;p4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7" name="Google Shape;867;p4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3"/>
          <p:cNvSpPr/>
          <p:nvPr/>
        </p:nvSpPr>
        <p:spPr>
          <a:xfrm rot="-1685758">
            <a:off x="981603" y="21038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D0EE9-0C6A-4676-90D4-39FC348495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732" t="24455" r="12639" b="14277"/>
          <a:stretch/>
        </p:blipFill>
        <p:spPr>
          <a:xfrm>
            <a:off x="158618" y="1107133"/>
            <a:ext cx="5269580" cy="3151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4E2F60-D576-498B-8CB1-B4C3767ED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1273" y="1200409"/>
            <a:ext cx="1466925" cy="57788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67DBEE1-A34B-45D7-B4B6-C4E70C9E3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48771"/>
              </p:ext>
            </p:extLst>
          </p:nvPr>
        </p:nvGraphicFramePr>
        <p:xfrm>
          <a:off x="5654353" y="1290217"/>
          <a:ext cx="3249386" cy="2372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01549">
                  <a:extLst>
                    <a:ext uri="{9D8B030D-6E8A-4147-A177-3AD203B41FA5}">
                      <a16:colId xmlns:a16="http://schemas.microsoft.com/office/drawing/2014/main" val="2175707444"/>
                    </a:ext>
                  </a:extLst>
                </a:gridCol>
                <a:gridCol w="664708">
                  <a:extLst>
                    <a:ext uri="{9D8B030D-6E8A-4147-A177-3AD203B41FA5}">
                      <a16:colId xmlns:a16="http://schemas.microsoft.com/office/drawing/2014/main" val="495117594"/>
                    </a:ext>
                  </a:extLst>
                </a:gridCol>
                <a:gridCol w="1083129">
                  <a:extLst>
                    <a:ext uri="{9D8B030D-6E8A-4147-A177-3AD203B41FA5}">
                      <a16:colId xmlns:a16="http://schemas.microsoft.com/office/drawing/2014/main" val="195777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Asia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distressed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2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9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9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5601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11DC97BF-95E7-4D79-801F-C12E7DAECCEE}"/>
              </a:ext>
            </a:extLst>
          </p:cNvPr>
          <p:cNvSpPr txBox="1"/>
          <p:nvPr/>
        </p:nvSpPr>
        <p:spPr>
          <a:xfrm>
            <a:off x="5654353" y="3763242"/>
            <a:ext cx="32493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Asia usually live in states with low % of people living in economic distress.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0"/>
      <p:bldP spid="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xfrm>
            <a:off x="514350" y="553450"/>
            <a:ext cx="791535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Advantages of living in areas with low % people living in economic distress</a:t>
            </a:r>
            <a:endParaRPr sz="2400" dirty="0"/>
          </a:p>
        </p:txBody>
      </p:sp>
      <p:sp>
        <p:nvSpPr>
          <p:cNvPr id="988" name="Google Shape;988;p45"/>
          <p:cNvSpPr txBox="1">
            <a:spLocks noGrp="1"/>
          </p:cNvSpPr>
          <p:nvPr>
            <p:ph type="title" idx="2"/>
          </p:nvPr>
        </p:nvSpPr>
        <p:spPr>
          <a:xfrm>
            <a:off x="721200" y="1520488"/>
            <a:ext cx="2234625" cy="1016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Better living environment </a:t>
            </a:r>
            <a:endParaRPr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title" idx="4"/>
          </p:nvPr>
        </p:nvSpPr>
        <p:spPr>
          <a:xfrm>
            <a:off x="6178201" y="2942461"/>
            <a:ext cx="2230500" cy="831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chances in job hunting </a:t>
            </a:r>
            <a:endParaRPr dirty="0"/>
          </a:p>
        </p:txBody>
      </p:sp>
      <p:cxnSp>
        <p:nvCxnSpPr>
          <p:cNvPr id="992" name="Google Shape;992;p45"/>
          <p:cNvCxnSpPr/>
          <p:nvPr/>
        </p:nvCxnSpPr>
        <p:spPr>
          <a:xfrm>
            <a:off x="814483" y="255612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45"/>
          <p:cNvCxnSpPr/>
          <p:nvPr/>
        </p:nvCxnSpPr>
        <p:spPr>
          <a:xfrm>
            <a:off x="6243299" y="4023346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4" name="Google Shape;994;p4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98" name="Google Shape;998;p45"/>
          <p:cNvSpPr/>
          <p:nvPr/>
        </p:nvSpPr>
        <p:spPr>
          <a:xfrm>
            <a:off x="4888401" y="2677609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3325625" y="1638300"/>
            <a:ext cx="1017021" cy="101690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5150535" y="3010742"/>
            <a:ext cx="492751" cy="492707"/>
            <a:chOff x="718806" y="2369875"/>
            <a:chExt cx="437728" cy="437728"/>
          </a:xfrm>
        </p:grpSpPr>
        <p:sp>
          <p:nvSpPr>
            <p:cNvPr id="1003" name="Google Shape;1003;p45"/>
            <p:cNvSpPr/>
            <p:nvPr/>
          </p:nvSpPr>
          <p:spPr>
            <a:xfrm>
              <a:off x="905870" y="2369875"/>
              <a:ext cx="157133" cy="114065"/>
            </a:xfrm>
            <a:custGeom>
              <a:avLst/>
              <a:gdLst/>
              <a:ahLst/>
              <a:cxnLst/>
              <a:rect l="l" t="t" r="r" b="b"/>
              <a:pathLst>
                <a:path w="7775" h="5644" extrusionOk="0">
                  <a:moveTo>
                    <a:pt x="0" y="0"/>
                  </a:moveTo>
                  <a:lnTo>
                    <a:pt x="0" y="5643"/>
                  </a:lnTo>
                  <a:lnTo>
                    <a:pt x="7774" y="5643"/>
                  </a:lnTo>
                  <a:lnTo>
                    <a:pt x="7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75190" y="2563487"/>
              <a:ext cx="79607" cy="115298"/>
            </a:xfrm>
            <a:custGeom>
              <a:avLst/>
              <a:gdLst/>
              <a:ahLst/>
              <a:cxnLst/>
              <a:rect l="l" t="t" r="r" b="b"/>
              <a:pathLst>
                <a:path w="3939" h="5705" extrusionOk="0">
                  <a:moveTo>
                    <a:pt x="1" y="1"/>
                  </a:moveTo>
                  <a:cubicBezTo>
                    <a:pt x="995" y="1138"/>
                    <a:pt x="1604" y="2619"/>
                    <a:pt x="1604" y="4263"/>
                  </a:cubicBezTo>
                  <a:cubicBezTo>
                    <a:pt x="1604" y="4751"/>
                    <a:pt x="1543" y="5238"/>
                    <a:pt x="1442" y="5705"/>
                  </a:cubicBezTo>
                  <a:lnTo>
                    <a:pt x="3938" y="5705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838186" y="2369875"/>
              <a:ext cx="318348" cy="308910"/>
            </a:xfrm>
            <a:custGeom>
              <a:avLst/>
              <a:gdLst/>
              <a:ahLst/>
              <a:cxnLst/>
              <a:rect l="l" t="t" r="r" b="b"/>
              <a:pathLst>
                <a:path w="15752" h="15285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7673"/>
                  </a:lnTo>
                  <a:cubicBezTo>
                    <a:pt x="609" y="7470"/>
                    <a:pt x="1259" y="7369"/>
                    <a:pt x="1928" y="7369"/>
                  </a:cubicBezTo>
                  <a:cubicBezTo>
                    <a:pt x="3146" y="7369"/>
                    <a:pt x="4283" y="7714"/>
                    <a:pt x="5257" y="8302"/>
                  </a:cubicBezTo>
                  <a:lnTo>
                    <a:pt x="11367" y="8302"/>
                  </a:lnTo>
                  <a:cubicBezTo>
                    <a:pt x="11712" y="8302"/>
                    <a:pt x="11996" y="8586"/>
                    <a:pt x="11996" y="8931"/>
                  </a:cubicBezTo>
                  <a:lnTo>
                    <a:pt x="11996" y="15285"/>
                  </a:lnTo>
                  <a:lnTo>
                    <a:pt x="15102" y="15285"/>
                  </a:lnTo>
                  <a:cubicBezTo>
                    <a:pt x="15467" y="15285"/>
                    <a:pt x="15751" y="15000"/>
                    <a:pt x="15751" y="14655"/>
                  </a:cubicBezTo>
                  <a:lnTo>
                    <a:pt x="15751" y="3350"/>
                  </a:lnTo>
                  <a:cubicBezTo>
                    <a:pt x="15751" y="3187"/>
                    <a:pt x="15670" y="3025"/>
                    <a:pt x="15568" y="2903"/>
                  </a:cubicBezTo>
                  <a:cubicBezTo>
                    <a:pt x="15568" y="2903"/>
                    <a:pt x="12828" y="183"/>
                    <a:pt x="12828" y="163"/>
                  </a:cubicBezTo>
                  <a:cubicBezTo>
                    <a:pt x="12707" y="61"/>
                    <a:pt x="12564" y="0"/>
                    <a:pt x="12402" y="0"/>
                  </a:cubicBezTo>
                  <a:lnTo>
                    <a:pt x="12402" y="6272"/>
                  </a:lnTo>
                  <a:cubicBezTo>
                    <a:pt x="12402" y="6618"/>
                    <a:pt x="12118" y="6902"/>
                    <a:pt x="11773" y="6902"/>
                  </a:cubicBezTo>
                  <a:lnTo>
                    <a:pt x="2720" y="6902"/>
                  </a:lnTo>
                  <a:cubicBezTo>
                    <a:pt x="2375" y="6902"/>
                    <a:pt x="2091" y="6618"/>
                    <a:pt x="2091" y="627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718806" y="2710353"/>
              <a:ext cx="97251" cy="97251"/>
            </a:xfrm>
            <a:custGeom>
              <a:avLst/>
              <a:gdLst/>
              <a:ahLst/>
              <a:cxnLst/>
              <a:rect l="l" t="t" r="r" b="b"/>
              <a:pathLst>
                <a:path w="4812" h="4812" extrusionOk="0">
                  <a:moveTo>
                    <a:pt x="2112" y="0"/>
                  </a:moveTo>
                  <a:lnTo>
                    <a:pt x="549" y="1563"/>
                  </a:lnTo>
                  <a:cubicBezTo>
                    <a:pt x="204" y="1929"/>
                    <a:pt x="1" y="2396"/>
                    <a:pt x="1" y="2903"/>
                  </a:cubicBezTo>
                  <a:cubicBezTo>
                    <a:pt x="1" y="3959"/>
                    <a:pt x="853" y="4811"/>
                    <a:pt x="1909" y="4811"/>
                  </a:cubicBezTo>
                  <a:cubicBezTo>
                    <a:pt x="2416" y="4811"/>
                    <a:pt x="2883" y="4608"/>
                    <a:pt x="3248" y="4263"/>
                  </a:cubicBezTo>
                  <a:lnTo>
                    <a:pt x="4811" y="2700"/>
                  </a:lnTo>
                  <a:cubicBezTo>
                    <a:pt x="3654" y="2091"/>
                    <a:pt x="2720" y="1157"/>
                    <a:pt x="2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772140" y="2544631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0"/>
                  </a:moveTo>
                  <a:cubicBezTo>
                    <a:pt x="2334" y="0"/>
                    <a:pt x="0" y="2334"/>
                    <a:pt x="0" y="5196"/>
                  </a:cubicBezTo>
                  <a:cubicBezTo>
                    <a:pt x="0" y="8058"/>
                    <a:pt x="2334" y="10393"/>
                    <a:pt x="5196" y="10393"/>
                  </a:cubicBezTo>
                  <a:cubicBezTo>
                    <a:pt x="8058" y="10393"/>
                    <a:pt x="10393" y="8058"/>
                    <a:pt x="10393" y="5196"/>
                  </a:cubicBezTo>
                  <a:cubicBezTo>
                    <a:pt x="10393" y="2334"/>
                    <a:pt x="8058" y="0"/>
                    <a:pt x="5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5"/>
          <p:cNvGrpSpPr/>
          <p:nvPr/>
        </p:nvGrpSpPr>
        <p:grpSpPr>
          <a:xfrm>
            <a:off x="3587760" y="1941039"/>
            <a:ext cx="492751" cy="411427"/>
            <a:chOff x="4946475" y="1807067"/>
            <a:chExt cx="437728" cy="365518"/>
          </a:xfrm>
        </p:grpSpPr>
        <p:sp>
          <p:nvSpPr>
            <p:cNvPr id="1017" name="Google Shape;1017;p45"/>
            <p:cNvSpPr/>
            <p:nvPr/>
          </p:nvSpPr>
          <p:spPr>
            <a:xfrm>
              <a:off x="4946475" y="1851368"/>
              <a:ext cx="437728" cy="321218"/>
            </a:xfrm>
            <a:custGeom>
              <a:avLst/>
              <a:gdLst/>
              <a:ahLst/>
              <a:cxnLst/>
              <a:rect l="l" t="t" r="r" b="b"/>
              <a:pathLst>
                <a:path w="21659" h="15894" extrusionOk="0">
                  <a:moveTo>
                    <a:pt x="630" y="0"/>
                  </a:moveTo>
                  <a:cubicBezTo>
                    <a:pt x="285" y="0"/>
                    <a:pt x="1" y="285"/>
                    <a:pt x="1" y="630"/>
                  </a:cubicBezTo>
                  <a:lnTo>
                    <a:pt x="1" y="13681"/>
                  </a:lnTo>
                  <a:cubicBezTo>
                    <a:pt x="1" y="14026"/>
                    <a:pt x="285" y="14310"/>
                    <a:pt x="630" y="14310"/>
                  </a:cubicBezTo>
                  <a:lnTo>
                    <a:pt x="8709" y="14310"/>
                  </a:lnTo>
                  <a:cubicBezTo>
                    <a:pt x="8972" y="15224"/>
                    <a:pt x="9825" y="15893"/>
                    <a:pt x="10820" y="15893"/>
                  </a:cubicBezTo>
                  <a:cubicBezTo>
                    <a:pt x="11834" y="15893"/>
                    <a:pt x="12667" y="15224"/>
                    <a:pt x="12951" y="14310"/>
                  </a:cubicBezTo>
                  <a:lnTo>
                    <a:pt x="21009" y="14310"/>
                  </a:lnTo>
                  <a:cubicBezTo>
                    <a:pt x="21374" y="14310"/>
                    <a:pt x="21659" y="14026"/>
                    <a:pt x="21659" y="13681"/>
                  </a:cubicBezTo>
                  <a:lnTo>
                    <a:pt x="21659" y="630"/>
                  </a:lnTo>
                  <a:cubicBezTo>
                    <a:pt x="21659" y="285"/>
                    <a:pt x="21374" y="0"/>
                    <a:pt x="21009" y="0"/>
                  </a:cubicBezTo>
                  <a:lnTo>
                    <a:pt x="20380" y="0"/>
                  </a:lnTo>
                  <a:lnTo>
                    <a:pt x="20380" y="11123"/>
                  </a:lnTo>
                  <a:cubicBezTo>
                    <a:pt x="20380" y="12179"/>
                    <a:pt x="19548" y="13031"/>
                    <a:pt x="18533" y="13031"/>
                  </a:cubicBezTo>
                  <a:lnTo>
                    <a:pt x="3127" y="13031"/>
                  </a:lnTo>
                  <a:cubicBezTo>
                    <a:pt x="2092" y="13031"/>
                    <a:pt x="1259" y="12179"/>
                    <a:pt x="1259" y="11123"/>
                  </a:cubicBez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5178264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095" y="2537"/>
                  </a:moveTo>
                  <a:cubicBezTo>
                    <a:pt x="5460" y="2537"/>
                    <a:pt x="5744" y="2822"/>
                    <a:pt x="5744" y="3167"/>
                  </a:cubicBezTo>
                  <a:lnTo>
                    <a:pt x="5744" y="5704"/>
                  </a:lnTo>
                  <a:cubicBezTo>
                    <a:pt x="5744" y="6049"/>
                    <a:pt x="5460" y="6333"/>
                    <a:pt x="5095" y="6333"/>
                  </a:cubicBezTo>
                  <a:lnTo>
                    <a:pt x="2517" y="6333"/>
                  </a:lnTo>
                  <a:cubicBezTo>
                    <a:pt x="2172" y="6333"/>
                    <a:pt x="1888" y="6049"/>
                    <a:pt x="1888" y="5704"/>
                  </a:cubicBezTo>
                  <a:lnTo>
                    <a:pt x="1888" y="3167"/>
                  </a:lnTo>
                  <a:cubicBezTo>
                    <a:pt x="1888" y="2822"/>
                    <a:pt x="2172" y="2537"/>
                    <a:pt x="2517" y="2537"/>
                  </a:cubicBezTo>
                  <a:close/>
                  <a:moveTo>
                    <a:pt x="5095" y="7612"/>
                  </a:moveTo>
                  <a:cubicBezTo>
                    <a:pt x="5460" y="7612"/>
                    <a:pt x="5744" y="7896"/>
                    <a:pt x="5744" y="8241"/>
                  </a:cubicBezTo>
                  <a:cubicBezTo>
                    <a:pt x="5744" y="8586"/>
                    <a:pt x="5460" y="8870"/>
                    <a:pt x="5095" y="8870"/>
                  </a:cubicBezTo>
                  <a:lnTo>
                    <a:pt x="2517" y="8870"/>
                  </a:lnTo>
                  <a:cubicBezTo>
                    <a:pt x="2172" y="8870"/>
                    <a:pt x="1888" y="8586"/>
                    <a:pt x="1888" y="8241"/>
                  </a:cubicBezTo>
                  <a:cubicBezTo>
                    <a:pt x="1888" y="7896"/>
                    <a:pt x="2172" y="7612"/>
                    <a:pt x="2517" y="7612"/>
                  </a:cubicBezTo>
                  <a:close/>
                  <a:moveTo>
                    <a:pt x="5095" y="10149"/>
                  </a:moveTo>
                  <a:cubicBezTo>
                    <a:pt x="5460" y="10149"/>
                    <a:pt x="5744" y="10433"/>
                    <a:pt x="5744" y="10778"/>
                  </a:cubicBezTo>
                  <a:cubicBezTo>
                    <a:pt x="5744" y="11123"/>
                    <a:pt x="5460" y="11407"/>
                    <a:pt x="5095" y="11407"/>
                  </a:cubicBezTo>
                  <a:lnTo>
                    <a:pt x="2517" y="11407"/>
                  </a:lnTo>
                  <a:cubicBezTo>
                    <a:pt x="2172" y="11407"/>
                    <a:pt x="1888" y="11123"/>
                    <a:pt x="1888" y="10778"/>
                  </a:cubicBezTo>
                  <a:cubicBezTo>
                    <a:pt x="1888" y="10433"/>
                    <a:pt x="2172" y="10149"/>
                    <a:pt x="2517" y="10149"/>
                  </a:cubicBezTo>
                  <a:close/>
                  <a:moveTo>
                    <a:pt x="0" y="0"/>
                  </a:moveTo>
                  <a:lnTo>
                    <a:pt x="0" y="13945"/>
                  </a:lnTo>
                  <a:lnTo>
                    <a:pt x="7064" y="13945"/>
                  </a:lnTo>
                  <a:cubicBezTo>
                    <a:pt x="7388" y="13945"/>
                    <a:pt x="7652" y="13660"/>
                    <a:pt x="7652" y="13315"/>
                  </a:cubicBezTo>
                  <a:lnTo>
                    <a:pt x="7652" y="629"/>
                  </a:lnTo>
                  <a:cubicBezTo>
                    <a:pt x="7652" y="284"/>
                    <a:pt x="7388" y="0"/>
                    <a:pt x="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5241844" y="1883764"/>
              <a:ext cx="26677" cy="25869"/>
            </a:xfrm>
            <a:custGeom>
              <a:avLst/>
              <a:gdLst/>
              <a:ahLst/>
              <a:cxnLst/>
              <a:rect l="l" t="t" r="r" b="b"/>
              <a:pathLst>
                <a:path w="1320" h="1280" extrusionOk="0">
                  <a:moveTo>
                    <a:pt x="0" y="1"/>
                  </a:moveTo>
                  <a:lnTo>
                    <a:pt x="0" y="1280"/>
                  </a:lnTo>
                  <a:lnTo>
                    <a:pt x="1320" y="1280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4997768" y="1807067"/>
              <a:ext cx="154667" cy="281828"/>
            </a:xfrm>
            <a:custGeom>
              <a:avLst/>
              <a:gdLst/>
              <a:ahLst/>
              <a:cxnLst/>
              <a:rect l="l" t="t" r="r" b="b"/>
              <a:pathLst>
                <a:path w="7653" h="13945" extrusionOk="0">
                  <a:moveTo>
                    <a:pt x="5115" y="2537"/>
                  </a:moveTo>
                  <a:cubicBezTo>
                    <a:pt x="5480" y="2537"/>
                    <a:pt x="5765" y="2822"/>
                    <a:pt x="5765" y="3167"/>
                  </a:cubicBezTo>
                  <a:cubicBezTo>
                    <a:pt x="5765" y="3512"/>
                    <a:pt x="5480" y="3796"/>
                    <a:pt x="5115" y="3796"/>
                  </a:cubicBezTo>
                  <a:lnTo>
                    <a:pt x="2537" y="3796"/>
                  </a:lnTo>
                  <a:cubicBezTo>
                    <a:pt x="2192" y="3796"/>
                    <a:pt x="1908" y="3512"/>
                    <a:pt x="1908" y="3167"/>
                  </a:cubicBezTo>
                  <a:cubicBezTo>
                    <a:pt x="1908" y="2822"/>
                    <a:pt x="2192" y="2537"/>
                    <a:pt x="2537" y="2537"/>
                  </a:cubicBezTo>
                  <a:close/>
                  <a:moveTo>
                    <a:pt x="5115" y="5075"/>
                  </a:moveTo>
                  <a:cubicBezTo>
                    <a:pt x="5480" y="5075"/>
                    <a:pt x="5765" y="5359"/>
                    <a:pt x="5765" y="5704"/>
                  </a:cubicBezTo>
                  <a:cubicBezTo>
                    <a:pt x="5765" y="6049"/>
                    <a:pt x="5480" y="6333"/>
                    <a:pt x="5115" y="6333"/>
                  </a:cubicBezTo>
                  <a:lnTo>
                    <a:pt x="2537" y="6333"/>
                  </a:lnTo>
                  <a:cubicBezTo>
                    <a:pt x="2192" y="6333"/>
                    <a:pt x="1908" y="6049"/>
                    <a:pt x="1908" y="5704"/>
                  </a:cubicBezTo>
                  <a:cubicBezTo>
                    <a:pt x="1908" y="5359"/>
                    <a:pt x="2192" y="5075"/>
                    <a:pt x="2537" y="5075"/>
                  </a:cubicBezTo>
                  <a:close/>
                  <a:moveTo>
                    <a:pt x="5115" y="7612"/>
                  </a:moveTo>
                  <a:cubicBezTo>
                    <a:pt x="5480" y="7612"/>
                    <a:pt x="5765" y="7896"/>
                    <a:pt x="5765" y="8241"/>
                  </a:cubicBezTo>
                  <a:cubicBezTo>
                    <a:pt x="5765" y="8586"/>
                    <a:pt x="5480" y="8870"/>
                    <a:pt x="5115" y="8870"/>
                  </a:cubicBezTo>
                  <a:lnTo>
                    <a:pt x="2537" y="8870"/>
                  </a:lnTo>
                  <a:cubicBezTo>
                    <a:pt x="2192" y="8870"/>
                    <a:pt x="1908" y="8586"/>
                    <a:pt x="1908" y="8241"/>
                  </a:cubicBezTo>
                  <a:cubicBezTo>
                    <a:pt x="1908" y="7896"/>
                    <a:pt x="2192" y="7612"/>
                    <a:pt x="2537" y="7612"/>
                  </a:cubicBezTo>
                  <a:close/>
                  <a:moveTo>
                    <a:pt x="5115" y="10149"/>
                  </a:moveTo>
                  <a:cubicBezTo>
                    <a:pt x="5480" y="10149"/>
                    <a:pt x="5765" y="10433"/>
                    <a:pt x="5765" y="10778"/>
                  </a:cubicBezTo>
                  <a:cubicBezTo>
                    <a:pt x="5765" y="11123"/>
                    <a:pt x="5480" y="11407"/>
                    <a:pt x="5115" y="11407"/>
                  </a:cubicBezTo>
                  <a:lnTo>
                    <a:pt x="2537" y="11407"/>
                  </a:lnTo>
                  <a:cubicBezTo>
                    <a:pt x="2192" y="11407"/>
                    <a:pt x="1908" y="11123"/>
                    <a:pt x="1908" y="10778"/>
                  </a:cubicBezTo>
                  <a:cubicBezTo>
                    <a:pt x="1908" y="10433"/>
                    <a:pt x="2192" y="10149"/>
                    <a:pt x="2537" y="10149"/>
                  </a:cubicBezTo>
                  <a:close/>
                  <a:moveTo>
                    <a:pt x="589" y="0"/>
                  </a:moveTo>
                  <a:cubicBezTo>
                    <a:pt x="264" y="0"/>
                    <a:pt x="0" y="284"/>
                    <a:pt x="0" y="629"/>
                  </a:cubicBezTo>
                  <a:lnTo>
                    <a:pt x="0" y="13315"/>
                  </a:lnTo>
                  <a:cubicBezTo>
                    <a:pt x="0" y="13660"/>
                    <a:pt x="264" y="13945"/>
                    <a:pt x="589" y="13945"/>
                  </a:cubicBezTo>
                  <a:lnTo>
                    <a:pt x="7652" y="13945"/>
                  </a:lnTo>
                  <a:lnTo>
                    <a:pt x="7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4" name="Google Shape;1024;p4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5" name="Google Shape;1025;p4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26" name="Google Shape;1026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27" name="Google Shape;1027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" grpId="0"/>
      <p:bldP spid="988" grpId="0"/>
      <p:bldP spid="990" grpId="0"/>
      <p:bldP spid="998" grpId="0" animBg="1"/>
      <p:bldP spid="10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1867169" y="1163250"/>
            <a:ext cx="5189964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2"/>
                </a:solidFill>
              </a:rPr>
              <a:t>W</a:t>
            </a:r>
            <a:r>
              <a:rPr lang="en" sz="4400" dirty="0">
                <a:solidFill>
                  <a:schemeClr val="lt2"/>
                </a:solidFill>
              </a:rPr>
              <a:t>hat is the role of</a:t>
            </a:r>
            <a:br>
              <a:rPr lang="en" sz="4400" dirty="0">
                <a:solidFill>
                  <a:schemeClr val="lt2"/>
                </a:solidFill>
              </a:rPr>
            </a:br>
            <a:r>
              <a:rPr lang="en" sz="4400" dirty="0">
                <a:solidFill>
                  <a:schemeClr val="lt2"/>
                </a:solidFill>
              </a:rPr>
              <a:t>educational attainment? </a:t>
            </a:r>
            <a:endParaRPr sz="8800" dirty="0"/>
          </a:p>
        </p:txBody>
      </p:sp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4" name="Google Shape;1374;p5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4562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9"/>
          <p:cNvSpPr/>
          <p:nvPr/>
        </p:nvSpPr>
        <p:spPr>
          <a:xfrm>
            <a:off x="1826501" y="2815126"/>
            <a:ext cx="5153100" cy="88510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9"/>
          <p:cNvSpPr txBox="1">
            <a:spLocks noGrp="1"/>
          </p:cNvSpPr>
          <p:nvPr>
            <p:ph type="title"/>
          </p:nvPr>
        </p:nvSpPr>
        <p:spPr>
          <a:xfrm>
            <a:off x="3186083" y="1387929"/>
            <a:ext cx="2292995" cy="1183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tx1"/>
                </a:solidFill>
                <a:latin typeface="Bebas Neue" panose="020B0604020202020204" charset="0"/>
              </a:rPr>
              <a:t>2.2</a:t>
            </a:r>
            <a:endParaRPr sz="80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1"/>
          </p:nvPr>
        </p:nvSpPr>
        <p:spPr>
          <a:xfrm>
            <a:off x="1846765" y="2999681"/>
            <a:ext cx="5153100" cy="5458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ebas Neue" panose="020B0604020202020204" charset="0"/>
              </a:rPr>
              <a:t>Is the rate of unemployment for people with bachelor’s degree</a:t>
            </a:r>
            <a:endParaRPr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1202" name="Google Shape;1202;p4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03" name="Google Shape;1203;p49"/>
          <p:cNvSpPr/>
          <p:nvPr/>
        </p:nvSpPr>
        <p:spPr>
          <a:xfrm>
            <a:off x="8119788" y="407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6636847" y="4126352"/>
            <a:ext cx="695830" cy="243805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8240328" y="38392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9"/>
          <p:cNvSpPr/>
          <p:nvPr/>
        </p:nvSpPr>
        <p:spPr>
          <a:xfrm rot="7198898">
            <a:off x="1116987" y="6786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9"/>
          <p:cNvSpPr/>
          <p:nvPr/>
        </p:nvSpPr>
        <p:spPr>
          <a:xfrm rot="7201932">
            <a:off x="781587" y="15618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7586788" y="7934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>
            <a:off x="1549276" y="190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/>
          <p:nvPr/>
        </p:nvSpPr>
        <p:spPr>
          <a:xfrm rot="-1685758">
            <a:off x="2431941" y="8957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9"/>
          <p:cNvSpPr/>
          <p:nvPr/>
        </p:nvSpPr>
        <p:spPr>
          <a:xfrm>
            <a:off x="1826501" y="40352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7476107" y="3173929"/>
            <a:ext cx="953591" cy="334099"/>
            <a:chOff x="2271950" y="2722775"/>
            <a:chExt cx="575875" cy="201775"/>
          </a:xfrm>
        </p:grpSpPr>
        <p:sp>
          <p:nvSpPr>
            <p:cNvPr id="1218" name="Google Shape;1218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9"/>
          <p:cNvSpPr/>
          <p:nvPr/>
        </p:nvSpPr>
        <p:spPr>
          <a:xfrm>
            <a:off x="8026427" y="22738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842975" y="237369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9"/>
          <p:cNvSpPr/>
          <p:nvPr/>
        </p:nvSpPr>
        <p:spPr>
          <a:xfrm>
            <a:off x="7952901" y="1053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8049603" y="1971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9"/>
          <p:cNvSpPr/>
          <p:nvPr/>
        </p:nvSpPr>
        <p:spPr>
          <a:xfrm rot="-1685758">
            <a:off x="1437403" y="32002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1" name="Google Shape;1231;p4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2" name="Google Shape;1232;p4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1129525" y="40877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5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" grpId="0" animBg="1"/>
      <p:bldP spid="119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5307615" cy="453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3. </a:t>
            </a:r>
            <a:r>
              <a:rPr lang="en-US" sz="2400" dirty="0"/>
              <a:t>Unemployment Rate by Educational Attainment</a:t>
            </a:r>
            <a:endParaRPr sz="2400" dirty="0"/>
          </a:p>
        </p:txBody>
      </p:sp>
      <p:sp>
        <p:nvSpPr>
          <p:cNvPr id="1908" name="Google Shape;1908;p6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2" name="Google Shape;1912;p62"/>
          <p:cNvSpPr txBox="1"/>
          <p:nvPr/>
        </p:nvSpPr>
        <p:spPr>
          <a:xfrm>
            <a:off x="4543371" y="1103739"/>
            <a:ext cx="4233384" cy="8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higher degree is associated with a lower unemployment rate.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5" name="Google Shape;1915;p62"/>
          <p:cNvSpPr txBox="1"/>
          <p:nvPr/>
        </p:nvSpPr>
        <p:spPr>
          <a:xfrm>
            <a:off x="5719200" y="1904068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8" name="Google Shape;1918;p62"/>
          <p:cNvSpPr txBox="1"/>
          <p:nvPr/>
        </p:nvSpPr>
        <p:spPr>
          <a:xfrm>
            <a:off x="4543371" y="2006690"/>
            <a:ext cx="4196571" cy="74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unemployment rate for people with Bachelor’s degree or higher is below 2.2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3" name="Google Shape;1923;p6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4" name="Google Shape;1924;p6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25" name="Google Shape;1925;p6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CD8667-ECC9-42BC-9370-79F53A84C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72" y="1069855"/>
            <a:ext cx="3711231" cy="34776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29D9DA-F61D-4A56-8523-076DC6241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465" y="1313382"/>
            <a:ext cx="1284322" cy="13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59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" grpId="0"/>
      <p:bldP spid="1912" grpId="0"/>
      <p:bldP spid="19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5307615" cy="453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4. </a:t>
            </a:r>
            <a:r>
              <a:rPr lang="en-US" sz="2400" dirty="0"/>
              <a:t>Educational Levels by Race</a:t>
            </a:r>
            <a:endParaRPr sz="2400" dirty="0"/>
          </a:p>
        </p:txBody>
      </p:sp>
      <p:sp>
        <p:nvSpPr>
          <p:cNvPr id="1908" name="Google Shape;1908;p6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3" name="Google Shape;1923;p6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4" name="Google Shape;1924;p6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25" name="Google Shape;1925;p6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C162D-35C9-4CB0-8732-E6174F876E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821" t="24762" r="13839" b="43968"/>
          <a:stretch/>
        </p:blipFill>
        <p:spPr>
          <a:xfrm>
            <a:off x="341245" y="1044034"/>
            <a:ext cx="6023603" cy="1731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0BB3-0061-4372-95E2-F556A0EEB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848" y="1583871"/>
            <a:ext cx="1617199" cy="1191987"/>
          </a:xfrm>
          <a:prstGeom prst="rect">
            <a:avLst/>
          </a:prstGeom>
        </p:spPr>
      </p:pic>
      <p:sp>
        <p:nvSpPr>
          <p:cNvPr id="33" name="Google Shape;1918;p62">
            <a:extLst>
              <a:ext uri="{FF2B5EF4-FFF2-40B4-BE49-F238E27FC236}">
                <a16:creationId xmlns:a16="http://schemas.microsoft.com/office/drawing/2014/main" id="{E8A98175-CD63-443F-ADA7-E7AB12CDD8EF}"/>
              </a:ext>
            </a:extLst>
          </p:cNvPr>
          <p:cNvSpPr txBox="1"/>
          <p:nvPr/>
        </p:nvSpPr>
        <p:spPr>
          <a:xfrm>
            <a:off x="681640" y="3142360"/>
            <a:ext cx="6760657" cy="105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Asia had the highest percent of people with Bachelor’s degree or higher: 65%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Asia also had the lowest percent of people with some college, no degree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136010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543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</a:t>
            </a:r>
            <a:r>
              <a:rPr lang="en" sz="2800" dirty="0"/>
              <a:t>hat accounts for the asian lowest rate of unemployment? </a:t>
            </a:r>
            <a:endParaRPr sz="2800"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2344470" y="1377621"/>
            <a:ext cx="5386200" cy="171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>
                <a:latin typeface="Arial Black" panose="020B0A04020102020204" pitchFamily="34" charset="0"/>
              </a:rPr>
              <a:t>Geography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>
                <a:latin typeface="Arial Black" panose="020B0A04020102020204" pitchFamily="34" charset="0"/>
              </a:rPr>
              <a:t>Educational level</a:t>
            </a:r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36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36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/>
          <p:cNvSpPr txBox="1">
            <a:spLocks noGrp="1"/>
          </p:cNvSpPr>
          <p:nvPr>
            <p:ph type="title"/>
          </p:nvPr>
        </p:nvSpPr>
        <p:spPr>
          <a:xfrm>
            <a:off x="2069668" y="2484688"/>
            <a:ext cx="2230500" cy="958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skillful workers </a:t>
            </a:r>
            <a:endParaRPr dirty="0"/>
          </a:p>
        </p:txBody>
      </p:sp>
      <p:cxnSp>
        <p:nvCxnSpPr>
          <p:cNvPr id="1085" name="Google Shape;1085;p47"/>
          <p:cNvCxnSpPr/>
          <p:nvPr/>
        </p:nvCxnSpPr>
        <p:spPr>
          <a:xfrm>
            <a:off x="2166545" y="349583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6" name="Google Shape;1086;p4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Education does make difference</a:t>
            </a:r>
            <a:endParaRPr dirty="0"/>
          </a:p>
        </p:txBody>
      </p:sp>
      <p:sp>
        <p:nvSpPr>
          <p:cNvPr id="1087" name="Google Shape;1087;p47"/>
          <p:cNvSpPr/>
          <p:nvPr/>
        </p:nvSpPr>
        <p:spPr>
          <a:xfrm>
            <a:off x="2638347" y="1622779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7"/>
          <p:cNvSpPr txBox="1">
            <a:spLocks noGrp="1"/>
          </p:cNvSpPr>
          <p:nvPr>
            <p:ph type="title" idx="2"/>
          </p:nvPr>
        </p:nvSpPr>
        <p:spPr>
          <a:xfrm>
            <a:off x="5250034" y="2457238"/>
            <a:ext cx="2230500" cy="944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ore working opportunities</a:t>
            </a:r>
            <a:endParaRPr dirty="0"/>
          </a:p>
        </p:txBody>
      </p:sp>
      <p:sp>
        <p:nvSpPr>
          <p:cNvPr id="1092" name="Google Shape;1092;p47"/>
          <p:cNvSpPr/>
          <p:nvPr/>
        </p:nvSpPr>
        <p:spPr>
          <a:xfrm>
            <a:off x="5686979" y="1608236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3" name="Google Shape;1093;p47"/>
          <p:cNvCxnSpPr/>
          <p:nvPr/>
        </p:nvCxnSpPr>
        <p:spPr>
          <a:xfrm>
            <a:off x="5348140" y="349583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6" name="Google Shape;1096;p47"/>
          <p:cNvGrpSpPr/>
          <p:nvPr/>
        </p:nvGrpSpPr>
        <p:grpSpPr>
          <a:xfrm>
            <a:off x="2874869" y="1787356"/>
            <a:ext cx="403500" cy="458981"/>
            <a:chOff x="2556986" y="1770972"/>
            <a:chExt cx="384798" cy="437708"/>
          </a:xfrm>
        </p:grpSpPr>
        <p:sp>
          <p:nvSpPr>
            <p:cNvPr id="1097" name="Google Shape;1097;p47"/>
            <p:cNvSpPr/>
            <p:nvPr/>
          </p:nvSpPr>
          <p:spPr>
            <a:xfrm>
              <a:off x="2556986" y="1945304"/>
              <a:ext cx="384798" cy="263377"/>
            </a:xfrm>
            <a:custGeom>
              <a:avLst/>
              <a:gdLst/>
              <a:ahLst/>
              <a:cxnLst/>
              <a:rect l="l" t="t" r="r" b="b"/>
              <a:pathLst>
                <a:path w="19040" h="13032" extrusionOk="0">
                  <a:moveTo>
                    <a:pt x="7998" y="2538"/>
                  </a:moveTo>
                  <a:cubicBezTo>
                    <a:pt x="8343" y="2538"/>
                    <a:pt x="8627" y="2822"/>
                    <a:pt x="8627" y="3167"/>
                  </a:cubicBezTo>
                  <a:cubicBezTo>
                    <a:pt x="8627" y="3512"/>
                    <a:pt x="8343" y="3796"/>
                    <a:pt x="7998" y="3796"/>
                  </a:cubicBezTo>
                  <a:lnTo>
                    <a:pt x="5054" y="3796"/>
                  </a:lnTo>
                  <a:cubicBezTo>
                    <a:pt x="4709" y="3796"/>
                    <a:pt x="4425" y="3512"/>
                    <a:pt x="4425" y="3167"/>
                  </a:cubicBezTo>
                  <a:cubicBezTo>
                    <a:pt x="4425" y="2822"/>
                    <a:pt x="4709" y="2538"/>
                    <a:pt x="5054" y="2538"/>
                  </a:cubicBezTo>
                  <a:close/>
                  <a:moveTo>
                    <a:pt x="13559" y="2497"/>
                  </a:moveTo>
                  <a:cubicBezTo>
                    <a:pt x="13924" y="2497"/>
                    <a:pt x="14229" y="2802"/>
                    <a:pt x="14229" y="3167"/>
                  </a:cubicBezTo>
                  <a:cubicBezTo>
                    <a:pt x="14229" y="3532"/>
                    <a:pt x="13924" y="3837"/>
                    <a:pt x="13559" y="3837"/>
                  </a:cubicBezTo>
                  <a:cubicBezTo>
                    <a:pt x="13194" y="3837"/>
                    <a:pt x="12889" y="3532"/>
                    <a:pt x="12889" y="3167"/>
                  </a:cubicBezTo>
                  <a:cubicBezTo>
                    <a:pt x="12889" y="2802"/>
                    <a:pt x="13194" y="2497"/>
                    <a:pt x="13559" y="2497"/>
                  </a:cubicBezTo>
                  <a:close/>
                  <a:moveTo>
                    <a:pt x="3816" y="0"/>
                  </a:moveTo>
                  <a:cubicBezTo>
                    <a:pt x="2984" y="0"/>
                    <a:pt x="2314" y="670"/>
                    <a:pt x="2314" y="1503"/>
                  </a:cubicBezTo>
                  <a:lnTo>
                    <a:pt x="2314" y="4831"/>
                  </a:lnTo>
                  <a:cubicBezTo>
                    <a:pt x="2314" y="5664"/>
                    <a:pt x="2984" y="6333"/>
                    <a:pt x="3816" y="6333"/>
                  </a:cubicBezTo>
                  <a:lnTo>
                    <a:pt x="5075" y="6333"/>
                  </a:lnTo>
                  <a:lnTo>
                    <a:pt x="5075" y="8343"/>
                  </a:lnTo>
                  <a:lnTo>
                    <a:pt x="3085" y="9622"/>
                  </a:lnTo>
                  <a:cubicBezTo>
                    <a:pt x="2761" y="9378"/>
                    <a:pt x="2355" y="9216"/>
                    <a:pt x="1908" y="9216"/>
                  </a:cubicBezTo>
                  <a:cubicBezTo>
                    <a:pt x="853" y="9216"/>
                    <a:pt x="0" y="10068"/>
                    <a:pt x="0" y="11124"/>
                  </a:cubicBezTo>
                  <a:cubicBezTo>
                    <a:pt x="0" y="12179"/>
                    <a:pt x="853" y="13032"/>
                    <a:pt x="1908" y="13032"/>
                  </a:cubicBezTo>
                  <a:cubicBezTo>
                    <a:pt x="2964" y="13032"/>
                    <a:pt x="3816" y="12179"/>
                    <a:pt x="3816" y="11124"/>
                  </a:cubicBezTo>
                  <a:cubicBezTo>
                    <a:pt x="3816" y="10981"/>
                    <a:pt x="3796" y="10839"/>
                    <a:pt x="3755" y="10697"/>
                  </a:cubicBezTo>
                  <a:lnTo>
                    <a:pt x="6069" y="9216"/>
                  </a:lnTo>
                  <a:cubicBezTo>
                    <a:pt x="6232" y="9094"/>
                    <a:pt x="6353" y="8891"/>
                    <a:pt x="6353" y="8688"/>
                  </a:cubicBezTo>
                  <a:lnTo>
                    <a:pt x="6353" y="6333"/>
                  </a:lnTo>
                  <a:lnTo>
                    <a:pt x="8891" y="6333"/>
                  </a:lnTo>
                  <a:lnTo>
                    <a:pt x="8891" y="9337"/>
                  </a:lnTo>
                  <a:cubicBezTo>
                    <a:pt x="8160" y="9601"/>
                    <a:pt x="7612" y="10291"/>
                    <a:pt x="7612" y="11124"/>
                  </a:cubicBezTo>
                  <a:cubicBezTo>
                    <a:pt x="7612" y="12179"/>
                    <a:pt x="8464" y="13032"/>
                    <a:pt x="9520" y="13032"/>
                  </a:cubicBezTo>
                  <a:cubicBezTo>
                    <a:pt x="10575" y="13032"/>
                    <a:pt x="11428" y="12179"/>
                    <a:pt x="11428" y="11124"/>
                  </a:cubicBezTo>
                  <a:cubicBezTo>
                    <a:pt x="11428" y="10291"/>
                    <a:pt x="10900" y="9601"/>
                    <a:pt x="10149" y="9337"/>
                  </a:cubicBezTo>
                  <a:lnTo>
                    <a:pt x="10149" y="6333"/>
                  </a:lnTo>
                  <a:lnTo>
                    <a:pt x="12686" y="6333"/>
                  </a:lnTo>
                  <a:lnTo>
                    <a:pt x="12686" y="8688"/>
                  </a:lnTo>
                  <a:cubicBezTo>
                    <a:pt x="12686" y="8891"/>
                    <a:pt x="12808" y="9094"/>
                    <a:pt x="12991" y="9216"/>
                  </a:cubicBezTo>
                  <a:lnTo>
                    <a:pt x="15284" y="10697"/>
                  </a:lnTo>
                  <a:cubicBezTo>
                    <a:pt x="15244" y="10839"/>
                    <a:pt x="15223" y="10981"/>
                    <a:pt x="15223" y="11124"/>
                  </a:cubicBezTo>
                  <a:cubicBezTo>
                    <a:pt x="15223" y="12179"/>
                    <a:pt x="16096" y="13032"/>
                    <a:pt x="17131" y="13032"/>
                  </a:cubicBezTo>
                  <a:cubicBezTo>
                    <a:pt x="18187" y="13032"/>
                    <a:pt x="19039" y="12179"/>
                    <a:pt x="19039" y="11124"/>
                  </a:cubicBezTo>
                  <a:cubicBezTo>
                    <a:pt x="19039" y="10068"/>
                    <a:pt x="18187" y="9216"/>
                    <a:pt x="17131" y="9216"/>
                  </a:cubicBezTo>
                  <a:cubicBezTo>
                    <a:pt x="16705" y="9216"/>
                    <a:pt x="16299" y="9378"/>
                    <a:pt x="15974" y="9622"/>
                  </a:cubicBezTo>
                  <a:lnTo>
                    <a:pt x="13965" y="8343"/>
                  </a:lnTo>
                  <a:lnTo>
                    <a:pt x="13965" y="6333"/>
                  </a:lnTo>
                  <a:lnTo>
                    <a:pt x="15223" y="6333"/>
                  </a:lnTo>
                  <a:cubicBezTo>
                    <a:pt x="16056" y="6333"/>
                    <a:pt x="16725" y="5664"/>
                    <a:pt x="16725" y="4831"/>
                  </a:cubicBezTo>
                  <a:lnTo>
                    <a:pt x="16725" y="1503"/>
                  </a:lnTo>
                  <a:cubicBezTo>
                    <a:pt x="16725" y="670"/>
                    <a:pt x="16056" y="0"/>
                    <a:pt x="15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2653792" y="1770972"/>
              <a:ext cx="191187" cy="59498"/>
            </a:xfrm>
            <a:custGeom>
              <a:avLst/>
              <a:gdLst/>
              <a:ahLst/>
              <a:cxnLst/>
              <a:rect l="l" t="t" r="r" b="b"/>
              <a:pathLst>
                <a:path w="9460" h="2944" extrusionOk="0">
                  <a:moveTo>
                    <a:pt x="4730" y="0"/>
                  </a:moveTo>
                  <a:cubicBezTo>
                    <a:pt x="3045" y="0"/>
                    <a:pt x="1442" y="670"/>
                    <a:pt x="244" y="1867"/>
                  </a:cubicBezTo>
                  <a:cubicBezTo>
                    <a:pt x="0" y="2111"/>
                    <a:pt x="0" y="2517"/>
                    <a:pt x="244" y="2760"/>
                  </a:cubicBezTo>
                  <a:cubicBezTo>
                    <a:pt x="366" y="2882"/>
                    <a:pt x="528" y="2943"/>
                    <a:pt x="691" y="2943"/>
                  </a:cubicBezTo>
                  <a:cubicBezTo>
                    <a:pt x="853" y="2943"/>
                    <a:pt x="1015" y="2882"/>
                    <a:pt x="1137" y="2760"/>
                  </a:cubicBezTo>
                  <a:cubicBezTo>
                    <a:pt x="2111" y="1807"/>
                    <a:pt x="3370" y="1279"/>
                    <a:pt x="4730" y="1279"/>
                  </a:cubicBezTo>
                  <a:cubicBezTo>
                    <a:pt x="6090" y="1279"/>
                    <a:pt x="7369" y="1807"/>
                    <a:pt x="8323" y="2760"/>
                  </a:cubicBezTo>
                  <a:cubicBezTo>
                    <a:pt x="8444" y="2882"/>
                    <a:pt x="8607" y="2943"/>
                    <a:pt x="8769" y="2943"/>
                  </a:cubicBezTo>
                  <a:cubicBezTo>
                    <a:pt x="8931" y="2943"/>
                    <a:pt x="9094" y="2882"/>
                    <a:pt x="9216" y="2760"/>
                  </a:cubicBezTo>
                  <a:cubicBezTo>
                    <a:pt x="9459" y="2517"/>
                    <a:pt x="9459" y="2111"/>
                    <a:pt x="9216" y="1867"/>
                  </a:cubicBezTo>
                  <a:cubicBezTo>
                    <a:pt x="8018" y="670"/>
                    <a:pt x="6435" y="0"/>
                    <a:pt x="4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2736653" y="1886634"/>
              <a:ext cx="25465" cy="25465"/>
            </a:xfrm>
            <a:custGeom>
              <a:avLst/>
              <a:gdLst/>
              <a:ahLst/>
              <a:cxnLst/>
              <a:rect l="l" t="t" r="r" b="b"/>
              <a:pathLst>
                <a:path w="1260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2694394" y="1828793"/>
              <a:ext cx="109963" cy="42582"/>
            </a:xfrm>
            <a:custGeom>
              <a:avLst/>
              <a:gdLst/>
              <a:ahLst/>
              <a:cxnLst/>
              <a:rect l="l" t="t" r="r" b="b"/>
              <a:pathLst>
                <a:path w="5441" h="2107" extrusionOk="0">
                  <a:moveTo>
                    <a:pt x="2721" y="1"/>
                  </a:moveTo>
                  <a:cubicBezTo>
                    <a:pt x="1787" y="1"/>
                    <a:pt x="914" y="366"/>
                    <a:pt x="265" y="1016"/>
                  </a:cubicBezTo>
                  <a:cubicBezTo>
                    <a:pt x="1" y="1259"/>
                    <a:pt x="1" y="1665"/>
                    <a:pt x="265" y="1909"/>
                  </a:cubicBezTo>
                  <a:cubicBezTo>
                    <a:pt x="387" y="2041"/>
                    <a:pt x="549" y="2107"/>
                    <a:pt x="711" y="2107"/>
                  </a:cubicBezTo>
                  <a:cubicBezTo>
                    <a:pt x="874" y="2107"/>
                    <a:pt x="1036" y="2041"/>
                    <a:pt x="1158" y="1909"/>
                  </a:cubicBezTo>
                  <a:cubicBezTo>
                    <a:pt x="1564" y="1503"/>
                    <a:pt x="2132" y="1259"/>
                    <a:pt x="2721" y="1259"/>
                  </a:cubicBezTo>
                  <a:cubicBezTo>
                    <a:pt x="3309" y="1259"/>
                    <a:pt x="3878" y="1503"/>
                    <a:pt x="4304" y="1909"/>
                  </a:cubicBezTo>
                  <a:cubicBezTo>
                    <a:pt x="4426" y="2041"/>
                    <a:pt x="4588" y="2107"/>
                    <a:pt x="4751" y="2107"/>
                  </a:cubicBezTo>
                  <a:cubicBezTo>
                    <a:pt x="4913" y="2107"/>
                    <a:pt x="5075" y="2041"/>
                    <a:pt x="5197" y="1909"/>
                  </a:cubicBezTo>
                  <a:cubicBezTo>
                    <a:pt x="5441" y="1665"/>
                    <a:pt x="5441" y="1259"/>
                    <a:pt x="5197" y="1016"/>
                  </a:cubicBezTo>
                  <a:cubicBezTo>
                    <a:pt x="4527" y="366"/>
                    <a:pt x="3655" y="1"/>
                    <a:pt x="2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5956402" y="1803488"/>
            <a:ext cx="458578" cy="458981"/>
            <a:chOff x="4342641" y="1770972"/>
            <a:chExt cx="437324" cy="437708"/>
          </a:xfrm>
        </p:grpSpPr>
        <p:sp>
          <p:nvSpPr>
            <p:cNvPr id="1111" name="Google Shape;1111;p47"/>
            <p:cNvSpPr/>
            <p:nvPr/>
          </p:nvSpPr>
          <p:spPr>
            <a:xfrm>
              <a:off x="4400078" y="2118827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400078" y="1963351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488274" y="204130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425926" y="1989200"/>
              <a:ext cx="150160" cy="129647"/>
            </a:xfrm>
            <a:custGeom>
              <a:avLst/>
              <a:gdLst/>
              <a:ahLst/>
              <a:cxnLst/>
              <a:rect l="l" t="t" r="r" b="b"/>
              <a:pathLst>
                <a:path w="7430" h="6415" extrusionOk="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4576470" y="2118827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4576470" y="1963351"/>
              <a:ext cx="25444" cy="25869"/>
            </a:xfrm>
            <a:custGeom>
              <a:avLst/>
              <a:gdLst/>
              <a:ahLst/>
              <a:cxnLst/>
              <a:rect l="l" t="t" r="r" b="b"/>
              <a:pathLst>
                <a:path w="1259" h="1280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4342641" y="1770972"/>
              <a:ext cx="437324" cy="437708"/>
            </a:xfrm>
            <a:custGeom>
              <a:avLst/>
              <a:gdLst/>
              <a:ahLst/>
              <a:cxnLst/>
              <a:rect l="l" t="t" r="r" b="b"/>
              <a:pathLst>
                <a:path w="21639" h="21658" extrusionOk="0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685180" y="2113896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" name="Google Shape;1119;p47"/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2209601" y="42536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4" name="Google Shape;1124;p47"/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7" name="Google Shape;1127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722238" y="41167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7"/>
          <p:cNvSpPr/>
          <p:nvPr/>
        </p:nvSpPr>
        <p:spPr>
          <a:xfrm rot="-1685758">
            <a:off x="1243591" y="4384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3" name="Google Shape;1133;p4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4" name="Google Shape;1134;p4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36" name="Google Shape;1136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1725013" y="40884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" grpId="0"/>
      <p:bldP spid="1086" grpId="0"/>
      <p:bldP spid="1087" grpId="0" animBg="1"/>
      <p:bldP spid="1088" grpId="0"/>
      <p:bldP spid="109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advice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Alissa Dao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87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0" animBg="1"/>
      <p:bldP spid="6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178747" y="1382476"/>
            <a:ext cx="4048361" cy="56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Open the gate for a better education</a:t>
            </a:r>
            <a:endParaRPr sz="2400"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145251" y="2016442"/>
            <a:ext cx="2658586" cy="1828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Encouraging people to complete at least Bachelor’s degree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Eradicating the barriers that prevent people from going to school (tuition,…)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Designing practical curriculum </a:t>
            </a:r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4611094" y="2077196"/>
            <a:ext cx="2763593" cy="757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Invest more in financial distressed areas</a:t>
            </a:r>
            <a:endParaRPr sz="2400"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4610287" y="3101353"/>
            <a:ext cx="2853794" cy="138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Creating more working opportunities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Increasing the living standard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Facilitating for startups, companies to grow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have we learned? </a:t>
            </a:r>
            <a:r>
              <a:rPr lang="en" dirty="0"/>
              <a:t> 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301333" y="1962554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275710" y="133405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299888" y="2940675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507839" y="1523795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89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688" grpId="0" build="p"/>
      <p:bldP spid="689" grpId="0"/>
      <p:bldP spid="690" grpId="0" build="p"/>
      <p:bldP spid="691" grpId="0"/>
      <p:bldP spid="693" grpId="0" animBg="1"/>
      <p:bldP spid="69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962302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Thanks for listening!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Alissa Dao: daoan@dickinson.edu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9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0" animBg="1"/>
      <p:bldP spid="6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4" y="1383827"/>
            <a:ext cx="2685497" cy="585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</a:t>
            </a:r>
            <a:r>
              <a:rPr lang="en" sz="2400" dirty="0"/>
              <a:t>urposes of the project</a:t>
            </a:r>
            <a:endParaRPr sz="2400"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721736" y="2101743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the audiences will gain after this project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processing </a:t>
            </a:r>
            <a:endParaRPr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1" y="2007859"/>
            <a:ext cx="2230500" cy="792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details about the data used in this project and how I processed them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out the meaning of data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dvice </a:t>
            </a:r>
            <a:endParaRPr dirty="0"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Advices for improvement 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 animBg="1"/>
      <p:bldP spid="500" grpId="0" animBg="1"/>
      <p:bldP spid="502" grpId="0" animBg="1"/>
      <p:bldP spid="504" grpId="0" animBg="1"/>
      <p:bldP spid="505" grpId="0"/>
      <p:bldP spid="506" grpId="0"/>
      <p:bldP spid="507" grpId="0" build="p"/>
      <p:bldP spid="508" grpId="0"/>
      <p:bldP spid="510" grpId="0"/>
      <p:bldP spid="511" grpId="0" build="p"/>
      <p:bldP spid="512" grpId="0"/>
      <p:bldP spid="513" grpId="0"/>
      <p:bldP spid="514" grpId="0" build="p"/>
      <p:bldP spid="515" grpId="0"/>
      <p:bldP spid="516" grpId="0"/>
      <p:bldP spid="517" grpId="0" build="p"/>
      <p:bldP spid="5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The purposes of the project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Alissa Dao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" grpId="0" animBg="1"/>
      <p:bldP spid="645" grpId="0" animBg="1"/>
      <p:bldP spid="6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773724" y="1448288"/>
            <a:ext cx="3030832" cy="56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affects</a:t>
            </a:r>
            <a:r>
              <a:rPr lang="en" sz="2400" dirty="0"/>
              <a:t> the economy</a:t>
            </a:r>
            <a:endParaRPr sz="2400"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73725" y="2095102"/>
            <a:ext cx="2658586" cy="129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spend less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accrue more debt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higher payments from state and federal governments (food stamps)</a:t>
            </a:r>
            <a:endParaRPr dirty="0"/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4572001" y="2484688"/>
            <a:ext cx="2981472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</a:t>
            </a:r>
            <a:r>
              <a:rPr lang="en" sz="2400" dirty="0"/>
              <a:t>amages personal aspects</a:t>
            </a:r>
            <a:endParaRPr sz="2400"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4520894" y="3131502"/>
            <a:ext cx="2853794" cy="1358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mental and physical health problems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detrimental changes in family relationships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psychological well-being of partners and children</a:t>
            </a:r>
            <a:endParaRPr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nemployment in america 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713983" y="17986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239075" y="3112125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932865" y="201748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688" grpId="0" build="p"/>
      <p:bldP spid="689" grpId="0"/>
      <p:bldP spid="690" grpId="0" build="p"/>
      <p:bldP spid="691" grpId="0"/>
      <p:bldP spid="693" grpId="0" animBg="1"/>
      <p:bldP spid="6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648866" y="2510573"/>
            <a:ext cx="2890795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Wise investment</a:t>
            </a:r>
            <a:endParaRPr dirty="0"/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4714552" y="2566334"/>
            <a:ext cx="3050562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</a:t>
            </a:r>
            <a:r>
              <a:rPr lang="en" sz="2000" dirty="0"/>
              <a:t>oost life quality of other races</a:t>
            </a:r>
            <a:endParaRPr sz="2000" dirty="0"/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A</a:t>
            </a:r>
            <a:r>
              <a:rPr lang="en" dirty="0"/>
              <a:t>pply the success of Asia to other races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9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UNDERSTANDING the influence of educational level and geography on asian unemployment rate</a:t>
            </a:r>
            <a:endParaRPr sz="2800" dirty="0"/>
          </a:p>
        </p:txBody>
      </p:sp>
      <p:cxnSp>
        <p:nvCxnSpPr>
          <p:cNvPr id="902" name="Google Shape;902;p44"/>
          <p:cNvCxnSpPr/>
          <p:nvPr/>
        </p:nvCxnSpPr>
        <p:spPr>
          <a:xfrm>
            <a:off x="193612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2591054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4"/>
          <p:cNvSpPr/>
          <p:nvPr/>
        </p:nvSpPr>
        <p:spPr>
          <a:xfrm>
            <a:off x="567640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502147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6" name="Google Shape;906;p44"/>
          <p:cNvGrpSpPr/>
          <p:nvPr/>
        </p:nvGrpSpPr>
        <p:grpSpPr>
          <a:xfrm>
            <a:off x="5894668" y="1755264"/>
            <a:ext cx="440015" cy="408027"/>
            <a:chOff x="718806" y="4182207"/>
            <a:chExt cx="438961" cy="407050"/>
          </a:xfrm>
        </p:grpSpPr>
        <p:sp>
          <p:nvSpPr>
            <p:cNvPr id="907" name="Google Shape;907;p44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2809936" y="1739887"/>
            <a:ext cx="438779" cy="438779"/>
            <a:chOff x="1322640" y="1172049"/>
            <a:chExt cx="437728" cy="437728"/>
          </a:xfrm>
        </p:grpSpPr>
        <p:sp>
          <p:nvSpPr>
            <p:cNvPr id="913" name="Google Shape;913;p44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900;p44">
            <a:extLst>
              <a:ext uri="{FF2B5EF4-FFF2-40B4-BE49-F238E27FC236}">
                <a16:creationId xmlns:a16="http://schemas.microsoft.com/office/drawing/2014/main" id="{7E99000D-866E-4549-9560-82E9A22B4758}"/>
              </a:ext>
            </a:extLst>
          </p:cNvPr>
          <p:cNvSpPr txBox="1">
            <a:spLocks/>
          </p:cNvSpPr>
          <p:nvPr/>
        </p:nvSpPr>
        <p:spPr>
          <a:xfrm>
            <a:off x="1844481" y="3067042"/>
            <a:ext cx="2481942" cy="118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</a:pPr>
            <a:endParaRPr lang="en-US" dirty="0"/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More effective and high-quality workforce</a:t>
            </a:r>
          </a:p>
          <a:p>
            <a:pPr marL="285750" indent="-285750">
              <a:buClr>
                <a:schemeClr val="hlink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Pay attention to needed areas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9" grpId="0"/>
      <p:bldP spid="900" grpId="0" build="p"/>
      <p:bldP spid="901" grpId="0"/>
      <p:bldP spid="903" grpId="0" animBg="1"/>
      <p:bldP spid="904" grpId="0" animBg="1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Data processing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Alissa Dao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722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0" animBg="1"/>
      <p:bldP spid="6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 txBox="1">
            <a:spLocks noGrp="1"/>
          </p:cNvSpPr>
          <p:nvPr>
            <p:ph type="title"/>
          </p:nvPr>
        </p:nvSpPr>
        <p:spPr>
          <a:xfrm>
            <a:off x="1444450" y="3108115"/>
            <a:ext cx="2759528" cy="90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Unemployment rate by educational attainment</a:t>
            </a:r>
            <a:br>
              <a:rPr lang="en-US" sz="2400" dirty="0"/>
            </a:br>
            <a:endParaRPr sz="2400" dirty="0"/>
          </a:p>
        </p:txBody>
      </p:sp>
      <p:cxnSp>
        <p:nvCxnSpPr>
          <p:cNvPr id="751" name="Google Shape;751;p42"/>
          <p:cNvCxnSpPr/>
          <p:nvPr/>
        </p:nvCxnSpPr>
        <p:spPr>
          <a:xfrm>
            <a:off x="1719343" y="404866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What data did I use?</a:t>
            </a:r>
            <a:br>
              <a:rPr lang="en-US" dirty="0"/>
            </a:br>
            <a:endParaRPr dirty="0"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736350" y="1475499"/>
            <a:ext cx="2230500" cy="904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Unemployment rate by race</a:t>
            </a:r>
            <a:br>
              <a:rPr lang="en-US" dirty="0"/>
            </a:br>
            <a:endParaRPr dirty="0"/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6199188" y="1475499"/>
            <a:ext cx="2230500" cy="885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Population by race in all states</a:t>
            </a:r>
            <a:endParaRPr sz="2400" dirty="0"/>
          </a:p>
        </p:txBody>
      </p:sp>
      <p:cxnSp>
        <p:nvCxnSpPr>
          <p:cNvPr id="757" name="Google Shape;757;p42"/>
          <p:cNvCxnSpPr/>
          <p:nvPr/>
        </p:nvCxnSpPr>
        <p:spPr>
          <a:xfrm>
            <a:off x="736350" y="246215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/>
          <p:nvPr/>
        </p:nvCxnSpPr>
        <p:spPr>
          <a:xfrm>
            <a:off x="6221238" y="244619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3" name="Google Shape;763;p42"/>
          <p:cNvSpPr txBox="1">
            <a:spLocks noGrp="1"/>
          </p:cNvSpPr>
          <p:nvPr>
            <p:ph type="title" idx="9"/>
          </p:nvPr>
        </p:nvSpPr>
        <p:spPr>
          <a:xfrm>
            <a:off x="4673229" y="3061103"/>
            <a:ext cx="2230500" cy="1280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Economically distressed states</a:t>
            </a:r>
            <a:endParaRPr sz="2400"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title" idx="14"/>
          </p:nvPr>
        </p:nvSpPr>
        <p:spPr>
          <a:xfrm>
            <a:off x="3282043" y="1475500"/>
            <a:ext cx="2506436" cy="885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Educational attainment by race</a:t>
            </a:r>
            <a:br>
              <a:rPr lang="en-US" dirty="0"/>
            </a:br>
            <a:endParaRPr dirty="0"/>
          </a:p>
        </p:txBody>
      </p:sp>
      <p:cxnSp>
        <p:nvCxnSpPr>
          <p:cNvPr id="767" name="Google Shape;767;p42"/>
          <p:cNvCxnSpPr/>
          <p:nvPr/>
        </p:nvCxnSpPr>
        <p:spPr>
          <a:xfrm>
            <a:off x="4729935" y="401273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42"/>
          <p:cNvCxnSpPr/>
          <p:nvPr/>
        </p:nvCxnSpPr>
        <p:spPr>
          <a:xfrm>
            <a:off x="3481613" y="244619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" grpId="0"/>
      <p:bldP spid="752" grpId="0"/>
      <p:bldP spid="753" grpId="0"/>
      <p:bldP spid="755" grpId="0"/>
      <p:bldP spid="763" grpId="0"/>
      <p:bldP spid="765" grpId="0"/>
    </p:bld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1172</Words>
  <Application>Microsoft Office PowerPoint</Application>
  <PresentationFormat>On-screen Show (16:9)</PresentationFormat>
  <Paragraphs>336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Wingdings</vt:lpstr>
      <vt:lpstr>Arial</vt:lpstr>
      <vt:lpstr>Arimo</vt:lpstr>
      <vt:lpstr>Bebas Neue</vt:lpstr>
      <vt:lpstr>Anaheim</vt:lpstr>
      <vt:lpstr>Arial Black</vt:lpstr>
      <vt:lpstr>Data Analysis for Business by Slidesgo</vt:lpstr>
      <vt:lpstr>Did educational level and geography affect the Asian lowest unemployment rate before covid19?</vt:lpstr>
      <vt:lpstr>2.7</vt:lpstr>
      <vt:lpstr>What accounts for the asian lowest rate of unemployment? </vt:lpstr>
      <vt:lpstr>TABLE OF CONTENT</vt:lpstr>
      <vt:lpstr>The purposes of the project</vt:lpstr>
      <vt:lpstr>affects the economy</vt:lpstr>
      <vt:lpstr>Make Wise investment</vt:lpstr>
      <vt:lpstr>Data processing</vt:lpstr>
      <vt:lpstr>Unemployment rate by educational attainment </vt:lpstr>
      <vt:lpstr> Unemployment rates by race (1973-2019)</vt:lpstr>
      <vt:lpstr>Educational attainment of the labor force age 25 and older by race (2019)</vt:lpstr>
      <vt:lpstr> unemployment rate by educational attainment, 2019</vt:lpstr>
      <vt:lpstr>STATES HAVE THE HIGHEST PERCENTAGE OF POPULATION LIVING IN ECONOMIC DISTRESS</vt:lpstr>
      <vt:lpstr>Population by race and ethnicity in all states</vt:lpstr>
      <vt:lpstr>PowerPoint Presentation</vt:lpstr>
      <vt:lpstr>Data cleaning: cleaned data</vt:lpstr>
      <vt:lpstr>Data analysis</vt:lpstr>
      <vt:lpstr>PowerPoint Presentation</vt:lpstr>
      <vt:lpstr>1. Unemployment rate by race </vt:lpstr>
      <vt:lpstr>What is the role of geography? </vt:lpstr>
      <vt:lpstr>5/10</vt:lpstr>
      <vt:lpstr>7 metrics to identify economic distress</vt:lpstr>
      <vt:lpstr>7 metrics to identify of economic distress</vt:lpstr>
      <vt:lpstr>2. Percentage Of People Living In Economic Distress and Asian Population in America</vt:lpstr>
      <vt:lpstr>Advantages of living in areas with low % people living in economic distress</vt:lpstr>
      <vt:lpstr>What is the role of educational attainment? </vt:lpstr>
      <vt:lpstr>2.2</vt:lpstr>
      <vt:lpstr>3. Unemployment Rate by Educational Attainment</vt:lpstr>
      <vt:lpstr>4. Educational Levels by Race</vt:lpstr>
      <vt:lpstr>More skillful workers </vt:lpstr>
      <vt:lpstr>advice</vt:lpstr>
      <vt:lpstr>Open the gate for a better education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educational level and geography affect the Asian lowest unemployment rate before covid19?</dc:title>
  <cp:lastModifiedBy>Dao, Alissa</cp:lastModifiedBy>
  <cp:revision>3</cp:revision>
  <dcterms:modified xsi:type="dcterms:W3CDTF">2022-08-29T20:41:54Z</dcterms:modified>
</cp:coreProperties>
</file>