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2" r:id="rId5"/>
    <p:sldId id="275" r:id="rId6"/>
    <p:sldId id="277" r:id="rId7"/>
    <p:sldId id="279" r:id="rId8"/>
    <p:sldId id="294" r:id="rId9"/>
    <p:sldId id="296" r:id="rId10"/>
    <p:sldId id="285" r:id="rId11"/>
    <p:sldId id="297" r:id="rId12"/>
    <p:sldId id="257" r:id="rId13"/>
    <p:sldId id="282" r:id="rId14"/>
    <p:sldId id="298" r:id="rId15"/>
    <p:sldId id="299" r:id="rId16"/>
    <p:sldId id="300" r:id="rId17"/>
    <p:sldId id="301" r:id="rId18"/>
    <p:sldId id="283" r:id="rId19"/>
    <p:sldId id="302" r:id="rId20"/>
    <p:sldId id="293" r:id="rId21"/>
    <p:sldId id="28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5" d="100"/>
          <a:sy n="85" d="100"/>
        </p:scale>
        <p:origin x="774" y="7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0524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72690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38104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06382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30107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2064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77803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36264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45785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40690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85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91c3fac-0fd0-4244-8bdb-bed9d8e2fa29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Customers’ Buying Journey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Alissa Dao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:a16="http://schemas.microsoft.com/office/drawing/2014/main" id="{19576725-5FD5-0E5D-4FD3-2E35020D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61" y="137564"/>
            <a:ext cx="7724550" cy="584925"/>
          </a:xfrm>
        </p:spPr>
        <p:txBody>
          <a:bodyPr/>
          <a:lstStyle/>
          <a:p>
            <a:pPr algn="ctr"/>
            <a:r>
              <a:rPr lang="en-US" sz="2400" dirty="0"/>
              <a:t>Influence of Information Sources by Demographics</a:t>
            </a:r>
            <a:endParaRPr lang="en-US" sz="5400" dirty="0"/>
          </a:p>
        </p:txBody>
      </p:sp>
      <p:sp>
        <p:nvSpPr>
          <p:cNvPr id="79" name="Title 45">
            <a:extLst>
              <a:ext uri="{FF2B5EF4-FFF2-40B4-BE49-F238E27FC236}">
                <a16:creationId xmlns:a16="http://schemas.microsoft.com/office/drawing/2014/main" id="{BF56133F-129A-4FD7-A24F-C9E828DCA9D4}"/>
              </a:ext>
            </a:extLst>
          </p:cNvPr>
          <p:cNvSpPr txBox="1">
            <a:spLocks/>
          </p:cNvSpPr>
          <p:nvPr/>
        </p:nvSpPr>
        <p:spPr>
          <a:xfrm>
            <a:off x="588303" y="1076919"/>
            <a:ext cx="2442574" cy="584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Age: 25 - 34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A2F0F-BE9A-4B82-BC32-03CC6F985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71" y="537555"/>
            <a:ext cx="7609163" cy="3038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C959C-8836-4621-B793-A1CA9C09A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272" y="3713527"/>
            <a:ext cx="7609162" cy="3130576"/>
          </a:xfrm>
          <a:prstGeom prst="rect">
            <a:avLst/>
          </a:prstGeom>
        </p:spPr>
      </p:pic>
      <p:sp>
        <p:nvSpPr>
          <p:cNvPr id="12" name="Title 45">
            <a:extLst>
              <a:ext uri="{FF2B5EF4-FFF2-40B4-BE49-F238E27FC236}">
                <a16:creationId xmlns:a16="http://schemas.microsoft.com/office/drawing/2014/main" id="{2054BEC4-785B-42F8-8108-A5779C820888}"/>
              </a:ext>
            </a:extLst>
          </p:cNvPr>
          <p:cNvSpPr txBox="1">
            <a:spLocks/>
          </p:cNvSpPr>
          <p:nvPr/>
        </p:nvSpPr>
        <p:spPr>
          <a:xfrm>
            <a:off x="494122" y="4825274"/>
            <a:ext cx="2442574" cy="584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Age: 35 - 44</a:t>
            </a:r>
          </a:p>
        </p:txBody>
      </p:sp>
    </p:spTree>
    <p:extLst>
      <p:ext uri="{BB962C8B-B14F-4D97-AF65-F5344CB8AC3E}">
        <p14:creationId xmlns:p14="http://schemas.microsoft.com/office/powerpoint/2010/main" val="315710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:a16="http://schemas.microsoft.com/office/drawing/2014/main" id="{19576725-5FD5-0E5D-4FD3-2E35020D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61" y="137564"/>
            <a:ext cx="7724550" cy="584925"/>
          </a:xfrm>
        </p:spPr>
        <p:txBody>
          <a:bodyPr/>
          <a:lstStyle/>
          <a:p>
            <a:pPr algn="ctr"/>
            <a:r>
              <a:rPr lang="en-US" sz="2400" dirty="0"/>
              <a:t>Influence of Information Sources by Demographics</a:t>
            </a:r>
            <a:endParaRPr lang="en-US" sz="5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F816F-E557-EF17-FA3D-67F4F647CA3C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79" name="Title 45">
            <a:extLst>
              <a:ext uri="{FF2B5EF4-FFF2-40B4-BE49-F238E27FC236}">
                <a16:creationId xmlns:a16="http://schemas.microsoft.com/office/drawing/2014/main" id="{BF56133F-129A-4FD7-A24F-C9E828DCA9D4}"/>
              </a:ext>
            </a:extLst>
          </p:cNvPr>
          <p:cNvSpPr txBox="1">
            <a:spLocks/>
          </p:cNvSpPr>
          <p:nvPr/>
        </p:nvSpPr>
        <p:spPr>
          <a:xfrm>
            <a:off x="598576" y="1004265"/>
            <a:ext cx="2975357" cy="584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Gender: Female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63512-4779-4A18-AC76-D388BDDDA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933" y="512219"/>
            <a:ext cx="7508190" cy="3095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B1A96-552C-4EB6-AAA5-4E6533E71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933" y="3710825"/>
            <a:ext cx="7508190" cy="3052109"/>
          </a:xfrm>
          <a:prstGeom prst="rect">
            <a:avLst/>
          </a:prstGeom>
        </p:spPr>
      </p:pic>
      <p:sp>
        <p:nvSpPr>
          <p:cNvPr id="10" name="Title 45">
            <a:extLst>
              <a:ext uri="{FF2B5EF4-FFF2-40B4-BE49-F238E27FC236}">
                <a16:creationId xmlns:a16="http://schemas.microsoft.com/office/drawing/2014/main" id="{16662BDF-11C4-4054-8D1D-519ADC505F22}"/>
              </a:ext>
            </a:extLst>
          </p:cNvPr>
          <p:cNvSpPr txBox="1">
            <a:spLocks/>
          </p:cNvSpPr>
          <p:nvPr/>
        </p:nvSpPr>
        <p:spPr>
          <a:xfrm>
            <a:off x="598576" y="4032374"/>
            <a:ext cx="2975357" cy="584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Gender: Male</a:t>
            </a:r>
          </a:p>
        </p:txBody>
      </p:sp>
    </p:spTree>
    <p:extLst>
      <p:ext uri="{BB962C8B-B14F-4D97-AF65-F5344CB8AC3E}">
        <p14:creationId xmlns:p14="http://schemas.microsoft.com/office/powerpoint/2010/main" val="305925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:a16="http://schemas.microsoft.com/office/drawing/2014/main" id="{19576725-5FD5-0E5D-4FD3-2E35020D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61" y="137564"/>
            <a:ext cx="7724550" cy="584925"/>
          </a:xfrm>
        </p:spPr>
        <p:txBody>
          <a:bodyPr/>
          <a:lstStyle/>
          <a:p>
            <a:pPr algn="ctr"/>
            <a:r>
              <a:rPr lang="en-US" sz="2400" dirty="0"/>
              <a:t>Influence of Information Sources by Demographics</a:t>
            </a:r>
            <a:endParaRPr lang="en-US" sz="5400" dirty="0"/>
          </a:p>
        </p:txBody>
      </p:sp>
      <p:sp>
        <p:nvSpPr>
          <p:cNvPr id="79" name="Title 45">
            <a:extLst>
              <a:ext uri="{FF2B5EF4-FFF2-40B4-BE49-F238E27FC236}">
                <a16:creationId xmlns:a16="http://schemas.microsoft.com/office/drawing/2014/main" id="{BF56133F-129A-4FD7-A24F-C9E828DCA9D4}"/>
              </a:ext>
            </a:extLst>
          </p:cNvPr>
          <p:cNvSpPr txBox="1">
            <a:spLocks/>
          </p:cNvSpPr>
          <p:nvPr/>
        </p:nvSpPr>
        <p:spPr>
          <a:xfrm>
            <a:off x="408252" y="916594"/>
            <a:ext cx="3643683" cy="755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Married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1A984B-4338-484B-8344-1C9B1A6E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177" y="627133"/>
            <a:ext cx="7578237" cy="3061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2F79DA-EA77-4269-8B1D-00D5B17E4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177" y="3806577"/>
            <a:ext cx="7578237" cy="2983488"/>
          </a:xfrm>
          <a:prstGeom prst="rect">
            <a:avLst/>
          </a:prstGeom>
        </p:spPr>
      </p:pic>
      <p:sp>
        <p:nvSpPr>
          <p:cNvPr id="10" name="Title 45">
            <a:extLst>
              <a:ext uri="{FF2B5EF4-FFF2-40B4-BE49-F238E27FC236}">
                <a16:creationId xmlns:a16="http://schemas.microsoft.com/office/drawing/2014/main" id="{FB76D41F-5ECB-4932-8035-6200F62EF02D}"/>
              </a:ext>
            </a:extLst>
          </p:cNvPr>
          <p:cNvSpPr txBox="1">
            <a:spLocks/>
          </p:cNvSpPr>
          <p:nvPr/>
        </p:nvSpPr>
        <p:spPr>
          <a:xfrm>
            <a:off x="408252" y="4394765"/>
            <a:ext cx="3643683" cy="755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Not Married</a:t>
            </a:r>
          </a:p>
        </p:txBody>
      </p:sp>
    </p:spTree>
    <p:extLst>
      <p:ext uri="{BB962C8B-B14F-4D97-AF65-F5344CB8AC3E}">
        <p14:creationId xmlns:p14="http://schemas.microsoft.com/office/powerpoint/2010/main" val="193938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:a16="http://schemas.microsoft.com/office/drawing/2014/main" id="{19576725-5FD5-0E5D-4FD3-2E35020D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61" y="137564"/>
            <a:ext cx="7724550" cy="584925"/>
          </a:xfrm>
        </p:spPr>
        <p:txBody>
          <a:bodyPr/>
          <a:lstStyle/>
          <a:p>
            <a:pPr algn="ctr"/>
            <a:r>
              <a:rPr lang="en-US" sz="2400" dirty="0"/>
              <a:t>Influence of Information Sources by Demographics</a:t>
            </a:r>
            <a:endParaRPr lang="en-US" sz="5400" dirty="0"/>
          </a:p>
        </p:txBody>
      </p:sp>
      <p:sp>
        <p:nvSpPr>
          <p:cNvPr id="79" name="Title 45">
            <a:extLst>
              <a:ext uri="{FF2B5EF4-FFF2-40B4-BE49-F238E27FC236}">
                <a16:creationId xmlns:a16="http://schemas.microsoft.com/office/drawing/2014/main" id="{BF56133F-129A-4FD7-A24F-C9E828DCA9D4}"/>
              </a:ext>
            </a:extLst>
          </p:cNvPr>
          <p:cNvSpPr txBox="1">
            <a:spLocks/>
          </p:cNvSpPr>
          <p:nvPr/>
        </p:nvSpPr>
        <p:spPr>
          <a:xfrm>
            <a:off x="163589" y="896543"/>
            <a:ext cx="2559063" cy="755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Income Range: $40k - $70k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160CB-4973-49D9-AAF1-E4809FC50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388" y="537556"/>
            <a:ext cx="7392299" cy="2991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2A308-8F25-4624-A368-949A8B66E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388" y="3542838"/>
            <a:ext cx="7478212" cy="3040208"/>
          </a:xfrm>
          <a:prstGeom prst="rect">
            <a:avLst/>
          </a:prstGeom>
        </p:spPr>
      </p:pic>
      <p:sp>
        <p:nvSpPr>
          <p:cNvPr id="10" name="Title 45">
            <a:extLst>
              <a:ext uri="{FF2B5EF4-FFF2-40B4-BE49-F238E27FC236}">
                <a16:creationId xmlns:a16="http://schemas.microsoft.com/office/drawing/2014/main" id="{19F408C8-EC74-4F83-A48B-11E030072CD2}"/>
              </a:ext>
            </a:extLst>
          </p:cNvPr>
          <p:cNvSpPr txBox="1">
            <a:spLocks/>
          </p:cNvSpPr>
          <p:nvPr/>
        </p:nvSpPr>
        <p:spPr>
          <a:xfrm>
            <a:off x="163589" y="4313907"/>
            <a:ext cx="2559063" cy="755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Income Range: $130k - $160k</a:t>
            </a:r>
          </a:p>
        </p:txBody>
      </p:sp>
    </p:spTree>
    <p:extLst>
      <p:ext uri="{BB962C8B-B14F-4D97-AF65-F5344CB8AC3E}">
        <p14:creationId xmlns:p14="http://schemas.microsoft.com/office/powerpoint/2010/main" val="42578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Stakeholders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47443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1E3F7726-AC85-55B8-BDED-51E7BA8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75" y="25966"/>
            <a:ext cx="10515600" cy="854075"/>
          </a:xfrm>
        </p:spPr>
        <p:txBody>
          <a:bodyPr/>
          <a:lstStyle/>
          <a:p>
            <a:r>
              <a:rPr lang="en-US" dirty="0"/>
              <a:t>Action</a:t>
            </a:r>
          </a:p>
        </p:txBody>
      </p:sp>
      <p:pic>
        <p:nvPicPr>
          <p:cNvPr id="8" name="Picture Placeholder 7" descr="Businesswoman reviewing sticky notes on a wall">
            <a:extLst>
              <a:ext uri="{FF2B5EF4-FFF2-40B4-BE49-F238E27FC236}">
                <a16:creationId xmlns:a16="http://schemas.microsoft.com/office/drawing/2014/main" id="{66D3A5E9-F687-402F-8477-EE4CD418CA67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Text Placeholder">
            <a:extLst>
              <a:ext uri="{FF2B5EF4-FFF2-40B4-BE49-F238E27FC236}">
                <a16:creationId xmlns:a16="http://schemas.microsoft.com/office/drawing/2014/main" id="{0490F6D4-84D0-42DF-A807-E56706B577D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09346" y="4035534"/>
            <a:ext cx="1877575" cy="972197"/>
          </a:xfrm>
        </p:spPr>
        <p:txBody>
          <a:bodyPr/>
          <a:lstStyle/>
          <a:p>
            <a:r>
              <a:rPr lang="en-US" dirty="0"/>
              <a:t>Channel Optimization</a:t>
            </a:r>
            <a:endParaRPr lang="zh-CN" altLang="en-US" dirty="0"/>
          </a:p>
        </p:txBody>
      </p:sp>
      <p:pic>
        <p:nvPicPr>
          <p:cNvPr id="10" name="Picture Placeholder 9" descr="People working in office">
            <a:extLst>
              <a:ext uri="{FF2B5EF4-FFF2-40B4-BE49-F238E27FC236}">
                <a16:creationId xmlns:a16="http://schemas.microsoft.com/office/drawing/2014/main" id="{D249D9CF-86A2-4E7B-8B6F-D02EE968C997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">
            <a:extLst>
              <a:ext uri="{FF2B5EF4-FFF2-40B4-BE49-F238E27FC236}">
                <a16:creationId xmlns:a16="http://schemas.microsoft.com/office/drawing/2014/main" id="{3A30B02E-FBE1-41C5-AF6E-E1013275E84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1135844"/>
            <a:ext cx="1877575" cy="665169"/>
          </a:xfrm>
        </p:spPr>
        <p:txBody>
          <a:bodyPr/>
          <a:lstStyle/>
          <a:p>
            <a:r>
              <a:rPr lang="en-US" dirty="0"/>
              <a:t>Developing Targeted Campaigns</a:t>
            </a:r>
            <a:endParaRPr lang="zh-CN" altLang="en-US" dirty="0"/>
          </a:p>
        </p:txBody>
      </p:sp>
      <p:pic>
        <p:nvPicPr>
          <p:cNvPr id="12" name="Picture Placeholder 11" descr="Layout of website design sketches on white paper">
            <a:extLst>
              <a:ext uri="{FF2B5EF4-FFF2-40B4-BE49-F238E27FC236}">
                <a16:creationId xmlns:a16="http://schemas.microsoft.com/office/drawing/2014/main" id="{3D51D04D-653C-45AE-9DDF-BE96BA267A6B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0" name="Text Placeholder">
            <a:extLst>
              <a:ext uri="{FF2B5EF4-FFF2-40B4-BE49-F238E27FC236}">
                <a16:creationId xmlns:a16="http://schemas.microsoft.com/office/drawing/2014/main" id="{17095E6E-F279-4342-B53E-E53B820336B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164755" y="1135844"/>
            <a:ext cx="1691687" cy="811178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1800" b="1" dirty="0">
                <a:ea typeface="+mn-ea"/>
                <a:cs typeface="+mn-cs"/>
              </a:rPr>
              <a:t>Influencer and Referral Programs</a:t>
            </a:r>
            <a:endParaRPr lang="en-US" altLang="zh-CN" sz="1800" b="1" dirty="0">
              <a:ea typeface="+mn-ea"/>
              <a:cs typeface="+mn-cs"/>
            </a:endParaRPr>
          </a:p>
        </p:txBody>
      </p:sp>
      <p:pic>
        <p:nvPicPr>
          <p:cNvPr id="14" name="Picture Placeholder 13" descr="Empty office chairs">
            <a:extLst>
              <a:ext uri="{FF2B5EF4-FFF2-40B4-BE49-F238E27FC236}">
                <a16:creationId xmlns:a16="http://schemas.microsoft.com/office/drawing/2014/main" id="{33C59A08-3A06-4556-AC83-C1337E73D0B3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61472" y="2073439"/>
            <a:ext cx="1621032" cy="1841551"/>
          </a:xfrm>
        </p:spPr>
      </p:pic>
      <p:sp>
        <p:nvSpPr>
          <p:cNvPr id="41" name="Text Placeholder">
            <a:extLst>
              <a:ext uri="{FF2B5EF4-FFF2-40B4-BE49-F238E27FC236}">
                <a16:creationId xmlns:a16="http://schemas.microsoft.com/office/drawing/2014/main" id="{DBA8686B-D3EF-40DF-939C-F875885DD59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Leverage Customer Testimonials</a:t>
            </a:r>
            <a:endParaRPr lang="zh-CN" altLang="en-US" dirty="0"/>
          </a:p>
        </p:txBody>
      </p:sp>
      <p:pic>
        <p:nvPicPr>
          <p:cNvPr id="90" name="Picture Placeholder 89" descr="People around a table on their laptops">
            <a:extLst>
              <a:ext uri="{FF2B5EF4-FFF2-40B4-BE49-F238E27FC236}">
                <a16:creationId xmlns:a16="http://schemas.microsoft.com/office/drawing/2014/main" id="{241F4F4E-4DAB-34E3-D036-85F0CB76A536}"/>
              </a:ext>
            </a:extLst>
          </p:cNvPr>
          <p:cNvPicPr>
            <a:picLocks noGrp="1" noChangeAspect="1"/>
          </p:cNvPicPr>
          <p:nvPr>
            <p:ph type="pic" sz="quarter" idx="61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3" name="Text Placeholder">
            <a:extLst>
              <a:ext uri="{FF2B5EF4-FFF2-40B4-BE49-F238E27FC236}">
                <a16:creationId xmlns:a16="http://schemas.microsoft.com/office/drawing/2014/main" id="{759A333C-6D37-427A-BE2A-4C2660134A5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305422" y="1273045"/>
            <a:ext cx="1877575" cy="506399"/>
          </a:xfrm>
        </p:spPr>
        <p:txBody>
          <a:bodyPr/>
          <a:lstStyle/>
          <a:p>
            <a:r>
              <a:rPr lang="en-US" dirty="0"/>
              <a:t>Enhance post-sale engagement</a:t>
            </a:r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DA9C9-8185-D0AB-3C76-BC1CABABA354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4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Ethical, legal, societal implications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38641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616" y="274955"/>
            <a:ext cx="6599429" cy="916708"/>
          </a:xfrm>
        </p:spPr>
        <p:txBody>
          <a:bodyPr/>
          <a:lstStyle/>
          <a:p>
            <a:r>
              <a:rPr lang="en-US" dirty="0"/>
              <a:t>Ethical Considerations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D3C8BC-FB28-3127-D29E-D4195120A3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974971" y="1333954"/>
            <a:ext cx="2653545" cy="587964"/>
          </a:xfrm>
        </p:spPr>
        <p:txBody>
          <a:bodyPr/>
          <a:lstStyle/>
          <a:p>
            <a:r>
              <a:rPr lang="en-US" dirty="0"/>
              <a:t>Discriminatory Practices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74971" y="2046940"/>
            <a:ext cx="2200051" cy="498369"/>
          </a:xfrm>
        </p:spPr>
        <p:txBody>
          <a:bodyPr/>
          <a:lstStyle/>
          <a:p>
            <a:r>
              <a:rPr lang="en-US" dirty="0"/>
              <a:t>Marketing should be inclusive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8E94EA-2767-D144-C1BB-32AA2C99723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2330" y="1752958"/>
            <a:ext cx="3012438" cy="587964"/>
          </a:xfrm>
        </p:spPr>
        <p:txBody>
          <a:bodyPr/>
          <a:lstStyle/>
          <a:p>
            <a:r>
              <a:rPr lang="en-US" dirty="0"/>
              <a:t>Manipulative Marketing Through Online Reviews and Word of Mouth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042330" y="2429006"/>
            <a:ext cx="2653545" cy="686728"/>
          </a:xfrm>
        </p:spPr>
        <p:txBody>
          <a:bodyPr/>
          <a:lstStyle/>
          <a:p>
            <a:r>
              <a:rPr lang="en-US" dirty="0"/>
              <a:t>Ethical marketing must prioritize transparency.</a:t>
            </a:r>
          </a:p>
        </p:txBody>
      </p:sp>
      <p:sp>
        <p:nvSpPr>
          <p:cNvPr id="9" name="Text Placeholder 36">
            <a:extLst>
              <a:ext uri="{FF2B5EF4-FFF2-40B4-BE49-F238E27FC236}">
                <a16:creationId xmlns:a16="http://schemas.microsoft.com/office/drawing/2014/main" id="{3DC01FA8-55C1-448C-8006-2879BB557858}"/>
              </a:ext>
            </a:extLst>
          </p:cNvPr>
          <p:cNvSpPr txBox="1">
            <a:spLocks/>
          </p:cNvSpPr>
          <p:nvPr/>
        </p:nvSpPr>
        <p:spPr>
          <a:xfrm>
            <a:off x="5863927" y="3448285"/>
            <a:ext cx="2653545" cy="587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Exploitation of Vulnerable Groups</a:t>
            </a:r>
          </a:p>
        </p:txBody>
      </p:sp>
      <p:sp>
        <p:nvSpPr>
          <p:cNvPr id="10" name="Text Placeholder 42">
            <a:extLst>
              <a:ext uri="{FF2B5EF4-FFF2-40B4-BE49-F238E27FC236}">
                <a16:creationId xmlns:a16="http://schemas.microsoft.com/office/drawing/2014/main" id="{7F0EE3C4-8F01-4BB0-B6C7-FE23022B8ED4}"/>
              </a:ext>
            </a:extLst>
          </p:cNvPr>
          <p:cNvSpPr txBox="1">
            <a:spLocks/>
          </p:cNvSpPr>
          <p:nvPr/>
        </p:nvSpPr>
        <p:spPr>
          <a:xfrm>
            <a:off x="5863927" y="4096583"/>
            <a:ext cx="2200051" cy="498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Ensuring value across demographic groups</a:t>
            </a: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Implications for stakeholders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Ethical, legal, societal implications</a:t>
            </a:r>
            <a:endParaRPr lang="en-US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2" y="5438036"/>
            <a:ext cx="8782756" cy="779884"/>
          </a:xfrm>
        </p:spPr>
        <p:txBody>
          <a:bodyPr/>
          <a:lstStyle/>
          <a:p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Understanding the influence of different sources of information on Consideration and Purchase (Decision) Stage is essential for a marketing analyst to increase conversion rate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1030" name="Picture 6" descr="The Buyer's Journey: Creating Specific Content for Your Buyers">
            <a:extLst>
              <a:ext uri="{FF2B5EF4-FFF2-40B4-BE49-F238E27FC236}">
                <a16:creationId xmlns:a16="http://schemas.microsoft.com/office/drawing/2014/main" id="{142418FE-28AB-4C43-A019-6068E11A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9" y="640080"/>
            <a:ext cx="7834489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296A2E-97F8-434E-877E-E47D5A44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32087"/>
            <a:ext cx="5012267" cy="3714046"/>
          </a:xfrm>
        </p:spPr>
        <p:txBody>
          <a:bodyPr/>
          <a:lstStyle/>
          <a:p>
            <a: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Survey data on customer two-stage decision-making process in household vacuum cleaner market. The dataset contains 1000+ observations. Some key variables are:</a:t>
            </a: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 Demographic details: Age, Gender, Employment, etc. </a:t>
            </a: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 Vacuum Cleaner Consideration</a:t>
            </a: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 Reasons for Vacuum Cleaner Consideration</a:t>
            </a: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 Vacuum Cleaner Choice </a:t>
            </a: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 Reason for Vacuum Cleaner Choice</a:t>
            </a: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For this project: Factors – Sources of Information -  Influencing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35695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18425" y="4286782"/>
            <a:ext cx="1877575" cy="506399"/>
          </a:xfrm>
        </p:spPr>
        <p:txBody>
          <a:bodyPr/>
          <a:lstStyle/>
          <a:p>
            <a:r>
              <a:rPr lang="en-US" dirty="0"/>
              <a:t>Checking for missing values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ECD9490-0BE0-6A65-01CD-D54CAB839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959139" y="2731861"/>
            <a:ext cx="1877575" cy="506399"/>
          </a:xfrm>
        </p:spPr>
        <p:txBody>
          <a:bodyPr/>
          <a:lstStyle/>
          <a:p>
            <a:r>
              <a:rPr lang="en-US" dirty="0"/>
              <a:t>Checking for Spelling errors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EEED1DD-BCBD-5246-2A2C-BCED87782D5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157212" y="4605867"/>
            <a:ext cx="1877575" cy="951689"/>
          </a:xfrm>
        </p:spPr>
        <p:txBody>
          <a:bodyPr/>
          <a:lstStyle/>
          <a:p>
            <a:r>
              <a:rPr lang="en-US" dirty="0"/>
              <a:t>Dealing with “Prefer not to say” responses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68536F0-BECB-41C2-208F-CAAC89E244F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68075" y="4680296"/>
            <a:ext cx="1877575" cy="802830"/>
          </a:xfrm>
        </p:spPr>
        <p:txBody>
          <a:bodyPr/>
          <a:lstStyle/>
          <a:p>
            <a:r>
              <a:rPr lang="en-US" dirty="0"/>
              <a:t>Checking for Duplicates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AFB92ED-EE9E-1E13-228D-2A33EE0B2FC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746006" y="2799630"/>
            <a:ext cx="1877575" cy="506399"/>
          </a:xfrm>
        </p:spPr>
        <p:txBody>
          <a:bodyPr/>
          <a:lstStyle/>
          <a:p>
            <a:r>
              <a:rPr lang="en-US" dirty="0"/>
              <a:t>Unpivoting the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04519-33C1-DA61-9858-3858F30C7808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20489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ColumnChart ,donutChart ,clusteredColumnChart ,clusteredColumn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Demographics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326755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203</TotalTime>
  <Words>322</Words>
  <Application>Microsoft Office PowerPoint</Application>
  <PresentationFormat>Widescreen</PresentationFormat>
  <Paragraphs>76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等线</vt:lpstr>
      <vt:lpstr>Abadi</vt:lpstr>
      <vt:lpstr>-apple-system</vt:lpstr>
      <vt:lpstr>Arial</vt:lpstr>
      <vt:lpstr>Calibri</vt:lpstr>
      <vt:lpstr>Posterama Text Black</vt:lpstr>
      <vt:lpstr>Posterama Text SemiBold</vt:lpstr>
      <vt:lpstr>Times New Roman</vt:lpstr>
      <vt:lpstr>Custom​​</vt:lpstr>
      <vt:lpstr>Customers’ Buying Journey Analysis</vt:lpstr>
      <vt:lpstr>Agenda</vt:lpstr>
      <vt:lpstr>Project Introduction</vt:lpstr>
      <vt:lpstr>Understanding the influence of different sources of information on Consideration and Purchase (Decision) Stage is essential for a marketing analyst to increase conversion rate</vt:lpstr>
      <vt:lpstr>Survey data on customer two-stage decision-making process in household vacuum cleaner market. The dataset contains 1000+ observations. Some key variables are: - Demographic details: Age, Gender, Employment, etc.  - Vacuum Cleaner Consideration - Reasons for Vacuum Cleaner Consideration - Vacuum Cleaner Choice  - Reason for Vacuum Cleaner Choice  For this project: Factors – Sources of Information -  Influencing Decision Making</vt:lpstr>
      <vt:lpstr>Data Wrangling</vt:lpstr>
      <vt:lpstr>Main Steps</vt:lpstr>
      <vt:lpstr>Exploratory Data Analysis</vt:lpstr>
      <vt:lpstr>Demographics Distribution</vt:lpstr>
      <vt:lpstr>Influence of Information Sources by Demographics</vt:lpstr>
      <vt:lpstr>Influence of Information Sources by Demographics</vt:lpstr>
      <vt:lpstr>Influence of Information Sources by Demographics</vt:lpstr>
      <vt:lpstr>Influence of Information Sources by Demographics</vt:lpstr>
      <vt:lpstr>Implications for Stakeholders</vt:lpstr>
      <vt:lpstr>Action</vt:lpstr>
      <vt:lpstr>Ethical, legal, societal implications</vt:lpstr>
      <vt:lpstr>Ethical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Customers’ Buying Journey Analysis</dc:title>
  <dc:creator>Dao, Alissa</dc:creator>
  <cp:lastModifiedBy>Dao, Alissa</cp:lastModifiedBy>
  <cp:revision>4</cp:revision>
  <dcterms:created xsi:type="dcterms:W3CDTF">2024-10-01T01:58:39Z</dcterms:created>
  <dcterms:modified xsi:type="dcterms:W3CDTF">2024-10-02T01:16:37Z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