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277" r:id="rId7"/>
    <p:sldId id="279" r:id="rId8"/>
    <p:sldId id="294" r:id="rId9"/>
    <p:sldId id="296" r:id="rId10"/>
    <p:sldId id="285" r:id="rId11"/>
    <p:sldId id="297" r:id="rId12"/>
    <p:sldId id="257" r:id="rId13"/>
    <p:sldId id="282" r:id="rId14"/>
    <p:sldId id="298" r:id="rId15"/>
    <p:sldId id="301" r:id="rId16"/>
    <p:sldId id="283" r:id="rId17"/>
    <p:sldId id="302" r:id="rId18"/>
    <p:sldId id="293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774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, Alissa" userId="e2f969b0-23ed-4676-adfc-418f2c9fd0c2" providerId="ADAL" clId="{4842CCC7-E381-4634-9BA1-4F1109A5BB10}"/>
    <pc:docChg chg="undo custSel addSld delSld modSld">
      <pc:chgData name="Dao, Alissa" userId="e2f969b0-23ed-4676-adfc-418f2c9fd0c2" providerId="ADAL" clId="{4842CCC7-E381-4634-9BA1-4F1109A5BB10}" dt="2024-10-02T20:06:27.276" v="44" actId="1076"/>
      <pc:docMkLst>
        <pc:docMk/>
      </pc:docMkLst>
      <pc:sldChg chg="add del">
        <pc:chgData name="Dao, Alissa" userId="e2f969b0-23ed-4676-adfc-418f2c9fd0c2" providerId="ADAL" clId="{4842CCC7-E381-4634-9BA1-4F1109A5BB10}" dt="2024-10-02T19:52:32.219" v="33" actId="47"/>
        <pc:sldMkLst>
          <pc:docMk/>
          <pc:sldMk cId="2775535166" sldId="275"/>
        </pc:sldMkLst>
      </pc:sldChg>
      <pc:sldChg chg="addSp delSp modSp mod">
        <pc:chgData name="Dao, Alissa" userId="e2f969b0-23ed-4676-adfc-418f2c9fd0c2" providerId="ADAL" clId="{4842CCC7-E381-4634-9BA1-4F1109A5BB10}" dt="2024-10-02T19:48:10.312" v="31" actId="478"/>
        <pc:sldMkLst>
          <pc:docMk/>
          <pc:sldMk cId="2517140333" sldId="283"/>
        </pc:sldMkLst>
        <pc:spChg chg="add del mod">
          <ac:chgData name="Dao, Alissa" userId="e2f969b0-23ed-4676-adfc-418f2c9fd0c2" providerId="ADAL" clId="{4842CCC7-E381-4634-9BA1-4F1109A5BB10}" dt="2024-10-02T19:47:29.338" v="24" actId="478"/>
          <ac:spMkLst>
            <pc:docMk/>
            <pc:sldMk cId="2517140333" sldId="283"/>
            <ac:spMk id="3" creationId="{D509BD01-A427-4826-A6FA-12EF44D979BA}"/>
          </ac:spMkLst>
        </pc:spChg>
        <pc:spChg chg="add del mod">
          <ac:chgData name="Dao, Alissa" userId="e2f969b0-23ed-4676-adfc-418f2c9fd0c2" providerId="ADAL" clId="{4842CCC7-E381-4634-9BA1-4F1109A5BB10}" dt="2024-10-02T19:47:38.209" v="26" actId="478"/>
          <ac:spMkLst>
            <pc:docMk/>
            <pc:sldMk cId="2517140333" sldId="283"/>
            <ac:spMk id="6" creationId="{9870BBE8-36C2-4CE3-AEAA-821A7A400689}"/>
          </ac:spMkLst>
        </pc:spChg>
        <pc:spChg chg="add del mod">
          <ac:chgData name="Dao, Alissa" userId="e2f969b0-23ed-4676-adfc-418f2c9fd0c2" providerId="ADAL" clId="{4842CCC7-E381-4634-9BA1-4F1109A5BB10}" dt="2024-10-02T19:48:03.648" v="29" actId="478"/>
          <ac:spMkLst>
            <pc:docMk/>
            <pc:sldMk cId="2517140333" sldId="283"/>
            <ac:spMk id="9" creationId="{D273D6CD-156C-442C-9DC8-AC68676FA67B}"/>
          </ac:spMkLst>
        </pc:spChg>
        <pc:spChg chg="add mod">
          <ac:chgData name="Dao, Alissa" userId="e2f969b0-23ed-4676-adfc-418f2c9fd0c2" providerId="ADAL" clId="{4842CCC7-E381-4634-9BA1-4F1109A5BB10}" dt="2024-10-02T19:48:10.312" v="31" actId="478"/>
          <ac:spMkLst>
            <pc:docMk/>
            <pc:sldMk cId="2517140333" sldId="283"/>
            <ac:spMk id="13" creationId="{E9FBBAB6-B92D-477A-BB2D-922C57FEB07D}"/>
          </ac:spMkLst>
        </pc:spChg>
        <pc:spChg chg="mod">
          <ac:chgData name="Dao, Alissa" userId="e2f969b0-23ed-4676-adfc-418f2c9fd0c2" providerId="ADAL" clId="{4842CCC7-E381-4634-9BA1-4F1109A5BB10}" dt="2024-10-02T19:48:08.885" v="30" actId="1076"/>
          <ac:spMkLst>
            <pc:docMk/>
            <pc:sldMk cId="2517140333" sldId="283"/>
            <ac:spMk id="37" creationId="{3A30B02E-FBE1-41C5-AF6E-E1013275E84A}"/>
          </ac:spMkLst>
        </pc:spChg>
        <pc:spChg chg="del mod">
          <ac:chgData name="Dao, Alissa" userId="e2f969b0-23ed-4676-adfc-418f2c9fd0c2" providerId="ADAL" clId="{4842CCC7-E381-4634-9BA1-4F1109A5BB10}" dt="2024-10-02T19:48:00.842" v="28" actId="478"/>
          <ac:spMkLst>
            <pc:docMk/>
            <pc:sldMk cId="2517140333" sldId="283"/>
            <ac:spMk id="41" creationId="{DBA8686B-D3EF-40DF-939C-F875885DD598}"/>
          </ac:spMkLst>
        </pc:spChg>
        <pc:spChg chg="del">
          <ac:chgData name="Dao, Alissa" userId="e2f969b0-23ed-4676-adfc-418f2c9fd0c2" providerId="ADAL" clId="{4842CCC7-E381-4634-9BA1-4F1109A5BB10}" dt="2024-10-02T19:47:24.343" v="23" actId="478"/>
          <ac:spMkLst>
            <pc:docMk/>
            <pc:sldMk cId="2517140333" sldId="283"/>
            <ac:spMk id="43" creationId="{759A333C-6D37-427A-BE2A-4C2660134A5A}"/>
          </ac:spMkLst>
        </pc:spChg>
        <pc:picChg chg="del">
          <ac:chgData name="Dao, Alissa" userId="e2f969b0-23ed-4676-adfc-418f2c9fd0c2" providerId="ADAL" clId="{4842CCC7-E381-4634-9BA1-4F1109A5BB10}" dt="2024-10-02T19:48:10.312" v="31" actId="478"/>
          <ac:picMkLst>
            <pc:docMk/>
            <pc:sldMk cId="2517140333" sldId="283"/>
            <ac:picMk id="8" creationId="{66D3A5E9-F687-402F-8477-EE4CD418CA67}"/>
          </ac:picMkLst>
        </pc:picChg>
        <pc:picChg chg="del">
          <ac:chgData name="Dao, Alissa" userId="e2f969b0-23ed-4676-adfc-418f2c9fd0c2" providerId="ADAL" clId="{4842CCC7-E381-4634-9BA1-4F1109A5BB10}" dt="2024-10-02T19:47:35.591" v="25" actId="478"/>
          <ac:picMkLst>
            <pc:docMk/>
            <pc:sldMk cId="2517140333" sldId="283"/>
            <ac:picMk id="90" creationId="{241F4F4E-4DAB-34E3-D036-85F0CB76A536}"/>
          </ac:picMkLst>
        </pc:picChg>
      </pc:sldChg>
      <pc:sldChg chg="delSp modSp mod">
        <pc:chgData name="Dao, Alissa" userId="e2f969b0-23ed-4676-adfc-418f2c9fd0c2" providerId="ADAL" clId="{4842CCC7-E381-4634-9BA1-4F1109A5BB10}" dt="2024-10-02T20:06:27.276" v="44" actId="1076"/>
        <pc:sldMkLst>
          <pc:docMk/>
          <pc:sldMk cId="4182148033" sldId="293"/>
        </pc:sldMkLst>
        <pc:spChg chg="del">
          <ac:chgData name="Dao, Alissa" userId="e2f969b0-23ed-4676-adfc-418f2c9fd0c2" providerId="ADAL" clId="{4842CCC7-E381-4634-9BA1-4F1109A5BB10}" dt="2024-10-02T20:06:11.952" v="40" actId="478"/>
          <ac:spMkLst>
            <pc:docMk/>
            <pc:sldMk cId="4182148033" sldId="293"/>
            <ac:spMk id="9" creationId="{3DC01FA8-55C1-448C-8006-2879BB557858}"/>
          </ac:spMkLst>
        </pc:spChg>
        <pc:spChg chg="del">
          <ac:chgData name="Dao, Alissa" userId="e2f969b0-23ed-4676-adfc-418f2c9fd0c2" providerId="ADAL" clId="{4842CCC7-E381-4634-9BA1-4F1109A5BB10}" dt="2024-10-02T20:06:14.503" v="41" actId="478"/>
          <ac:spMkLst>
            <pc:docMk/>
            <pc:sldMk cId="4182148033" sldId="293"/>
            <ac:spMk id="10" creationId="{7F0EE3C4-8F01-4BB0-B6C7-FE23022B8ED4}"/>
          </ac:spMkLst>
        </pc:spChg>
        <pc:spChg chg="mod">
          <ac:chgData name="Dao, Alissa" userId="e2f969b0-23ed-4676-adfc-418f2c9fd0c2" providerId="ADAL" clId="{4842CCC7-E381-4634-9BA1-4F1109A5BB10}" dt="2024-10-02T20:06:23.779" v="43" actId="1076"/>
          <ac:spMkLst>
            <pc:docMk/>
            <pc:sldMk cId="4182148033" sldId="293"/>
            <ac:spMk id="35" creationId="{2C8E94EA-2767-D144-C1BB-32AA2C99723B}"/>
          </ac:spMkLst>
        </pc:spChg>
        <pc:spChg chg="mod">
          <ac:chgData name="Dao, Alissa" userId="e2f969b0-23ed-4676-adfc-418f2c9fd0c2" providerId="ADAL" clId="{4842CCC7-E381-4634-9BA1-4F1109A5BB10}" dt="2024-10-02T20:06:18.385" v="42" actId="1076"/>
          <ac:spMkLst>
            <pc:docMk/>
            <pc:sldMk cId="4182148033" sldId="293"/>
            <ac:spMk id="43" creationId="{520E98B6-7B33-8FD4-A662-31DD4B85E22E}"/>
          </ac:spMkLst>
        </pc:spChg>
        <pc:spChg chg="mod">
          <ac:chgData name="Dao, Alissa" userId="e2f969b0-23ed-4676-adfc-418f2c9fd0c2" providerId="ADAL" clId="{4842CCC7-E381-4634-9BA1-4F1109A5BB10}" dt="2024-10-02T20:06:27.276" v="44" actId="1076"/>
          <ac:spMkLst>
            <pc:docMk/>
            <pc:sldMk cId="4182148033" sldId="293"/>
            <ac:spMk id="44" creationId="{78466807-A2DA-EC5D-ACDE-B83D6F7169EA}"/>
          </ac:spMkLst>
        </pc:spChg>
      </pc:sldChg>
      <pc:sldChg chg="modSp mod">
        <pc:chgData name="Dao, Alissa" userId="e2f969b0-23ed-4676-adfc-418f2c9fd0c2" providerId="ADAL" clId="{4842CCC7-E381-4634-9BA1-4F1109A5BB10}" dt="2024-10-02T19:56:15.089" v="38" actId="20577"/>
        <pc:sldMkLst>
          <pc:docMk/>
          <pc:sldMk cId="32955924" sldId="294"/>
        </pc:sldMkLst>
        <pc:spChg chg="mod">
          <ac:chgData name="Dao, Alissa" userId="e2f969b0-23ed-4676-adfc-418f2c9fd0c2" providerId="ADAL" clId="{4842CCC7-E381-4634-9BA1-4F1109A5BB10}" dt="2024-10-02T19:56:15.089" v="38" actId="20577"/>
          <ac:spMkLst>
            <pc:docMk/>
            <pc:sldMk cId="32955924" sldId="294"/>
            <ac:spMk id="3" creationId="{EB296A2E-97F8-434E-877E-E47D5A44175E}"/>
          </ac:spMkLst>
        </pc:spChg>
      </pc:sldChg>
      <pc:sldChg chg="del">
        <pc:chgData name="Dao, Alissa" userId="e2f969b0-23ed-4676-adfc-418f2c9fd0c2" providerId="ADAL" clId="{4842CCC7-E381-4634-9BA1-4F1109A5BB10}" dt="2024-10-02T19:45:39.297" v="22" actId="47"/>
        <pc:sldMkLst>
          <pc:docMk/>
          <pc:sldMk cId="1939385481" sldId="299"/>
        </pc:sldMkLst>
      </pc:sldChg>
      <pc:sldChg chg="del">
        <pc:chgData name="Dao, Alissa" userId="e2f969b0-23ed-4676-adfc-418f2c9fd0c2" providerId="ADAL" clId="{4842CCC7-E381-4634-9BA1-4F1109A5BB10}" dt="2024-10-02T20:03:39.607" v="39" actId="47"/>
        <pc:sldMkLst>
          <pc:docMk/>
          <pc:sldMk cId="425780015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524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269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3010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2064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7780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3626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069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8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1c3fac-0fd0-4244-8bdb-bed9d8e2fa29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Buying Journey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Alissa Dao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88303" y="1076919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25 - 34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2F0F-BE9A-4B82-BC32-03CC6F98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71" y="537555"/>
            <a:ext cx="7609163" cy="3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C959C-8836-4621-B793-A1CA9C09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72" y="3713527"/>
            <a:ext cx="7609162" cy="3130576"/>
          </a:xfrm>
          <a:prstGeom prst="rect">
            <a:avLst/>
          </a:prstGeom>
        </p:spPr>
      </p:pic>
      <p:sp>
        <p:nvSpPr>
          <p:cNvPr id="12" name="Title 45">
            <a:extLst>
              <a:ext uri="{FF2B5EF4-FFF2-40B4-BE49-F238E27FC236}">
                <a16:creationId xmlns:a16="http://schemas.microsoft.com/office/drawing/2014/main" id="{2054BEC4-785B-42F8-8108-A5779C820888}"/>
              </a:ext>
            </a:extLst>
          </p:cNvPr>
          <p:cNvSpPr txBox="1">
            <a:spLocks/>
          </p:cNvSpPr>
          <p:nvPr/>
        </p:nvSpPr>
        <p:spPr>
          <a:xfrm>
            <a:off x="494122" y="4825274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35 - 44</a:t>
            </a:r>
          </a:p>
        </p:txBody>
      </p:sp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816F-E557-EF17-FA3D-67F4F647CA3C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98576" y="1004265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3512-4779-4A18-AC76-D388BDDD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33" y="512219"/>
            <a:ext cx="7508190" cy="309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B1A96-552C-4EB6-AAA5-4E6533E7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33" y="3710825"/>
            <a:ext cx="7508190" cy="3052109"/>
          </a:xfrm>
          <a:prstGeom prst="rect">
            <a:avLst/>
          </a:prstGeom>
        </p:spPr>
      </p:pic>
      <p:sp>
        <p:nvSpPr>
          <p:cNvPr id="10" name="Title 45">
            <a:extLst>
              <a:ext uri="{FF2B5EF4-FFF2-40B4-BE49-F238E27FC236}">
                <a16:creationId xmlns:a16="http://schemas.microsoft.com/office/drawing/2014/main" id="{16662BDF-11C4-4054-8D1D-519ADC505F22}"/>
              </a:ext>
            </a:extLst>
          </p:cNvPr>
          <p:cNvSpPr txBox="1">
            <a:spLocks/>
          </p:cNvSpPr>
          <p:nvPr/>
        </p:nvSpPr>
        <p:spPr>
          <a:xfrm>
            <a:off x="598576" y="4032374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Male</a:t>
            </a:r>
          </a:p>
        </p:txBody>
      </p:sp>
    </p:spTree>
    <p:extLst>
      <p:ext uri="{BB962C8B-B14F-4D97-AF65-F5344CB8AC3E}">
        <p14:creationId xmlns:p14="http://schemas.microsoft.com/office/powerpoint/2010/main" val="30592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Stakeholders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7443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75" y="25966"/>
            <a:ext cx="10515600" cy="854075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29" name="Text Placeholder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09346" y="4035534"/>
            <a:ext cx="1877575" cy="972197"/>
          </a:xfrm>
        </p:spPr>
        <p:txBody>
          <a:bodyPr/>
          <a:lstStyle/>
          <a:p>
            <a:r>
              <a:rPr lang="en-US" dirty="0"/>
              <a:t>Channel Optimization</a:t>
            </a:r>
            <a:endParaRPr lang="zh-CN" altLang="en-US" dirty="0"/>
          </a:p>
        </p:txBody>
      </p:sp>
      <p:pic>
        <p:nvPicPr>
          <p:cNvPr id="10" name="Picture Placeholder 9" descr="People working in office">
            <a:extLst>
              <a:ext uri="{FF2B5EF4-FFF2-40B4-BE49-F238E27FC236}">
                <a16:creationId xmlns:a16="http://schemas.microsoft.com/office/drawing/2014/main" id="{D249D9CF-86A2-4E7B-8B6F-D02EE968C99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205081" y="4035534"/>
            <a:ext cx="1877575" cy="665169"/>
          </a:xfrm>
        </p:spPr>
        <p:txBody>
          <a:bodyPr/>
          <a:lstStyle/>
          <a:p>
            <a:r>
              <a:rPr lang="en-US" dirty="0"/>
              <a:t>Developing Targeted Campaigns</a:t>
            </a:r>
            <a:endParaRPr lang="zh-CN" altLang="en-US" dirty="0"/>
          </a:p>
        </p:txBody>
      </p:sp>
      <p:pic>
        <p:nvPicPr>
          <p:cNvPr id="12" name="Picture Placeholder 11" descr="Layout of website design sketches on white paper">
            <a:extLst>
              <a:ext uri="{FF2B5EF4-FFF2-40B4-BE49-F238E27FC236}">
                <a16:creationId xmlns:a16="http://schemas.microsoft.com/office/drawing/2014/main" id="{3D51D04D-653C-45AE-9DDF-BE96BA267A6B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0" name="Text Placeholder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1135844"/>
            <a:ext cx="1691687" cy="81117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b="1" dirty="0">
                <a:ea typeface="+mn-ea"/>
                <a:cs typeface="+mn-cs"/>
              </a:rPr>
              <a:t>Influencer and Referral Programs</a:t>
            </a:r>
            <a:endParaRPr lang="en-US" altLang="zh-CN" sz="1800" b="1" dirty="0">
              <a:ea typeface="+mn-ea"/>
              <a:cs typeface="+mn-cs"/>
            </a:endParaRPr>
          </a:p>
        </p:txBody>
      </p:sp>
      <p:pic>
        <p:nvPicPr>
          <p:cNvPr id="14" name="Picture Placeholder 13" descr="Empty office chairs">
            <a:extLst>
              <a:ext uri="{FF2B5EF4-FFF2-40B4-BE49-F238E27FC236}">
                <a16:creationId xmlns:a16="http://schemas.microsoft.com/office/drawing/2014/main" id="{33C59A08-3A06-4556-AC83-C1337E73D0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1472" y="2073439"/>
            <a:ext cx="1621032" cy="18415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A9C9-8185-D0AB-3C76-BC1CABABA35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FBBAB6-B92D-477A-BB2D-922C57FEB07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legal, societal implications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8641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16" y="274955"/>
            <a:ext cx="6599429" cy="916708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74971" y="1333954"/>
            <a:ext cx="2653545" cy="587964"/>
          </a:xfrm>
        </p:spPr>
        <p:txBody>
          <a:bodyPr/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59207" y="2046940"/>
            <a:ext cx="2200051" cy="498369"/>
          </a:xfrm>
        </p:spPr>
        <p:txBody>
          <a:bodyPr/>
          <a:lstStyle/>
          <a:p>
            <a:r>
              <a:rPr lang="en-US" dirty="0"/>
              <a:t>Marketing should be inclusive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011253" y="3852829"/>
            <a:ext cx="3012438" cy="587964"/>
          </a:xfrm>
        </p:spPr>
        <p:txBody>
          <a:bodyPr/>
          <a:lstStyle/>
          <a:p>
            <a:r>
              <a:rPr lang="en-US" dirty="0"/>
              <a:t>Manipulative Marketing Through Online Reviews and Word of Mouth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094063" y="4540029"/>
            <a:ext cx="2653545" cy="686728"/>
          </a:xfrm>
        </p:spPr>
        <p:txBody>
          <a:bodyPr/>
          <a:lstStyle/>
          <a:p>
            <a:r>
              <a:rPr lang="en-US" dirty="0"/>
              <a:t>Ethical marketing must prioritize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Implications for stakeholders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Ethical, legal, societal implications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2" y="5438036"/>
            <a:ext cx="8782756" cy="779884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Understanding the influence of different sources of information on Consideration and Purchase (Decision) Stage is essential for a marketing analyst to increase conversion rate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The Buyer's Journey: Creating Specific Content for Your Buyers">
            <a:extLst>
              <a:ext uri="{FF2B5EF4-FFF2-40B4-BE49-F238E27FC236}">
                <a16:creationId xmlns:a16="http://schemas.microsoft.com/office/drawing/2014/main" id="{142418FE-28AB-4C43-A019-6068E11A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640080"/>
            <a:ext cx="783448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96A2E-97F8-434E-877E-E47D5A44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2087"/>
            <a:ext cx="5012267" cy="3714046"/>
          </a:xfrm>
        </p:spPr>
        <p:txBody>
          <a:bodyPr/>
          <a:lstStyle/>
          <a:p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Survey data on customer two-stage decision-making process in household vacuum cleaner market. The dataset contains 1000+ observations. Some key variables are: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Demographic details: Age, Gender, Employment, etc. 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Vacuum Cleaner Consideration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Reasons for Vacuum Cleaner Consideration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Vacuum Cleaner Choice 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 for Vacuum Cleaner Choice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For this project: Factors – Sources of Information -  Influencing Decision Making for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3569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18425" y="4286782"/>
            <a:ext cx="1877575" cy="506399"/>
          </a:xfrm>
        </p:spPr>
        <p:txBody>
          <a:bodyPr/>
          <a:lstStyle/>
          <a:p>
            <a:r>
              <a:rPr lang="en-US" dirty="0"/>
              <a:t>Checking for missing values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59139" y="2731861"/>
            <a:ext cx="1877575" cy="506399"/>
          </a:xfrm>
        </p:spPr>
        <p:txBody>
          <a:bodyPr/>
          <a:lstStyle/>
          <a:p>
            <a:r>
              <a:rPr lang="en-US" dirty="0"/>
              <a:t>Checking for Spelling errors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57212" y="4605867"/>
            <a:ext cx="1877575" cy="951689"/>
          </a:xfrm>
        </p:spPr>
        <p:txBody>
          <a:bodyPr/>
          <a:lstStyle/>
          <a:p>
            <a:r>
              <a:rPr lang="en-US" dirty="0"/>
              <a:t>Dealing with “Prefer not to say” responses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8075" y="4680296"/>
            <a:ext cx="1877575" cy="802830"/>
          </a:xfrm>
        </p:spPr>
        <p:txBody>
          <a:bodyPr/>
          <a:lstStyle/>
          <a:p>
            <a:r>
              <a:rPr lang="en-US" dirty="0"/>
              <a:t>Checking for Duplicates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46006" y="2799630"/>
            <a:ext cx="1877575" cy="506399"/>
          </a:xfrm>
        </p:spPr>
        <p:txBody>
          <a:bodyPr/>
          <a:lstStyle/>
          <a:p>
            <a:r>
              <a:rPr lang="en-US" dirty="0"/>
              <a:t>Unpivoting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048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donutChart ,clusteredColumnChart ,clusteredColumn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2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291</TotalTime>
  <Words>277</Words>
  <Application>Microsoft Office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Abadi</vt:lpstr>
      <vt:lpstr>-apple-system</vt:lpstr>
      <vt:lpstr>Arial</vt:lpstr>
      <vt:lpstr>Calibri</vt:lpstr>
      <vt:lpstr>Posterama Text Black</vt:lpstr>
      <vt:lpstr>Posterama Text SemiBold</vt:lpstr>
      <vt:lpstr>Times New Roman</vt:lpstr>
      <vt:lpstr>Custom​​</vt:lpstr>
      <vt:lpstr>Customers’ Buying Journey Analysis</vt:lpstr>
      <vt:lpstr>Agenda</vt:lpstr>
      <vt:lpstr>Project Introduction</vt:lpstr>
      <vt:lpstr>Understanding the influence of different sources of information on Consideration and Purchase (Decision) Stage is essential for a marketing analyst to increase conversion rate</vt:lpstr>
      <vt:lpstr>Survey data on customer two-stage decision-making process in household vacuum cleaner market. The dataset contains 1000+ observations. Some key variables are: - Demographic details: Age, Gender, Employment, etc.  - Vacuum Cleaner Consideration - Reasons for Vacuum Cleaner Consideration - Vacuum Cleaner Choice  - Reason for Vacuum Cleaner Choice  For this project: Factors – Sources of Information -  Influencing Decision Making for Demographic Groups</vt:lpstr>
      <vt:lpstr>Data Wrangling</vt:lpstr>
      <vt:lpstr>Main Steps</vt:lpstr>
      <vt:lpstr>Exploratory Data Analysis</vt:lpstr>
      <vt:lpstr>Demographics Distribution</vt:lpstr>
      <vt:lpstr>Influence of Information Sources by Demographics</vt:lpstr>
      <vt:lpstr>Influence of Information Sources by Demographics</vt:lpstr>
      <vt:lpstr>Implications for Stakeholders</vt:lpstr>
      <vt:lpstr>Action</vt:lpstr>
      <vt:lpstr>Ethical, legal, societal implications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Customers’ Buying Journey Analysis</dc:title>
  <dc:creator>Dao, Alissa</dc:creator>
  <cp:lastModifiedBy>Dao, Alissa</cp:lastModifiedBy>
  <cp:revision>7</cp:revision>
  <dcterms:created xsi:type="dcterms:W3CDTF">2024-10-01T01:58:39Z</dcterms:created>
  <dcterms:modified xsi:type="dcterms:W3CDTF">2024-10-02T20:07:49Z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