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72" r:id="rId2"/>
    <p:sldId id="871" r:id="rId3"/>
    <p:sldId id="887" r:id="rId4"/>
    <p:sldId id="868" r:id="rId5"/>
    <p:sldId id="869" r:id="rId6"/>
    <p:sldId id="8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825" autoAdjust="0"/>
  </p:normalViewPr>
  <p:slideViewPr>
    <p:cSldViewPr>
      <p:cViewPr varScale="1">
        <p:scale>
          <a:sx n="79" d="100"/>
          <a:sy n="79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5A4C4-F73B-449B-B81A-2589D0319BBB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B78E7-E48F-4937-AF72-D8D7D59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/17/topic-library/basic-statistics-and-graphs/introductory-concepts/data-concepts/cat-quan-variabl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83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88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Categorical (also Qualitative)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Categorical variables represent types of data which may be divided into groups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of categorical variables are race, sex, age group, and educational level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Numerical (also Quantitative)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Values of a quantitative variable can be ordered and measured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include age, height, sales, volume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Numbers are not always numerical data. Example: Gender (0=Male, 1=Female)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class to identify the data types present in the dataset: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States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Funds raised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Date/time (can 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Months of the year - categorical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Date and time of project creation - numerical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can be evaluated using a few summary metrics. Here are four very useful ones with which to start: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Count(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Min(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Max(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Average(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calculating each measure on a single sample set of numbers.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it’s important to always use these summary metrics when doing exploratory analysis.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9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19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46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166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84" y="715618"/>
            <a:ext cx="1991321" cy="28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0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36EA-F50E-4057-9221-0B55D077938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46485" y="5562600"/>
            <a:ext cx="8251031" cy="6072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428"/>
              </a:lnSpc>
              <a:buSzPct val="25000"/>
            </a:pPr>
            <a:r>
              <a:rPr lang="en-US" sz="1969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Matthew Morris</a:t>
            </a:r>
          </a:p>
          <a:p>
            <a:pPr>
              <a:lnSpc>
                <a:spcPct val="121428"/>
              </a:lnSpc>
              <a:buSzPct val="25000"/>
            </a:pPr>
            <a:r>
              <a:rPr lang="en-US" sz="1266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Git: </a:t>
            </a:r>
            <a:r>
              <a:rPr lang="en-US" sz="1266" i="1" dirty="0" err="1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Morrisdata</a:t>
            </a:r>
            <a:endParaRPr lang="en-US" sz="1266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21428"/>
              </a:lnSpc>
              <a:buSzPct val="25000"/>
            </a:pPr>
            <a:r>
              <a:rPr lang="en-US" sz="1266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MatthewMorris.DA@gmail.com</a:t>
            </a:r>
          </a:p>
        </p:txBody>
      </p:sp>
      <p:sp>
        <p:nvSpPr>
          <p:cNvPr id="226" name="Shape 226"/>
          <p:cNvSpPr/>
          <p:nvPr/>
        </p:nvSpPr>
        <p:spPr>
          <a:xfrm>
            <a:off x="446485" y="1295400"/>
            <a:ext cx="8251031" cy="2616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ORGANIZING THE DATA PANE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519AE-1D47-49BC-B70B-9A3AF1639261}"/>
              </a:ext>
            </a:extLst>
          </p:cNvPr>
          <p:cNvSpPr/>
          <p:nvPr/>
        </p:nvSpPr>
        <p:spPr>
          <a:xfrm>
            <a:off x="381001" y="2803824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DATA PANE PREP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 -  HIERARCHIES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 - GROUPS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 - BINS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 - SETS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 - CALCULATE FIELDS   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BUILDING CHARTS</a:t>
            </a: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87463C3-2E4C-4B8B-9878-A305456D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3634"/>
            <a:ext cx="5715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295400" y="3431311"/>
            <a:ext cx="8251031" cy="6072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428"/>
              </a:lnSpc>
              <a:buSzPct val="25000"/>
            </a:pPr>
            <a:endParaRPr lang="en-US" sz="1266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46485" y="1295400"/>
            <a:ext cx="8251031" cy="2616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75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Previously in Data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58680-2DC3-43BC-A63D-9632E860CE58}"/>
              </a:ext>
            </a:extLst>
          </p:cNvPr>
          <p:cNvSpPr/>
          <p:nvPr/>
        </p:nvSpPr>
        <p:spPr>
          <a:xfrm>
            <a:off x="381001" y="2803824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WHAT IS TABLEAU?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INSTALLATION CONFIGURATION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ON DEMAND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CONNECTING TO SAMPLE DATA</a:t>
            </a:r>
          </a:p>
          <a:p>
            <a:r>
              <a:rPr lang="en-US" dirty="0">
                <a:solidFill>
                  <a:srgbClr val="FF0000"/>
                </a:solidFill>
              </a:rPr>
              <a:t>CONNECTING TO POSTGRES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INTRO TO WORKFLOW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CONNECT, FILTERING, DATA PANE</a:t>
            </a: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FB0EDCFE-57DE-4C6A-87A7-162956C2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12420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609600"/>
            <a:ext cx="10058400" cy="5486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6200"/>
            <a:ext cx="57912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6858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60198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-762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O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rganizing the Data Pane </a:t>
            </a:r>
          </a:p>
        </p:txBody>
      </p:sp>
      <p:pic>
        <p:nvPicPr>
          <p:cNvPr id="7170" name="Picture 2" descr="Image result for Table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BFAC1858-869D-421E-908A-2F010A34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32053"/>
            <a:ext cx="4191000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>
              <a:buNone/>
            </a:pPr>
            <a:r>
              <a:rPr lang="en-US" sz="1600" dirty="0"/>
              <a:t>DATA PANE PREP</a:t>
            </a:r>
          </a:p>
          <a:p>
            <a:pPr lvl="0">
              <a:buNone/>
            </a:pPr>
            <a:r>
              <a:rPr lang="en-US" sz="1600" dirty="0"/>
              <a:t>  -  HIERARCHIES</a:t>
            </a:r>
          </a:p>
          <a:p>
            <a:pPr lvl="0">
              <a:buNone/>
            </a:pPr>
            <a:r>
              <a:rPr lang="en-US" sz="1600" dirty="0"/>
              <a:t>  - GROUPS</a:t>
            </a:r>
          </a:p>
          <a:p>
            <a:pPr lvl="0">
              <a:buNone/>
            </a:pPr>
            <a:r>
              <a:rPr lang="en-US" sz="1600" dirty="0"/>
              <a:t>  - BINS</a:t>
            </a:r>
          </a:p>
          <a:p>
            <a:pPr lvl="0">
              <a:buNone/>
            </a:pPr>
            <a:r>
              <a:rPr lang="en-US" sz="1600" dirty="0"/>
              <a:t>  - SETS</a:t>
            </a:r>
          </a:p>
          <a:p>
            <a:pPr lvl="0">
              <a:buNone/>
            </a:pPr>
            <a:r>
              <a:rPr lang="en-US" sz="1600" dirty="0"/>
              <a:t>  - CALCULATE FIELDS   </a:t>
            </a:r>
          </a:p>
          <a:p>
            <a:pPr lvl="0">
              <a:buNone/>
            </a:pPr>
            <a:r>
              <a:rPr lang="en-US" sz="1600" dirty="0"/>
              <a:t>BUILDING CHARTS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7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1443010" y="1134209"/>
            <a:ext cx="11141452" cy="4192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14400"/>
            <a:ext cx="44196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15240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51054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82232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Conclusion</a:t>
            </a:r>
            <a:endParaRPr lang="en-US" altLang="en-US" sz="2400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2856536-539C-484D-875A-F2C2D973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5715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Shape 245">
            <a:extLst>
              <a:ext uri="{FF2B5EF4-FFF2-40B4-BE49-F238E27FC236}">
                <a16:creationId xmlns:a16="http://schemas.microsoft.com/office/drawing/2014/main" id="{C6C2F96D-CA3E-419E-8ABD-8E7297AB0F6B}"/>
              </a:ext>
            </a:extLst>
          </p:cNvPr>
          <p:cNvSpPr/>
          <p:nvPr/>
        </p:nvSpPr>
        <p:spPr>
          <a:xfrm>
            <a:off x="3657600" y="5257800"/>
            <a:ext cx="6400800" cy="3035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endParaRPr lang="en-US" sz="2800" b="1" i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429">
            <a:extLst>
              <a:ext uri="{FF2B5EF4-FFF2-40B4-BE49-F238E27FC236}">
                <a16:creationId xmlns:a16="http://schemas.microsoft.com/office/drawing/2014/main" id="{10C9AD0B-F9FD-4A9A-82D7-8EBF0C82F789}"/>
              </a:ext>
            </a:extLst>
          </p:cNvPr>
          <p:cNvSpPr txBox="1">
            <a:spLocks noGrp="1"/>
          </p:cNvSpPr>
          <p:nvPr/>
        </p:nvSpPr>
        <p:spPr>
          <a:xfrm>
            <a:off x="152400" y="1828800"/>
            <a:ext cx="8839200" cy="2964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-78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-787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-787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-787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-787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-787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-78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78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Following a workflow is a time efficient method to create dashboards.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yourself at organizing your data pane to see if you can beat your prior record.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Smart Views are easy but can be a crutch.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0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446485" y="609600"/>
            <a:ext cx="8251031" cy="11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328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DA9556F5-7C29-4ACD-8472-42CAFCD9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2121268"/>
            <a:ext cx="9067799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lang="en-US" sz="1800" i="1" dirty="0">
                <a:solidFill>
                  <a:schemeClr val="bg1"/>
                </a:solidFill>
              </a:rPr>
              <a:t>As data piles up, we have ourselves a genuine gold rush. </a:t>
            </a:r>
          </a:p>
          <a:p>
            <a:pPr>
              <a:buNone/>
            </a:pPr>
            <a:r>
              <a:rPr lang="en-US" sz="1800" i="1" dirty="0">
                <a:solidFill>
                  <a:schemeClr val="bg1"/>
                </a:solidFill>
              </a:rPr>
              <a:t>But data isn’t the gold. I repeat, data in its raw form is boring crud.</a:t>
            </a:r>
          </a:p>
          <a:p>
            <a:pPr>
              <a:buNone/>
            </a:pPr>
            <a:r>
              <a:rPr lang="en-US" sz="1800" i="1" dirty="0">
                <a:solidFill>
                  <a:schemeClr val="bg1"/>
                </a:solidFill>
              </a:rPr>
              <a:t>The gold is what’s discovered therein. 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- Eric Siegal, founder of Predictive Analytics World of Predictive Analytics World</a:t>
            </a:r>
          </a:p>
          <a:p>
            <a:pPr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altLang="en-US" sz="1800" dirty="0">
              <a:solidFill>
                <a:schemeClr val="bg1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4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446485" y="609600"/>
            <a:ext cx="8251031" cy="11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328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>
              <a:lnSpc>
                <a:spcPct val="75000"/>
              </a:lnSpc>
            </a:pPr>
            <a:endParaRPr sz="6328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" name="Shape 54">
            <a:extLst>
              <a:ext uri="{FF2B5EF4-FFF2-40B4-BE49-F238E27FC236}">
                <a16:creationId xmlns:a16="http://schemas.microsoft.com/office/drawing/2014/main" id="{5920994C-CF5A-4179-896A-E8F11D973C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2" t="4628" r="-903" b="8528"/>
          <a:stretch/>
        </p:blipFill>
        <p:spPr>
          <a:xfrm>
            <a:off x="3810000" y="3505200"/>
            <a:ext cx="5181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92">
            <a:extLst>
              <a:ext uri="{FF2B5EF4-FFF2-40B4-BE49-F238E27FC236}">
                <a16:creationId xmlns:a16="http://schemas.microsoft.com/office/drawing/2014/main" id="{87F62E2D-2C24-48B2-963D-EE0B5AD3AA94}"/>
              </a:ext>
            </a:extLst>
          </p:cNvPr>
          <p:cNvSpPr/>
          <p:nvPr/>
        </p:nvSpPr>
        <p:spPr>
          <a:xfrm>
            <a:off x="457200" y="1600201"/>
            <a:ext cx="8251031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28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 : </a:t>
            </a:r>
          </a:p>
          <a:p>
            <a:pPr>
              <a:lnSpc>
                <a:spcPct val="75000"/>
              </a:lnSpc>
              <a:buSzPct val="25000"/>
            </a:pPr>
            <a:endParaRPr lang="en-US" sz="2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75000"/>
              </a:lnSpc>
              <a:buSzPct val="25000"/>
            </a:pPr>
            <a:endParaRPr lang="en-US" sz="2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75000"/>
              </a:lnSpc>
              <a:buSzPct val="25000"/>
            </a:pPr>
            <a:r>
              <a:rPr lang="en-US" sz="28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QUESTION: What is one reason you might skip organizing your data pane?</a:t>
            </a:r>
          </a:p>
          <a:p>
            <a:pPr>
              <a:lnSpc>
                <a:spcPct val="75000"/>
              </a:lnSpc>
              <a:buSzPct val="25000"/>
            </a:pPr>
            <a:endParaRPr sz="6328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7E1BF1B-5D3D-4E6F-BFF2-2D9C5B01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7800"/>
            <a:ext cx="495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ORGANIZING THE DATA PANE</a:t>
            </a:r>
          </a:p>
        </p:txBody>
      </p:sp>
    </p:spTree>
    <p:extLst>
      <p:ext uri="{BB962C8B-B14F-4D97-AF65-F5344CB8AC3E}">
        <p14:creationId xmlns:p14="http://schemas.microsoft.com/office/powerpoint/2010/main" val="1956114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123822</TotalTime>
  <Words>215</Words>
  <Application>Microsoft Office PowerPoint</Application>
  <PresentationFormat>On-screen Show (4:3)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Calibri</vt:lpstr>
      <vt:lpstr>Georgia</vt:lpstr>
      <vt:lpstr>Impact</vt:lpstr>
      <vt:lpstr>Oswald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Costco Wholesale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Morris</dc:creator>
  <cp:lastModifiedBy>Matthew Morris</cp:lastModifiedBy>
  <cp:revision>295</cp:revision>
  <dcterms:created xsi:type="dcterms:W3CDTF">2016-08-30T17:34:18Z</dcterms:created>
  <dcterms:modified xsi:type="dcterms:W3CDTF">2018-01-03T15:05:15Z</dcterms:modified>
</cp:coreProperties>
</file>