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72" r:id="rId2"/>
    <p:sldId id="871" r:id="rId3"/>
    <p:sldId id="893" r:id="rId4"/>
    <p:sldId id="894" r:id="rId5"/>
    <p:sldId id="895" r:id="rId6"/>
    <p:sldId id="896" r:id="rId7"/>
    <p:sldId id="897" r:id="rId8"/>
    <p:sldId id="892" r:id="rId9"/>
    <p:sldId id="899" r:id="rId10"/>
    <p:sldId id="898" r:id="rId11"/>
    <p:sldId id="869" r:id="rId12"/>
    <p:sldId id="8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825" autoAdjust="0"/>
  </p:normalViewPr>
  <p:slideViewPr>
    <p:cSldViewPr>
      <p:cViewPr varScale="1">
        <p:scale>
          <a:sx n="79" d="100"/>
          <a:sy n="79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5A4C4-F73B-449B-B81A-2589D0319BB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B78E7-E48F-4937-AF72-D8D7D59C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/17/topic-library/basic-statistics-and-graphs/introductory-concepts/data-concepts/cat-quan-variabl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/17/topic-library/basic-statistics-and-graphs/introductory-concepts/data-concepts/cat-quan-variabl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/17/topic-library/basic-statistics-and-graphs/introductory-concepts/data-concepts/cat-quan-variabl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/17/topic-library/basic-statistics-and-graphs/introductory-concepts/data-concepts/cat-quan-variabl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830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Categorical (also Qualitative)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Categorical variables represent types of data which may be divided into groups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of categorical variables are race, sex, age group, and educational level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Numerical (also Quantitative)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Values of a quantitative variable can be ordered and measured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include age, height, sales, volume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Numbers are not always numerical data. Example: Gender (0=Male, 1=Female)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Instructor: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class to identify the data types present in the dataset: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States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Funds raised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Date/time (can 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Months of the year - categorical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Date and time of project creation - numerical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data can be evaluated using a few summary metrics. Here are four very useful ones with which to start: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Count(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Min(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Max(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Average(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calculating each measure on a single sample set of numbers.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it’s important to always use these summary metrics when doing exploratory analysis.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16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946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88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044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73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534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433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Categorical (also Qualitative)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Categorical variables represent types of data which may be divided into groups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of categorical variables are race, sex, age group, and educational level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Numerical (also Quantitative)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Values of a quantitative variable can be ordered and measured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include age, height, sales, volume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Numbers are not always numerical data. Example: Gender (0=Male, 1=Female)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Instructor: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class to identify the data types present in the dataset: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States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Funds raised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Date/time (can 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Months of the year - categorical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Date and time of project creation - numerical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data can be evaluated using a few summary metrics. Here are four very useful ones with which to start: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Count(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Min(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Max(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Average(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calculating each measure on a single sample set of numbers.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it’s important to always use these summary metrics when doing exploratory analysis.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0842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Categorical (also Qualitative)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Categorical variables represent types of data which may be divided into groups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of categorical variables are race, sex, age group, and educational level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Numerical (also Quantitative)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Values of a quantitative variable can be ordered and measured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include age, height, sales, volume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Numbers are not always numerical data. Example: Gender (0=Male, 1=Female)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Instructor: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class to identify the data types present in the dataset: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States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Funds raised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Date/time (can 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Months of the year - categorical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Date and time of project creation - numerical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data can be evaluated using a few summary metrics. Here are four very useful ones with which to start: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Count(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Min(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Max(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Average(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calculating each measure on a single sample set of numbers.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it’s important to always use these summary metrics when doing exploratory analysis.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263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0049AE-BE80-4220-B0FB-7108D0FF8DA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Categorical (also Qualitative)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Categorical variables represent types of data which may be divided into groups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of categorical variables are race, sex, age group, and educational level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Numerical (also Quantitative)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Values of a quantitative variable can be ordered and measured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Examples include age, height, sales, volume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Numbers are not always numerical data. Example: Gender (0=Male, 1=Female)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Instructor: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class to identify the data types present in the dataset: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States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Funds raised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Date/time (can 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Months of the year - categorical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       Date and time of project creation - numerical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data can be evaluated using a few summary metrics. Here are four very useful ones with which to start: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Count(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Min(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Max(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Average( 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calculating each measure on a single sample set of numbers.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     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it’s important to always use these summary metrics when doing exploratory analysis.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08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446485" y="596348"/>
            <a:ext cx="8251031" cy="1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446485" y="1144988"/>
            <a:ext cx="8251031" cy="1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166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446485" y="59634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46485" y="114498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484" y="715618"/>
            <a:ext cx="1991321" cy="286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0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36EA-F50E-4057-9221-0B55D077938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592D-49FE-4CF3-8697-A37274ABE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446485" y="5562600"/>
            <a:ext cx="8251031" cy="6072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428"/>
              </a:lnSpc>
              <a:buSzPct val="25000"/>
            </a:pPr>
            <a:r>
              <a:rPr lang="en-US" sz="1969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Matthew Morris</a:t>
            </a:r>
          </a:p>
          <a:p>
            <a:pPr>
              <a:lnSpc>
                <a:spcPct val="121428"/>
              </a:lnSpc>
              <a:buSzPct val="25000"/>
            </a:pPr>
            <a:r>
              <a:rPr lang="en-US" sz="1266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Git: </a:t>
            </a:r>
            <a:r>
              <a:rPr lang="en-US" sz="1266" i="1" dirty="0" err="1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Morrisdata</a:t>
            </a:r>
            <a:endParaRPr lang="en-US" sz="1266" i="1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21428"/>
              </a:lnSpc>
              <a:buSzPct val="25000"/>
            </a:pPr>
            <a:r>
              <a:rPr lang="en-US" sz="1266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MatthewMorris.DA@gmail.com</a:t>
            </a:r>
          </a:p>
        </p:txBody>
      </p:sp>
      <p:sp>
        <p:nvSpPr>
          <p:cNvPr id="226" name="Shape 226"/>
          <p:cNvSpPr/>
          <p:nvPr/>
        </p:nvSpPr>
        <p:spPr>
          <a:xfrm>
            <a:off x="446485" y="1295400"/>
            <a:ext cx="8251031" cy="2616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6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Production line of charts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519AE-1D47-49BC-B70B-9A3AF1639261}"/>
              </a:ext>
            </a:extLst>
          </p:cNvPr>
          <p:cNvSpPr/>
          <p:nvPr/>
        </p:nvSpPr>
        <p:spPr>
          <a:xfrm>
            <a:off x="381001" y="2803824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Complete all basic charts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Effective use of Box Plots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Pareto chart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Dynamic moving Average</a:t>
            </a:r>
          </a:p>
          <a:p>
            <a:pPr lvl="0"/>
            <a:endParaRPr lang="en-US" dirty="0">
              <a:solidFill>
                <a:srgbClr val="FF0000"/>
              </a:solidFill>
            </a:endParaRPr>
          </a:p>
          <a:p>
            <a:pPr lvl="0"/>
            <a:endParaRPr lang="en-US" dirty="0">
              <a:solidFill>
                <a:srgbClr val="FF0000"/>
              </a:solidFill>
            </a:endParaRPr>
          </a:p>
          <a:p>
            <a:pPr lvl="0"/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pic>
        <p:nvPicPr>
          <p:cNvPr id="3076" name="Picture 4" descr="Image result for assembly line cake">
            <a:extLst>
              <a:ext uri="{FF2B5EF4-FFF2-40B4-BE49-F238E27FC236}">
                <a16:creationId xmlns:a16="http://schemas.microsoft.com/office/drawing/2014/main" id="{37F4C8C4-FCC1-4E04-9ED5-9E1368A5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943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8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09600" y="609600"/>
            <a:ext cx="10058400" cy="5486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6096000"/>
            <a:ext cx="5105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76200"/>
            <a:ext cx="3429000" cy="53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6858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60198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-76200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M</a:t>
            </a: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oving Average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72" y="1295401"/>
            <a:ext cx="7967427" cy="4594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913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446485" y="609600"/>
            <a:ext cx="8251031" cy="11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6328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DA9556F5-7C29-4ACD-8472-42CAFCD9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2416734"/>
            <a:ext cx="9067799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lang="en-US" sz="1800" i="1" dirty="0">
                <a:solidFill>
                  <a:schemeClr val="bg1"/>
                </a:solidFill>
              </a:rPr>
              <a:t>The greatest value of a picture is when it forces us </a:t>
            </a:r>
          </a:p>
          <a:p>
            <a:pPr>
              <a:buNone/>
            </a:pPr>
            <a:r>
              <a:rPr lang="en-US" sz="1800" i="1" dirty="0">
                <a:solidFill>
                  <a:schemeClr val="bg1"/>
                </a:solidFill>
              </a:rPr>
              <a:t>to notice what we never expected to see.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John Tukey, American Mathematician</a:t>
            </a:r>
          </a:p>
          <a:p>
            <a:pPr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endParaRPr lang="en-US" altLang="en-US" sz="1800" dirty="0">
              <a:solidFill>
                <a:schemeClr val="bg1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49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446485" y="609600"/>
            <a:ext cx="8251031" cy="113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6328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>
              <a:lnSpc>
                <a:spcPct val="75000"/>
              </a:lnSpc>
            </a:pPr>
            <a:endParaRPr sz="6328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" name="Shape 54">
            <a:extLst>
              <a:ext uri="{FF2B5EF4-FFF2-40B4-BE49-F238E27FC236}">
                <a16:creationId xmlns:a16="http://schemas.microsoft.com/office/drawing/2014/main" id="{5920994C-CF5A-4179-896A-E8F11D973C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2" t="4628" r="-903" b="8528"/>
          <a:stretch/>
        </p:blipFill>
        <p:spPr>
          <a:xfrm>
            <a:off x="3810000" y="3505200"/>
            <a:ext cx="51816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92">
            <a:extLst>
              <a:ext uri="{FF2B5EF4-FFF2-40B4-BE49-F238E27FC236}">
                <a16:creationId xmlns:a16="http://schemas.microsoft.com/office/drawing/2014/main" id="{87F62E2D-2C24-48B2-963D-EE0B5AD3AA94}"/>
              </a:ext>
            </a:extLst>
          </p:cNvPr>
          <p:cNvSpPr/>
          <p:nvPr/>
        </p:nvSpPr>
        <p:spPr>
          <a:xfrm>
            <a:off x="457200" y="1600201"/>
            <a:ext cx="8251031" cy="461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28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 : </a:t>
            </a:r>
          </a:p>
          <a:p>
            <a:pPr>
              <a:lnSpc>
                <a:spcPct val="75000"/>
              </a:lnSpc>
              <a:buSzPct val="25000"/>
            </a:pPr>
            <a:endParaRPr lang="en-US" sz="28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75000"/>
              </a:lnSpc>
              <a:buSzPct val="25000"/>
            </a:pPr>
            <a:endParaRPr lang="en-US" sz="28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75000"/>
              </a:lnSpc>
              <a:buSzPct val="25000"/>
            </a:pPr>
            <a:r>
              <a:rPr lang="en-US" sz="28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QUESTION: Why is it a good idea to create a production line of Charts?</a:t>
            </a:r>
          </a:p>
          <a:p>
            <a:pPr>
              <a:lnSpc>
                <a:spcPct val="75000"/>
              </a:lnSpc>
              <a:buSzPct val="25000"/>
            </a:pPr>
            <a:endParaRPr lang="en-US" sz="28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75000"/>
              </a:lnSpc>
              <a:buSzPct val="25000"/>
            </a:pPr>
            <a:endParaRPr lang="en-US" sz="6328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7E1BF1B-5D3D-4E6F-BFF2-2D9C5B01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47800"/>
            <a:ext cx="495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Production line of Charts</a:t>
            </a:r>
          </a:p>
        </p:txBody>
      </p:sp>
    </p:spTree>
    <p:extLst>
      <p:ext uri="{BB962C8B-B14F-4D97-AF65-F5344CB8AC3E}">
        <p14:creationId xmlns:p14="http://schemas.microsoft.com/office/powerpoint/2010/main" val="195611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295400" y="3431311"/>
            <a:ext cx="8251031" cy="6072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1428"/>
              </a:lnSpc>
              <a:buSzPct val="25000"/>
            </a:pPr>
            <a:endParaRPr lang="en-US" sz="1266" i="1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46485" y="1295400"/>
            <a:ext cx="8251031" cy="2616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75000"/>
              </a:lnSpc>
              <a:buSzPct val="25000"/>
            </a:pPr>
            <a:r>
              <a:rPr lang="en-US" sz="675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Previously in Data Analytics</a:t>
            </a:r>
          </a:p>
        </p:txBody>
      </p:sp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00F2E243-6418-4D67-A746-05E5CD19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28" y="2816092"/>
            <a:ext cx="5669387" cy="377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09600" y="1524000"/>
            <a:ext cx="10058400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5181600"/>
            <a:ext cx="5105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14400"/>
            <a:ext cx="3429000" cy="53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15240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51054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822325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F</a:t>
            </a: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requency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2402" y="1752596"/>
          <a:ext cx="8839199" cy="2895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5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73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FREQUENCY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Score Bins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TALLY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FREQUENCY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RELATIVE FREQUENCY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CUMULATIVE FREQUENCY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RELATIVE AND CUMULATIVE FREQUENCY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90-99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IIII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4/20=20%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4/20 = 20%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80-89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sngStrike">
                          <a:effectLst/>
                        </a:rPr>
                        <a:t>IIII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5/20=25%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9/20 = 45%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70-79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sngStrike">
                          <a:effectLst/>
                        </a:rPr>
                        <a:t>IIII</a:t>
                      </a:r>
                      <a:r>
                        <a:rPr lang="en-US" sz="1800" u="none" strike="noStrike">
                          <a:effectLst/>
                        </a:rPr>
                        <a:t> 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6/20=30%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15/20 = 75%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60-69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IIII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4/20=20%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19/20 = 95%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50-59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1/20=5%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20/20 = 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038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09600" y="1524000"/>
            <a:ext cx="10058400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5181600"/>
            <a:ext cx="5105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14400"/>
            <a:ext cx="3429000" cy="53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15240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51054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822325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ox Plot </a:t>
            </a:r>
          </a:p>
        </p:txBody>
      </p:sp>
      <p:sp>
        <p:nvSpPr>
          <p:cNvPr id="3" name="AutoShape 2" descr="https://docs.google.com/a/costco.com/drawings/d/seWuwuJgKRSg9zp0Xvu4Vug/image?w=624&amp;h=224&amp;rev=1&amp;ac=1"/>
          <p:cNvSpPr>
            <a:spLocks noChangeAspect="1" noChangeArrowheads="1"/>
          </p:cNvSpPr>
          <p:nvPr/>
        </p:nvSpPr>
        <p:spPr bwMode="auto">
          <a:xfrm>
            <a:off x="117475" y="-792163"/>
            <a:ext cx="594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docs.google.com/a/costco.com/drawings/d/seWuwuJgKRSg9zp0Xvu4Vug/image?w=624&amp;h=224&amp;rev=1&amp;ac=1"/>
          <p:cNvSpPr>
            <a:spLocks noChangeAspect="1" noChangeArrowheads="1"/>
          </p:cNvSpPr>
          <p:nvPr/>
        </p:nvSpPr>
        <p:spPr bwMode="auto">
          <a:xfrm>
            <a:off x="269875" y="-639763"/>
            <a:ext cx="594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6" y="1866900"/>
            <a:ext cx="707755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76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09600" y="1524000"/>
            <a:ext cx="10058400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5181600"/>
            <a:ext cx="5105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14400"/>
            <a:ext cx="3429000" cy="53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15240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51054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822325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ox Plot </a:t>
            </a:r>
          </a:p>
        </p:txBody>
      </p:sp>
      <p:sp>
        <p:nvSpPr>
          <p:cNvPr id="3" name="AutoShape 2" descr="https://docs.google.com/a/costco.com/drawings/d/seWuwuJgKRSg9zp0Xvu4Vug/image?w=624&amp;h=224&amp;rev=1&amp;ac=1"/>
          <p:cNvSpPr>
            <a:spLocks noChangeAspect="1" noChangeArrowheads="1"/>
          </p:cNvSpPr>
          <p:nvPr/>
        </p:nvSpPr>
        <p:spPr bwMode="auto">
          <a:xfrm>
            <a:off x="117475" y="-792163"/>
            <a:ext cx="594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docs.google.com/a/costco.com/drawings/d/seWuwuJgKRSg9zp0Xvu4Vug/image?w=624&amp;h=224&amp;rev=1&amp;ac=1"/>
          <p:cNvSpPr>
            <a:spLocks noChangeAspect="1" noChangeArrowheads="1"/>
          </p:cNvSpPr>
          <p:nvPr/>
        </p:nvSpPr>
        <p:spPr bwMode="auto">
          <a:xfrm>
            <a:off x="269875" y="-639763"/>
            <a:ext cx="594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753983"/>
            <a:ext cx="129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MIN =0</a:t>
            </a:r>
          </a:p>
          <a:p>
            <a:r>
              <a:rPr lang="en-US" dirty="0"/>
              <a:t>Q1 = 22</a:t>
            </a:r>
          </a:p>
          <a:p>
            <a:r>
              <a:rPr lang="en-US" dirty="0"/>
              <a:t>Q2 = 29</a:t>
            </a:r>
          </a:p>
          <a:p>
            <a:r>
              <a:rPr lang="en-US" dirty="0"/>
              <a:t>Q3 = 36</a:t>
            </a:r>
          </a:p>
          <a:p>
            <a:r>
              <a:rPr lang="en-US" dirty="0"/>
              <a:t>MAX = 144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23" y="3091850"/>
            <a:ext cx="8258832" cy="161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6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09600" y="1524000"/>
            <a:ext cx="10058400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5181600"/>
            <a:ext cx="5105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14400"/>
            <a:ext cx="3429000" cy="53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15240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51054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822325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B</a:t>
            </a: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ox Plot </a:t>
            </a:r>
          </a:p>
        </p:txBody>
      </p:sp>
      <p:sp>
        <p:nvSpPr>
          <p:cNvPr id="3" name="AutoShape 2" descr="https://docs.google.com/a/costco.com/drawings/d/seWuwuJgKRSg9zp0Xvu4Vug/image?w=624&amp;h=224&amp;rev=1&amp;ac=1"/>
          <p:cNvSpPr>
            <a:spLocks noChangeAspect="1" noChangeArrowheads="1"/>
          </p:cNvSpPr>
          <p:nvPr/>
        </p:nvSpPr>
        <p:spPr bwMode="auto">
          <a:xfrm>
            <a:off x="117475" y="-792163"/>
            <a:ext cx="594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docs.google.com/a/costco.com/drawings/d/seWuwuJgKRSg9zp0Xvu4Vug/image?w=624&amp;h=224&amp;rev=1&amp;ac=1"/>
          <p:cNvSpPr>
            <a:spLocks noChangeAspect="1" noChangeArrowheads="1"/>
          </p:cNvSpPr>
          <p:nvPr/>
        </p:nvSpPr>
        <p:spPr bwMode="auto">
          <a:xfrm>
            <a:off x="269875" y="-639763"/>
            <a:ext cx="594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80" y="1627118"/>
            <a:ext cx="8275239" cy="322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165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09600" y="609600"/>
            <a:ext cx="10058400" cy="5486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6096000"/>
            <a:ext cx="5105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76200"/>
            <a:ext cx="3581400" cy="53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6858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60198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-76200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N</a:t>
            </a: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ormal Empirical Rule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00000-0008-0000-1300-000002000000}"/>
              </a:ext>
            </a:extLst>
          </p:cNvPr>
          <p:cNvGrpSpPr/>
          <p:nvPr/>
        </p:nvGrpSpPr>
        <p:grpSpPr>
          <a:xfrm>
            <a:off x="819149" y="1000442"/>
            <a:ext cx="6572251" cy="4857115"/>
            <a:chOff x="0" y="0"/>
            <a:chExt cx="6613500" cy="4772175"/>
          </a:xfrm>
        </p:grpSpPr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00000000-0008-0000-1300-000003000000}"/>
                </a:ext>
              </a:extLst>
            </p:cNvPr>
            <p:cNvSpPr/>
            <p:nvPr/>
          </p:nvSpPr>
          <p:spPr>
            <a:xfrm>
              <a:off x="819150" y="1085999"/>
              <a:ext cx="5057850" cy="2933650"/>
            </a:xfrm>
            <a:custGeom>
              <a:avLst/>
              <a:gdLst/>
              <a:ahLst/>
              <a:cxnLst/>
              <a:rect l="0" t="0" r="0" b="0"/>
              <a:pathLst>
                <a:path w="202314" h="117346" extrusionOk="0">
                  <a:moveTo>
                    <a:pt x="0" y="116967"/>
                  </a:moveTo>
                  <a:cubicBezTo>
                    <a:pt x="16383" y="97472"/>
                    <a:pt x="64579" y="-63"/>
                    <a:pt x="98298" y="0"/>
                  </a:cubicBezTo>
                  <a:cubicBezTo>
                    <a:pt x="132017" y="63"/>
                    <a:pt x="184978" y="97788"/>
                    <a:pt x="202314" y="1173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  <p:txBody>
            <a:bodyPr lIns="91425" tIns="91425" rIns="91425" bIns="91425" anchor="ctr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000000-0008-0000-1300-000004000000}"/>
                </a:ext>
              </a:extLst>
            </p:cNvPr>
            <p:cNvCxnSpPr/>
            <p:nvPr/>
          </p:nvCxnSpPr>
          <p:spPr>
            <a:xfrm>
              <a:off x="809662" y="4019700"/>
              <a:ext cx="5067300" cy="2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0000000-0008-0000-1300-000005000000}"/>
                </a:ext>
              </a:extLst>
            </p:cNvPr>
            <p:cNvCxnSpPr/>
            <p:nvPr/>
          </p:nvCxnSpPr>
          <p:spPr>
            <a:xfrm flipH="1">
              <a:off x="3228750" y="1114575"/>
              <a:ext cx="28800" cy="3038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00000-0008-0000-1300-000006000000}"/>
                </a:ext>
              </a:extLst>
            </p:cNvPr>
            <p:cNvCxnSpPr/>
            <p:nvPr/>
          </p:nvCxnSpPr>
          <p:spPr>
            <a:xfrm flipH="1">
              <a:off x="2285775" y="714525"/>
              <a:ext cx="28800" cy="3438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000000-0008-0000-1300-000007000000}"/>
                </a:ext>
              </a:extLst>
            </p:cNvPr>
            <p:cNvCxnSpPr/>
            <p:nvPr/>
          </p:nvCxnSpPr>
          <p:spPr>
            <a:xfrm flipH="1">
              <a:off x="4171650" y="647850"/>
              <a:ext cx="38400" cy="3495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0000000-0008-0000-1300-000008000000}"/>
                </a:ext>
              </a:extLst>
            </p:cNvPr>
            <p:cNvCxnSpPr/>
            <p:nvPr/>
          </p:nvCxnSpPr>
          <p:spPr>
            <a:xfrm>
              <a:off x="5105400" y="104925"/>
              <a:ext cx="9300" cy="4048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000000-0008-0000-1300-000009000000}"/>
                </a:ext>
              </a:extLst>
            </p:cNvPr>
            <p:cNvCxnSpPr/>
            <p:nvPr/>
          </p:nvCxnSpPr>
          <p:spPr>
            <a:xfrm flipH="1">
              <a:off x="1495125" y="66825"/>
              <a:ext cx="38400" cy="4086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" name="Text Box 170">
              <a:extLst>
                <a:ext uri="{FF2B5EF4-FFF2-40B4-BE49-F238E27FC236}">
                  <a16:creationId xmlns:a16="http://schemas.microsoft.com/office/drawing/2014/main" id="{00000000-0008-0000-1300-00000A000000}"/>
                </a:ext>
              </a:extLst>
            </p:cNvPr>
            <p:cNvSpPr txBox="1"/>
            <p:nvPr/>
          </p:nvSpPr>
          <p:spPr>
            <a:xfrm>
              <a:off x="2575200" y="0"/>
              <a:ext cx="15048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95% of values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" name="Text Box 171">
              <a:extLst>
                <a:ext uri="{FF2B5EF4-FFF2-40B4-BE49-F238E27FC236}">
                  <a16:creationId xmlns:a16="http://schemas.microsoft.com/office/drawing/2014/main" id="{00000000-0008-0000-1300-00000B000000}"/>
                </a:ext>
              </a:extLst>
            </p:cNvPr>
            <p:cNvSpPr txBox="1"/>
            <p:nvPr/>
          </p:nvSpPr>
          <p:spPr>
            <a:xfrm>
              <a:off x="2567075" y="543000"/>
              <a:ext cx="13689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68% of values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000000-0008-0000-1300-00000C000000}"/>
                </a:ext>
              </a:extLst>
            </p:cNvPr>
            <p:cNvCxnSpPr/>
            <p:nvPr/>
          </p:nvCxnSpPr>
          <p:spPr>
            <a:xfrm rot="10800000">
              <a:off x="2352575" y="742950"/>
              <a:ext cx="214500" cy="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000000-0008-0000-1300-00000D000000}"/>
                </a:ext>
              </a:extLst>
            </p:cNvPr>
            <p:cNvCxnSpPr/>
            <p:nvPr/>
          </p:nvCxnSpPr>
          <p:spPr>
            <a:xfrm>
              <a:off x="3935975" y="747750"/>
              <a:ext cx="188400" cy="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000000-0008-0000-1300-00000E000000}"/>
                </a:ext>
              </a:extLst>
            </p:cNvPr>
            <p:cNvCxnSpPr/>
            <p:nvPr/>
          </p:nvCxnSpPr>
          <p:spPr>
            <a:xfrm>
              <a:off x="4080000" y="204750"/>
              <a:ext cx="833400" cy="14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000000-0008-0000-1300-00000F000000}"/>
                </a:ext>
              </a:extLst>
            </p:cNvPr>
            <p:cNvCxnSpPr/>
            <p:nvPr/>
          </p:nvCxnSpPr>
          <p:spPr>
            <a:xfrm flipH="1">
              <a:off x="1716775" y="209550"/>
              <a:ext cx="766800" cy="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6" name="Text Box 176">
              <a:extLst>
                <a:ext uri="{FF2B5EF4-FFF2-40B4-BE49-F238E27FC236}">
                  <a16:creationId xmlns:a16="http://schemas.microsoft.com/office/drawing/2014/main" id="{00000000-0008-0000-1300-000010000000}"/>
                </a:ext>
              </a:extLst>
            </p:cNvPr>
            <p:cNvSpPr txBox="1"/>
            <p:nvPr/>
          </p:nvSpPr>
          <p:spPr>
            <a:xfrm>
              <a:off x="0" y="4048275"/>
              <a:ext cx="6613500" cy="72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u="sng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  Z         -3          -2             -1                 0                 1                  2            3        Z     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u="sng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  %                   2.5%ile     16%ile         50%ile        84%ile         97.5%ile            %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u="sng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  X                      1              4                   7                10                13                    X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0000000-0008-0000-1300-000011000000}"/>
                </a:ext>
              </a:extLst>
            </p:cNvPr>
            <p:cNvCxnSpPr/>
            <p:nvPr/>
          </p:nvCxnSpPr>
          <p:spPr>
            <a:xfrm>
              <a:off x="5248275" y="895500"/>
              <a:ext cx="3621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0000000-0008-0000-1300-000012000000}"/>
                </a:ext>
              </a:extLst>
            </p:cNvPr>
            <p:cNvCxnSpPr/>
            <p:nvPr/>
          </p:nvCxnSpPr>
          <p:spPr>
            <a:xfrm rot="10800000">
              <a:off x="1000050" y="914550"/>
              <a:ext cx="390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Text Box 179">
              <a:extLst>
                <a:ext uri="{FF2B5EF4-FFF2-40B4-BE49-F238E27FC236}">
                  <a16:creationId xmlns:a16="http://schemas.microsoft.com/office/drawing/2014/main" id="{00000000-0008-0000-1300-000013000000}"/>
                </a:ext>
              </a:extLst>
            </p:cNvPr>
            <p:cNvSpPr txBox="1"/>
            <p:nvPr/>
          </p:nvSpPr>
          <p:spPr>
            <a:xfrm>
              <a:off x="5181600" y="952500"/>
              <a:ext cx="1431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2.5 % of Values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" name="Text Box 180">
              <a:extLst>
                <a:ext uri="{FF2B5EF4-FFF2-40B4-BE49-F238E27FC236}">
                  <a16:creationId xmlns:a16="http://schemas.microsoft.com/office/drawing/2014/main" id="{00000000-0008-0000-1300-000014000000}"/>
                </a:ext>
              </a:extLst>
            </p:cNvPr>
            <p:cNvSpPr txBox="1"/>
            <p:nvPr/>
          </p:nvSpPr>
          <p:spPr>
            <a:xfrm>
              <a:off x="101625" y="1000125"/>
              <a:ext cx="1431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2.5 % of Values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" name="Text Box 181">
              <a:extLst>
                <a:ext uri="{FF2B5EF4-FFF2-40B4-BE49-F238E27FC236}">
                  <a16:creationId xmlns:a16="http://schemas.microsoft.com/office/drawing/2014/main" id="{00000000-0008-0000-1300-000015000000}"/>
                </a:ext>
              </a:extLst>
            </p:cNvPr>
            <p:cNvSpPr txBox="1"/>
            <p:nvPr/>
          </p:nvSpPr>
          <p:spPr>
            <a:xfrm>
              <a:off x="2485912" y="3076575"/>
              <a:ext cx="5715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34%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" name="Text Box 182">
              <a:extLst>
                <a:ext uri="{FF2B5EF4-FFF2-40B4-BE49-F238E27FC236}">
                  <a16:creationId xmlns:a16="http://schemas.microsoft.com/office/drawing/2014/main" id="{00000000-0008-0000-1300-000016000000}"/>
                </a:ext>
              </a:extLst>
            </p:cNvPr>
            <p:cNvSpPr txBox="1"/>
            <p:nvPr/>
          </p:nvSpPr>
          <p:spPr>
            <a:xfrm>
              <a:off x="3328787" y="3076575"/>
              <a:ext cx="5715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34%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" name="Text Box 183">
              <a:extLst>
                <a:ext uri="{FF2B5EF4-FFF2-40B4-BE49-F238E27FC236}">
                  <a16:creationId xmlns:a16="http://schemas.microsoft.com/office/drawing/2014/main" id="{00000000-0008-0000-1300-000017000000}"/>
                </a:ext>
              </a:extLst>
            </p:cNvPr>
            <p:cNvSpPr txBox="1"/>
            <p:nvPr/>
          </p:nvSpPr>
          <p:spPr>
            <a:xfrm>
              <a:off x="4210051" y="3076575"/>
              <a:ext cx="6951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13.5%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" name="Text Box 184">
              <a:extLst>
                <a:ext uri="{FF2B5EF4-FFF2-40B4-BE49-F238E27FC236}">
                  <a16:creationId xmlns:a16="http://schemas.microsoft.com/office/drawing/2014/main" id="{00000000-0008-0000-1300-000018000000}"/>
                </a:ext>
              </a:extLst>
            </p:cNvPr>
            <p:cNvSpPr txBox="1"/>
            <p:nvPr/>
          </p:nvSpPr>
          <p:spPr>
            <a:xfrm>
              <a:off x="1519451" y="3076575"/>
              <a:ext cx="6951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/>
                  <a:ea typeface="Arial"/>
                  <a:cs typeface="Calibri"/>
                </a:rPr>
                <a:t>13.5%</a:t>
              </a:r>
              <a:endParaRPr lang="en-US" sz="100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501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09600" y="609600"/>
            <a:ext cx="10058400" cy="5486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6096000"/>
            <a:ext cx="5105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76200"/>
            <a:ext cx="1524000" cy="53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6858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60198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-76200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P</a:t>
            </a: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areto </a:t>
            </a:r>
          </a:p>
        </p:txBody>
      </p:sp>
      <p:pic>
        <p:nvPicPr>
          <p:cNvPr id="1026" name="Picture 2" descr="https://upload.wikimedia.org/wikipedia/commons/thumb/8/8a/Pareto.PNG/800px-Pareto.PNG">
            <a:extLst>
              <a:ext uri="{FF2B5EF4-FFF2-40B4-BE49-F238E27FC236}">
                <a16:creationId xmlns:a16="http://schemas.microsoft.com/office/drawing/2014/main" id="{E01ADD24-DCBB-4375-B727-941F0539B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1" y="762001"/>
            <a:ext cx="6908775" cy="51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454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66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6012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609600" y="609600"/>
            <a:ext cx="10058400" cy="5486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r>
              <a:rPr lang="en-US" sz="2400"/>
              <a:t>founder of Predictive</a:t>
            </a:r>
            <a:endParaRPr lang="en-US" alt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38600" y="6096000"/>
            <a:ext cx="5105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76200"/>
            <a:ext cx="1752600" cy="5333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0" y="685800"/>
            <a:ext cx="92964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0" y="6019800"/>
            <a:ext cx="9296400" cy="0"/>
          </a:xfrm>
          <a:prstGeom prst="line">
            <a:avLst/>
          </a:prstGeom>
          <a:noFill/>
          <a:ln w="666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67200" y="26670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solidFill>
                <a:srgbClr val="996633"/>
              </a:solidFill>
              <a:latin typeface="Arial Unicode MS" pitchFamily="34" charset="-128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-76200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 Unicode MS" pitchFamily="34" charset="-128"/>
              </a:rPr>
              <a:t>P</a:t>
            </a:r>
            <a:r>
              <a:rPr lang="en-US" altLang="en-US" sz="2400" dirty="0">
                <a:solidFill>
                  <a:schemeClr val="bg1"/>
                </a:solidFill>
                <a:latin typeface="Arial Unicode MS" pitchFamily="34" charset="-128"/>
              </a:rPr>
              <a:t>olygon </a:t>
            </a:r>
          </a:p>
        </p:txBody>
      </p:sp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D828F513-95DB-42A8-9084-FB8076BD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64034"/>
            <a:ext cx="6781800" cy="462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799CB6-D52E-4BC8-8590-84C8EE1BD83B}"/>
              </a:ext>
            </a:extLst>
          </p:cNvPr>
          <p:cNvSpPr/>
          <p:nvPr/>
        </p:nvSpPr>
        <p:spPr>
          <a:xfrm>
            <a:off x="3464421" y="762000"/>
            <a:ext cx="144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Polygon map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154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a7cf43-3e0b-4f0f-9912-4964f4ab975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123860</TotalTime>
  <Words>276</Words>
  <Application>Microsoft Office PowerPoint</Application>
  <PresentationFormat>On-screen Show (4:3)</PresentationFormat>
  <Paragraphs>183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Georgia</vt:lpstr>
      <vt:lpstr>Impact</vt:lpstr>
      <vt:lpstr>Oswald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Costco Wholesale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Morris</dc:creator>
  <cp:lastModifiedBy>Matthew Morris</cp:lastModifiedBy>
  <cp:revision>297</cp:revision>
  <dcterms:created xsi:type="dcterms:W3CDTF">2016-08-30T17:34:18Z</dcterms:created>
  <dcterms:modified xsi:type="dcterms:W3CDTF">2018-01-03T15:20:11Z</dcterms:modified>
</cp:coreProperties>
</file>