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60" r:id="rId4"/>
    <p:sldId id="261" r:id="rId5"/>
    <p:sldId id="262" r:id="rId6"/>
    <p:sldId id="263" r:id="rId7"/>
    <p:sldId id="265" r:id="rId8"/>
    <p:sldId id="266" r:id="rId9"/>
    <p:sldId id="264" r:id="rId10"/>
    <p:sldId id="267" r:id="rId11"/>
    <p:sldId id="268" r:id="rId12"/>
    <p:sldId id="270" r:id="rId13"/>
    <p:sldId id="271" r:id="rId14"/>
    <p:sldId id="272" r:id="rId15"/>
    <p:sldId id="269" r:id="rId16"/>
    <p:sldId id="273" r:id="rId17"/>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F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9B7326-CF0B-4A57-96EF-A1E37471DC1C}" type="datetimeFigureOut">
              <a:rPr lang="en-IL" smtClean="0"/>
              <a:t>03/03/2023</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4A7298-225D-435D-89F2-FA0950B61535}" type="slidenum">
              <a:rPr lang="en-IL" smtClean="0"/>
              <a:t>‹#›</a:t>
            </a:fld>
            <a:endParaRPr lang="en-IL"/>
          </a:p>
        </p:txBody>
      </p:sp>
    </p:spTree>
    <p:extLst>
      <p:ext uri="{BB962C8B-B14F-4D97-AF65-F5344CB8AC3E}">
        <p14:creationId xmlns:p14="http://schemas.microsoft.com/office/powerpoint/2010/main" val="548821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32342-3858-5150-C9EA-0B6F3E0945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0659E92F-04DE-DD47-0DEF-D470E9DE04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C9555442-0E35-5369-100F-0EABC52A679B}"/>
              </a:ext>
            </a:extLst>
          </p:cNvPr>
          <p:cNvSpPr>
            <a:spLocks noGrp="1"/>
          </p:cNvSpPr>
          <p:nvPr>
            <p:ph type="dt" sz="half" idx="10"/>
          </p:nvPr>
        </p:nvSpPr>
        <p:spPr/>
        <p:txBody>
          <a:bodyPr/>
          <a:lstStyle/>
          <a:p>
            <a:fld id="{DE6904E3-954E-4271-AC3D-8EAFD1747D98}" type="datetimeFigureOut">
              <a:rPr lang="en-IL" smtClean="0"/>
              <a:t>03/03/2023</a:t>
            </a:fld>
            <a:endParaRPr lang="en-IL"/>
          </a:p>
        </p:txBody>
      </p:sp>
      <p:sp>
        <p:nvSpPr>
          <p:cNvPr id="5" name="Footer Placeholder 4">
            <a:extLst>
              <a:ext uri="{FF2B5EF4-FFF2-40B4-BE49-F238E27FC236}">
                <a16:creationId xmlns:a16="http://schemas.microsoft.com/office/drawing/2014/main" id="{E96C785B-C24B-BB11-9B15-CD66C4D3D99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16FF3F8-AEBC-55D4-9FA2-85E68972A855}"/>
              </a:ext>
            </a:extLst>
          </p:cNvPr>
          <p:cNvSpPr>
            <a:spLocks noGrp="1"/>
          </p:cNvSpPr>
          <p:nvPr>
            <p:ph type="sldNum" sz="quarter" idx="12"/>
          </p:nvPr>
        </p:nvSpPr>
        <p:spPr/>
        <p:txBody>
          <a:bodyPr/>
          <a:lstStyle/>
          <a:p>
            <a:fld id="{8768F631-B39A-40F9-88E2-82C3894EB9A5}" type="slidenum">
              <a:rPr lang="en-IL" smtClean="0"/>
              <a:t>‹#›</a:t>
            </a:fld>
            <a:endParaRPr lang="en-IL"/>
          </a:p>
        </p:txBody>
      </p:sp>
    </p:spTree>
    <p:extLst>
      <p:ext uri="{BB962C8B-B14F-4D97-AF65-F5344CB8AC3E}">
        <p14:creationId xmlns:p14="http://schemas.microsoft.com/office/powerpoint/2010/main" val="250020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3E805-0BDE-DF29-9175-777AB4D86022}"/>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2402D4D-44E7-1732-266E-6949A5ED44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BCD307E-23C6-A899-1AD3-C229B2028BEF}"/>
              </a:ext>
            </a:extLst>
          </p:cNvPr>
          <p:cNvSpPr>
            <a:spLocks noGrp="1"/>
          </p:cNvSpPr>
          <p:nvPr>
            <p:ph type="dt" sz="half" idx="10"/>
          </p:nvPr>
        </p:nvSpPr>
        <p:spPr/>
        <p:txBody>
          <a:bodyPr/>
          <a:lstStyle/>
          <a:p>
            <a:fld id="{DE6904E3-954E-4271-AC3D-8EAFD1747D98}" type="datetimeFigureOut">
              <a:rPr lang="en-IL" smtClean="0"/>
              <a:t>03/03/2023</a:t>
            </a:fld>
            <a:endParaRPr lang="en-IL"/>
          </a:p>
        </p:txBody>
      </p:sp>
      <p:sp>
        <p:nvSpPr>
          <p:cNvPr id="5" name="Footer Placeholder 4">
            <a:extLst>
              <a:ext uri="{FF2B5EF4-FFF2-40B4-BE49-F238E27FC236}">
                <a16:creationId xmlns:a16="http://schemas.microsoft.com/office/drawing/2014/main" id="{DE74CFBC-EA28-D009-D863-EE786EFB368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37F45CF-4877-A2DA-C221-F1762F148C6F}"/>
              </a:ext>
            </a:extLst>
          </p:cNvPr>
          <p:cNvSpPr>
            <a:spLocks noGrp="1"/>
          </p:cNvSpPr>
          <p:nvPr>
            <p:ph type="sldNum" sz="quarter" idx="12"/>
          </p:nvPr>
        </p:nvSpPr>
        <p:spPr/>
        <p:txBody>
          <a:bodyPr/>
          <a:lstStyle/>
          <a:p>
            <a:fld id="{8768F631-B39A-40F9-88E2-82C3894EB9A5}" type="slidenum">
              <a:rPr lang="en-IL" smtClean="0"/>
              <a:t>‹#›</a:t>
            </a:fld>
            <a:endParaRPr lang="en-IL"/>
          </a:p>
        </p:txBody>
      </p:sp>
    </p:spTree>
    <p:extLst>
      <p:ext uri="{BB962C8B-B14F-4D97-AF65-F5344CB8AC3E}">
        <p14:creationId xmlns:p14="http://schemas.microsoft.com/office/powerpoint/2010/main" val="1279941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3A04A4-30F8-9343-D88B-FE58730D9D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47EE00BC-906C-B426-6FDC-197D117215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6EBB1E3-A11C-A16C-0398-5121E61DC55E}"/>
              </a:ext>
            </a:extLst>
          </p:cNvPr>
          <p:cNvSpPr>
            <a:spLocks noGrp="1"/>
          </p:cNvSpPr>
          <p:nvPr>
            <p:ph type="dt" sz="half" idx="10"/>
          </p:nvPr>
        </p:nvSpPr>
        <p:spPr/>
        <p:txBody>
          <a:bodyPr/>
          <a:lstStyle/>
          <a:p>
            <a:fld id="{DE6904E3-954E-4271-AC3D-8EAFD1747D98}" type="datetimeFigureOut">
              <a:rPr lang="en-IL" smtClean="0"/>
              <a:t>03/03/2023</a:t>
            </a:fld>
            <a:endParaRPr lang="en-IL"/>
          </a:p>
        </p:txBody>
      </p:sp>
      <p:sp>
        <p:nvSpPr>
          <p:cNvPr id="5" name="Footer Placeholder 4">
            <a:extLst>
              <a:ext uri="{FF2B5EF4-FFF2-40B4-BE49-F238E27FC236}">
                <a16:creationId xmlns:a16="http://schemas.microsoft.com/office/drawing/2014/main" id="{022498C1-F76E-B32B-5FEA-C124C0768C0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0F20E7E-7DE0-75BE-A752-FD6FBC9943DD}"/>
              </a:ext>
            </a:extLst>
          </p:cNvPr>
          <p:cNvSpPr>
            <a:spLocks noGrp="1"/>
          </p:cNvSpPr>
          <p:nvPr>
            <p:ph type="sldNum" sz="quarter" idx="12"/>
          </p:nvPr>
        </p:nvSpPr>
        <p:spPr/>
        <p:txBody>
          <a:bodyPr/>
          <a:lstStyle/>
          <a:p>
            <a:fld id="{8768F631-B39A-40F9-88E2-82C3894EB9A5}" type="slidenum">
              <a:rPr lang="en-IL" smtClean="0"/>
              <a:t>‹#›</a:t>
            </a:fld>
            <a:endParaRPr lang="en-IL"/>
          </a:p>
        </p:txBody>
      </p:sp>
    </p:spTree>
    <p:extLst>
      <p:ext uri="{BB962C8B-B14F-4D97-AF65-F5344CB8AC3E}">
        <p14:creationId xmlns:p14="http://schemas.microsoft.com/office/powerpoint/2010/main" val="2460914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62216-DEC0-36B2-DBC2-339B942CBC73}"/>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1075302C-7F4F-E471-A3CE-21A7009B25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63B8018-B5FE-A710-9892-319E3687CB43}"/>
              </a:ext>
            </a:extLst>
          </p:cNvPr>
          <p:cNvSpPr>
            <a:spLocks noGrp="1"/>
          </p:cNvSpPr>
          <p:nvPr>
            <p:ph type="dt" sz="half" idx="10"/>
          </p:nvPr>
        </p:nvSpPr>
        <p:spPr/>
        <p:txBody>
          <a:bodyPr/>
          <a:lstStyle/>
          <a:p>
            <a:fld id="{DE6904E3-954E-4271-AC3D-8EAFD1747D98}" type="datetimeFigureOut">
              <a:rPr lang="en-IL" smtClean="0"/>
              <a:t>03/03/2023</a:t>
            </a:fld>
            <a:endParaRPr lang="en-IL"/>
          </a:p>
        </p:txBody>
      </p:sp>
      <p:sp>
        <p:nvSpPr>
          <p:cNvPr id="5" name="Footer Placeholder 4">
            <a:extLst>
              <a:ext uri="{FF2B5EF4-FFF2-40B4-BE49-F238E27FC236}">
                <a16:creationId xmlns:a16="http://schemas.microsoft.com/office/drawing/2014/main" id="{CD8026E3-1935-CF3F-3B64-5B0BAE8D1F7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82B87AE-1787-4C7A-1FBA-3E484DE858F2}"/>
              </a:ext>
            </a:extLst>
          </p:cNvPr>
          <p:cNvSpPr>
            <a:spLocks noGrp="1"/>
          </p:cNvSpPr>
          <p:nvPr>
            <p:ph type="sldNum" sz="quarter" idx="12"/>
          </p:nvPr>
        </p:nvSpPr>
        <p:spPr/>
        <p:txBody>
          <a:bodyPr/>
          <a:lstStyle/>
          <a:p>
            <a:fld id="{8768F631-B39A-40F9-88E2-82C3894EB9A5}" type="slidenum">
              <a:rPr lang="en-IL" smtClean="0"/>
              <a:t>‹#›</a:t>
            </a:fld>
            <a:endParaRPr lang="en-IL"/>
          </a:p>
        </p:txBody>
      </p:sp>
    </p:spTree>
    <p:extLst>
      <p:ext uri="{BB962C8B-B14F-4D97-AF65-F5344CB8AC3E}">
        <p14:creationId xmlns:p14="http://schemas.microsoft.com/office/powerpoint/2010/main" val="2082909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D8BDF-EA97-5E42-6E24-052887BAC7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0CE06D0C-ABDB-2EC6-24F7-B6C304E24B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91BFFE-DA76-2DC5-AA88-20313F4D4183}"/>
              </a:ext>
            </a:extLst>
          </p:cNvPr>
          <p:cNvSpPr>
            <a:spLocks noGrp="1"/>
          </p:cNvSpPr>
          <p:nvPr>
            <p:ph type="dt" sz="half" idx="10"/>
          </p:nvPr>
        </p:nvSpPr>
        <p:spPr/>
        <p:txBody>
          <a:bodyPr/>
          <a:lstStyle/>
          <a:p>
            <a:fld id="{DE6904E3-954E-4271-AC3D-8EAFD1747D98}" type="datetimeFigureOut">
              <a:rPr lang="en-IL" smtClean="0"/>
              <a:t>03/03/2023</a:t>
            </a:fld>
            <a:endParaRPr lang="en-IL"/>
          </a:p>
        </p:txBody>
      </p:sp>
      <p:sp>
        <p:nvSpPr>
          <p:cNvPr id="5" name="Footer Placeholder 4">
            <a:extLst>
              <a:ext uri="{FF2B5EF4-FFF2-40B4-BE49-F238E27FC236}">
                <a16:creationId xmlns:a16="http://schemas.microsoft.com/office/drawing/2014/main" id="{E169654E-3300-D8CB-AAD7-BA136DD5BD5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45C294C-93C3-3127-925C-75AAAE581729}"/>
              </a:ext>
            </a:extLst>
          </p:cNvPr>
          <p:cNvSpPr>
            <a:spLocks noGrp="1"/>
          </p:cNvSpPr>
          <p:nvPr>
            <p:ph type="sldNum" sz="quarter" idx="12"/>
          </p:nvPr>
        </p:nvSpPr>
        <p:spPr/>
        <p:txBody>
          <a:bodyPr/>
          <a:lstStyle/>
          <a:p>
            <a:fld id="{8768F631-B39A-40F9-88E2-82C3894EB9A5}" type="slidenum">
              <a:rPr lang="en-IL" smtClean="0"/>
              <a:t>‹#›</a:t>
            </a:fld>
            <a:endParaRPr lang="en-IL"/>
          </a:p>
        </p:txBody>
      </p:sp>
    </p:spTree>
    <p:extLst>
      <p:ext uri="{BB962C8B-B14F-4D97-AF65-F5344CB8AC3E}">
        <p14:creationId xmlns:p14="http://schemas.microsoft.com/office/powerpoint/2010/main" val="2421100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3838-5271-DC94-D1C1-3A8CA83004D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CD378DB-5B41-B463-6C36-EE588BC2B1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68A4A18A-9548-AB79-744C-9B0B51B886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3190CDC1-1425-2594-A464-9D7CDA324E0E}"/>
              </a:ext>
            </a:extLst>
          </p:cNvPr>
          <p:cNvSpPr>
            <a:spLocks noGrp="1"/>
          </p:cNvSpPr>
          <p:nvPr>
            <p:ph type="dt" sz="half" idx="10"/>
          </p:nvPr>
        </p:nvSpPr>
        <p:spPr/>
        <p:txBody>
          <a:bodyPr/>
          <a:lstStyle/>
          <a:p>
            <a:fld id="{DE6904E3-954E-4271-AC3D-8EAFD1747D98}" type="datetimeFigureOut">
              <a:rPr lang="en-IL" smtClean="0"/>
              <a:t>03/03/2023</a:t>
            </a:fld>
            <a:endParaRPr lang="en-IL"/>
          </a:p>
        </p:txBody>
      </p:sp>
      <p:sp>
        <p:nvSpPr>
          <p:cNvPr id="6" name="Footer Placeholder 5">
            <a:extLst>
              <a:ext uri="{FF2B5EF4-FFF2-40B4-BE49-F238E27FC236}">
                <a16:creationId xmlns:a16="http://schemas.microsoft.com/office/drawing/2014/main" id="{B26FFCD2-9377-BB06-33E2-B27B05BC4D3A}"/>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CFC2339-D2D7-7C75-A2A6-71084DAA2654}"/>
              </a:ext>
            </a:extLst>
          </p:cNvPr>
          <p:cNvSpPr>
            <a:spLocks noGrp="1"/>
          </p:cNvSpPr>
          <p:nvPr>
            <p:ph type="sldNum" sz="quarter" idx="12"/>
          </p:nvPr>
        </p:nvSpPr>
        <p:spPr/>
        <p:txBody>
          <a:bodyPr/>
          <a:lstStyle/>
          <a:p>
            <a:fld id="{8768F631-B39A-40F9-88E2-82C3894EB9A5}" type="slidenum">
              <a:rPr lang="en-IL" smtClean="0"/>
              <a:t>‹#›</a:t>
            </a:fld>
            <a:endParaRPr lang="en-IL"/>
          </a:p>
        </p:txBody>
      </p:sp>
    </p:spTree>
    <p:extLst>
      <p:ext uri="{BB962C8B-B14F-4D97-AF65-F5344CB8AC3E}">
        <p14:creationId xmlns:p14="http://schemas.microsoft.com/office/powerpoint/2010/main" val="149789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4BCA-7F05-EFBD-CEC0-D3432BF290FF}"/>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A8E75231-24D2-D720-ACF8-A557225C81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6853AC-C17D-5E0F-AC26-FE562B9F56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3AA21048-C168-606C-A27A-E08DD2916D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2D9BFC-8EAD-CB5E-6F1A-09B0FB4113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92330C1D-7BCD-1EBC-8C17-A4737643C67F}"/>
              </a:ext>
            </a:extLst>
          </p:cNvPr>
          <p:cNvSpPr>
            <a:spLocks noGrp="1"/>
          </p:cNvSpPr>
          <p:nvPr>
            <p:ph type="dt" sz="half" idx="10"/>
          </p:nvPr>
        </p:nvSpPr>
        <p:spPr/>
        <p:txBody>
          <a:bodyPr/>
          <a:lstStyle/>
          <a:p>
            <a:fld id="{DE6904E3-954E-4271-AC3D-8EAFD1747D98}" type="datetimeFigureOut">
              <a:rPr lang="en-IL" smtClean="0"/>
              <a:t>03/03/2023</a:t>
            </a:fld>
            <a:endParaRPr lang="en-IL"/>
          </a:p>
        </p:txBody>
      </p:sp>
      <p:sp>
        <p:nvSpPr>
          <p:cNvPr id="8" name="Footer Placeholder 7">
            <a:extLst>
              <a:ext uri="{FF2B5EF4-FFF2-40B4-BE49-F238E27FC236}">
                <a16:creationId xmlns:a16="http://schemas.microsoft.com/office/drawing/2014/main" id="{69072CF2-A0BB-B3A8-C59F-48A49C6E6813}"/>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EE7C3FC7-1D68-B088-4679-C1994844DD09}"/>
              </a:ext>
            </a:extLst>
          </p:cNvPr>
          <p:cNvSpPr>
            <a:spLocks noGrp="1"/>
          </p:cNvSpPr>
          <p:nvPr>
            <p:ph type="sldNum" sz="quarter" idx="12"/>
          </p:nvPr>
        </p:nvSpPr>
        <p:spPr/>
        <p:txBody>
          <a:bodyPr/>
          <a:lstStyle/>
          <a:p>
            <a:fld id="{8768F631-B39A-40F9-88E2-82C3894EB9A5}" type="slidenum">
              <a:rPr lang="en-IL" smtClean="0"/>
              <a:t>‹#›</a:t>
            </a:fld>
            <a:endParaRPr lang="en-IL"/>
          </a:p>
        </p:txBody>
      </p:sp>
    </p:spTree>
    <p:extLst>
      <p:ext uri="{BB962C8B-B14F-4D97-AF65-F5344CB8AC3E}">
        <p14:creationId xmlns:p14="http://schemas.microsoft.com/office/powerpoint/2010/main" val="2935918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8267F-01B3-E8B6-5884-E86135835153}"/>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0D3BB81F-30B7-9F54-C215-95B81ED95E98}"/>
              </a:ext>
            </a:extLst>
          </p:cNvPr>
          <p:cNvSpPr>
            <a:spLocks noGrp="1"/>
          </p:cNvSpPr>
          <p:nvPr>
            <p:ph type="dt" sz="half" idx="10"/>
          </p:nvPr>
        </p:nvSpPr>
        <p:spPr/>
        <p:txBody>
          <a:bodyPr/>
          <a:lstStyle/>
          <a:p>
            <a:fld id="{DE6904E3-954E-4271-AC3D-8EAFD1747D98}" type="datetimeFigureOut">
              <a:rPr lang="en-IL" smtClean="0"/>
              <a:t>03/03/2023</a:t>
            </a:fld>
            <a:endParaRPr lang="en-IL"/>
          </a:p>
        </p:txBody>
      </p:sp>
      <p:sp>
        <p:nvSpPr>
          <p:cNvPr id="4" name="Footer Placeholder 3">
            <a:extLst>
              <a:ext uri="{FF2B5EF4-FFF2-40B4-BE49-F238E27FC236}">
                <a16:creationId xmlns:a16="http://schemas.microsoft.com/office/drawing/2014/main" id="{FFC51A0A-85D0-5E4A-475A-06B34D5944F4}"/>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8161EBA1-52F2-8D1C-8479-1461BA8BDDDE}"/>
              </a:ext>
            </a:extLst>
          </p:cNvPr>
          <p:cNvSpPr>
            <a:spLocks noGrp="1"/>
          </p:cNvSpPr>
          <p:nvPr>
            <p:ph type="sldNum" sz="quarter" idx="12"/>
          </p:nvPr>
        </p:nvSpPr>
        <p:spPr/>
        <p:txBody>
          <a:bodyPr/>
          <a:lstStyle/>
          <a:p>
            <a:fld id="{8768F631-B39A-40F9-88E2-82C3894EB9A5}" type="slidenum">
              <a:rPr lang="en-IL" smtClean="0"/>
              <a:t>‹#›</a:t>
            </a:fld>
            <a:endParaRPr lang="en-IL"/>
          </a:p>
        </p:txBody>
      </p:sp>
    </p:spTree>
    <p:extLst>
      <p:ext uri="{BB962C8B-B14F-4D97-AF65-F5344CB8AC3E}">
        <p14:creationId xmlns:p14="http://schemas.microsoft.com/office/powerpoint/2010/main" val="74270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44A3BC-C41E-25D1-0F58-FDA774DC889E}"/>
              </a:ext>
            </a:extLst>
          </p:cNvPr>
          <p:cNvSpPr>
            <a:spLocks noGrp="1"/>
          </p:cNvSpPr>
          <p:nvPr>
            <p:ph type="dt" sz="half" idx="10"/>
          </p:nvPr>
        </p:nvSpPr>
        <p:spPr/>
        <p:txBody>
          <a:bodyPr/>
          <a:lstStyle/>
          <a:p>
            <a:fld id="{DE6904E3-954E-4271-AC3D-8EAFD1747D98}" type="datetimeFigureOut">
              <a:rPr lang="en-IL" smtClean="0"/>
              <a:t>03/03/2023</a:t>
            </a:fld>
            <a:endParaRPr lang="en-IL"/>
          </a:p>
        </p:txBody>
      </p:sp>
      <p:sp>
        <p:nvSpPr>
          <p:cNvPr id="3" name="Footer Placeholder 2">
            <a:extLst>
              <a:ext uri="{FF2B5EF4-FFF2-40B4-BE49-F238E27FC236}">
                <a16:creationId xmlns:a16="http://schemas.microsoft.com/office/drawing/2014/main" id="{182A2102-3CBC-BDB1-9963-CDB2E1D39FA3}"/>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90153E97-5D93-E5F2-92AA-4DD68257D407}"/>
              </a:ext>
            </a:extLst>
          </p:cNvPr>
          <p:cNvSpPr>
            <a:spLocks noGrp="1"/>
          </p:cNvSpPr>
          <p:nvPr>
            <p:ph type="sldNum" sz="quarter" idx="12"/>
          </p:nvPr>
        </p:nvSpPr>
        <p:spPr/>
        <p:txBody>
          <a:bodyPr/>
          <a:lstStyle/>
          <a:p>
            <a:fld id="{8768F631-B39A-40F9-88E2-82C3894EB9A5}" type="slidenum">
              <a:rPr lang="en-IL" smtClean="0"/>
              <a:t>‹#›</a:t>
            </a:fld>
            <a:endParaRPr lang="en-IL"/>
          </a:p>
        </p:txBody>
      </p:sp>
    </p:spTree>
    <p:extLst>
      <p:ext uri="{BB962C8B-B14F-4D97-AF65-F5344CB8AC3E}">
        <p14:creationId xmlns:p14="http://schemas.microsoft.com/office/powerpoint/2010/main" val="2995167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15783-DC01-76D8-B1D3-ACE88C604A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79AAB4B5-1781-8C3B-82F0-13564707E5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E5A1212E-8CA2-3B63-EE53-DFC1EECF55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9E821-20A9-15A6-8DD4-D7E71EEE0CFA}"/>
              </a:ext>
            </a:extLst>
          </p:cNvPr>
          <p:cNvSpPr>
            <a:spLocks noGrp="1"/>
          </p:cNvSpPr>
          <p:nvPr>
            <p:ph type="dt" sz="half" idx="10"/>
          </p:nvPr>
        </p:nvSpPr>
        <p:spPr/>
        <p:txBody>
          <a:bodyPr/>
          <a:lstStyle/>
          <a:p>
            <a:fld id="{DE6904E3-954E-4271-AC3D-8EAFD1747D98}" type="datetimeFigureOut">
              <a:rPr lang="en-IL" smtClean="0"/>
              <a:t>03/03/2023</a:t>
            </a:fld>
            <a:endParaRPr lang="en-IL"/>
          </a:p>
        </p:txBody>
      </p:sp>
      <p:sp>
        <p:nvSpPr>
          <p:cNvPr id="6" name="Footer Placeholder 5">
            <a:extLst>
              <a:ext uri="{FF2B5EF4-FFF2-40B4-BE49-F238E27FC236}">
                <a16:creationId xmlns:a16="http://schemas.microsoft.com/office/drawing/2014/main" id="{E41A98E8-A70E-8463-8D44-63446AF3CAE8}"/>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131D76CF-13AD-6FA6-46CF-5A4E2A7EAF50}"/>
              </a:ext>
            </a:extLst>
          </p:cNvPr>
          <p:cNvSpPr>
            <a:spLocks noGrp="1"/>
          </p:cNvSpPr>
          <p:nvPr>
            <p:ph type="sldNum" sz="quarter" idx="12"/>
          </p:nvPr>
        </p:nvSpPr>
        <p:spPr/>
        <p:txBody>
          <a:bodyPr/>
          <a:lstStyle/>
          <a:p>
            <a:fld id="{8768F631-B39A-40F9-88E2-82C3894EB9A5}" type="slidenum">
              <a:rPr lang="en-IL" smtClean="0"/>
              <a:t>‹#›</a:t>
            </a:fld>
            <a:endParaRPr lang="en-IL"/>
          </a:p>
        </p:txBody>
      </p:sp>
    </p:spTree>
    <p:extLst>
      <p:ext uri="{BB962C8B-B14F-4D97-AF65-F5344CB8AC3E}">
        <p14:creationId xmlns:p14="http://schemas.microsoft.com/office/powerpoint/2010/main" val="1199248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E8090-E4C7-9CC5-A17B-6EBB1F543A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3E357D19-ACA4-F997-14EA-3257A09147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60DF1A89-146B-8C7F-F5A5-4C4CDE4F6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447ADD-D911-7477-4A30-0857C0F093D5}"/>
              </a:ext>
            </a:extLst>
          </p:cNvPr>
          <p:cNvSpPr>
            <a:spLocks noGrp="1"/>
          </p:cNvSpPr>
          <p:nvPr>
            <p:ph type="dt" sz="half" idx="10"/>
          </p:nvPr>
        </p:nvSpPr>
        <p:spPr/>
        <p:txBody>
          <a:bodyPr/>
          <a:lstStyle/>
          <a:p>
            <a:fld id="{DE6904E3-954E-4271-AC3D-8EAFD1747D98}" type="datetimeFigureOut">
              <a:rPr lang="en-IL" smtClean="0"/>
              <a:t>03/03/2023</a:t>
            </a:fld>
            <a:endParaRPr lang="en-IL"/>
          </a:p>
        </p:txBody>
      </p:sp>
      <p:sp>
        <p:nvSpPr>
          <p:cNvPr id="6" name="Footer Placeholder 5">
            <a:extLst>
              <a:ext uri="{FF2B5EF4-FFF2-40B4-BE49-F238E27FC236}">
                <a16:creationId xmlns:a16="http://schemas.microsoft.com/office/drawing/2014/main" id="{3F3E3262-3316-152E-D873-7C2AF491006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E813E41-B1FF-9CDA-EFF9-9C1949E4A36D}"/>
              </a:ext>
            </a:extLst>
          </p:cNvPr>
          <p:cNvSpPr>
            <a:spLocks noGrp="1"/>
          </p:cNvSpPr>
          <p:nvPr>
            <p:ph type="sldNum" sz="quarter" idx="12"/>
          </p:nvPr>
        </p:nvSpPr>
        <p:spPr/>
        <p:txBody>
          <a:bodyPr/>
          <a:lstStyle/>
          <a:p>
            <a:fld id="{8768F631-B39A-40F9-88E2-82C3894EB9A5}" type="slidenum">
              <a:rPr lang="en-IL" smtClean="0"/>
              <a:t>‹#›</a:t>
            </a:fld>
            <a:endParaRPr lang="en-IL"/>
          </a:p>
        </p:txBody>
      </p:sp>
    </p:spTree>
    <p:extLst>
      <p:ext uri="{BB962C8B-B14F-4D97-AF65-F5344CB8AC3E}">
        <p14:creationId xmlns:p14="http://schemas.microsoft.com/office/powerpoint/2010/main" val="2941330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D0A02C-2C33-BC5F-13AC-B4BCAF8288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A52BAC9A-5713-B69E-663F-0A82F211AE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839B5D1-9C4F-DCD9-81B0-2D15B42D63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6904E3-954E-4271-AC3D-8EAFD1747D98}" type="datetimeFigureOut">
              <a:rPr lang="en-IL" smtClean="0"/>
              <a:t>03/03/2023</a:t>
            </a:fld>
            <a:endParaRPr lang="en-IL"/>
          </a:p>
        </p:txBody>
      </p:sp>
      <p:sp>
        <p:nvSpPr>
          <p:cNvPr id="5" name="Footer Placeholder 4">
            <a:extLst>
              <a:ext uri="{FF2B5EF4-FFF2-40B4-BE49-F238E27FC236}">
                <a16:creationId xmlns:a16="http://schemas.microsoft.com/office/drawing/2014/main" id="{6F26836E-86B8-7A80-B1E5-1A7F356112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3C1DC6F6-59BE-AEB5-EF71-67B78F08A1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68F631-B39A-40F9-88E2-82C3894EB9A5}" type="slidenum">
              <a:rPr lang="en-IL" smtClean="0"/>
              <a:t>‹#›</a:t>
            </a:fld>
            <a:endParaRPr lang="en-IL"/>
          </a:p>
        </p:txBody>
      </p:sp>
    </p:spTree>
    <p:extLst>
      <p:ext uri="{BB962C8B-B14F-4D97-AF65-F5344CB8AC3E}">
        <p14:creationId xmlns:p14="http://schemas.microsoft.com/office/powerpoint/2010/main" val="2564531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4FC644-DACD-DBE0-3B31-C97EDBBBC35B}"/>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9292" y="5218"/>
            <a:ext cx="12201292" cy="6852782"/>
          </a:xfrm>
          <a:prstGeom prst="rect">
            <a:avLst/>
          </a:prstGeom>
          <a:solidFill>
            <a:srgbClr val="FFEFE1"/>
          </a:solidFill>
        </p:spPr>
      </p:pic>
      <p:sp>
        <p:nvSpPr>
          <p:cNvPr id="6" name="Rectangle 5">
            <a:extLst>
              <a:ext uri="{FF2B5EF4-FFF2-40B4-BE49-F238E27FC236}">
                <a16:creationId xmlns:a16="http://schemas.microsoft.com/office/drawing/2014/main" id="{3153B4D2-1C3B-079A-35C0-44C787B3DFC7}"/>
              </a:ext>
            </a:extLst>
          </p:cNvPr>
          <p:cNvSpPr/>
          <p:nvPr/>
        </p:nvSpPr>
        <p:spPr>
          <a:xfrm>
            <a:off x="3359020" y="2752731"/>
            <a:ext cx="5169229" cy="2585323"/>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Wine Time</a:t>
            </a:r>
            <a:endParaRPr lang="en-US" sz="5400" b="0" i="0" dirty="0">
              <a:solidFill>
                <a:srgbClr val="363940"/>
              </a:solidFill>
              <a:effectLst/>
              <a:latin typeface="Libre Franklin" panose="020B0604020202020204" pitchFamily="2" charset="0"/>
            </a:endParaRPr>
          </a:p>
          <a:p>
            <a:pPr algn="ctr"/>
            <a:r>
              <a:rPr lang="en-US" sz="5400" dirty="0">
                <a:ln w="0"/>
                <a:effectLst>
                  <a:outerShdw blurRad="38100" dist="19050" dir="2700000" algn="tl" rotWithShape="0">
                    <a:schemeClr val="dk1">
                      <a:alpha val="40000"/>
                    </a:schemeClr>
                  </a:outerShdw>
                </a:effectLst>
              </a:rPr>
              <a:t> </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6CE21654-067B-A3E4-6E47-E24F8883EB64}"/>
              </a:ext>
            </a:extLst>
          </p:cNvPr>
          <p:cNvSpPr/>
          <p:nvPr/>
        </p:nvSpPr>
        <p:spPr>
          <a:xfrm>
            <a:off x="3511420" y="2905131"/>
            <a:ext cx="5169229" cy="1754326"/>
          </a:xfrm>
          <a:prstGeom prst="rect">
            <a:avLst/>
          </a:prstGeom>
          <a:noFill/>
        </p:spPr>
        <p:txBody>
          <a:bodyPr wrap="square" lIns="91440" tIns="45720" rIns="91440" bIns="45720">
            <a:spAutoFit/>
          </a:bodyPr>
          <a:lstStyle/>
          <a:p>
            <a:pPr algn="ctr"/>
            <a:endParaRPr lang="en-US" sz="5400" dirty="0">
              <a:ln w="0"/>
              <a:effectLst>
                <a:outerShdw blurRad="38100" dist="19050" dir="2700000" algn="tl" rotWithShape="0">
                  <a:schemeClr val="dk1">
                    <a:alpha val="40000"/>
                  </a:schemeClr>
                </a:outerShdw>
              </a:effectLst>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D433EDEA-72FF-5E3E-94A8-F67425019BD1}"/>
              </a:ext>
            </a:extLst>
          </p:cNvPr>
          <p:cNvSpPr/>
          <p:nvPr/>
        </p:nvSpPr>
        <p:spPr>
          <a:xfrm>
            <a:off x="-817985" y="5805044"/>
            <a:ext cx="5169229" cy="1754326"/>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 </a:t>
            </a:r>
            <a:r>
              <a:rPr lang="en-US" sz="2400" dirty="0">
                <a:ln w="0"/>
                <a:effectLst>
                  <a:outerShdw blurRad="38100" dist="19050" dir="2700000" algn="tl" rotWithShape="0">
                    <a:schemeClr val="dk1">
                      <a:alpha val="40000"/>
                    </a:schemeClr>
                  </a:outerShdw>
                </a:effectLst>
              </a:rPr>
              <a:t>Project by Alissa Mochalov</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03DCFE78-A5F1-DECD-C71F-8841D834B1F6}"/>
              </a:ext>
            </a:extLst>
          </p:cNvPr>
          <p:cNvSpPr/>
          <p:nvPr/>
        </p:nvSpPr>
        <p:spPr>
          <a:xfrm>
            <a:off x="2852041" y="3575003"/>
            <a:ext cx="6478625" cy="1908215"/>
          </a:xfrm>
          <a:prstGeom prst="rect">
            <a:avLst/>
          </a:prstGeom>
          <a:noFill/>
        </p:spPr>
        <p:txBody>
          <a:bodyPr wrap="square" lIns="91440" tIns="45720" rIns="91440" bIns="45720">
            <a:spAutoFit/>
          </a:bodyPr>
          <a:lstStyle/>
          <a:p>
            <a:pPr algn="ctr"/>
            <a:r>
              <a:rPr lang="en-US" sz="3200" dirty="0">
                <a:ln w="0"/>
                <a:effectLst>
                  <a:outerShdw blurRad="38100" dist="19050" dir="2700000" algn="tl" rotWithShape="0">
                    <a:schemeClr val="dk1">
                      <a:alpha val="40000"/>
                    </a:schemeClr>
                  </a:outerShdw>
                </a:effectLst>
              </a:rPr>
              <a:t>Can we predict and classify the cost of wine?</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96389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EFE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568BF0-A967-52D5-303A-915E184D6325}"/>
              </a:ext>
            </a:extLst>
          </p:cNvPr>
          <p:cNvPicPr>
            <a:picLocks noChangeAspect="1"/>
          </p:cNvPicPr>
          <p:nvPr/>
        </p:nvPicPr>
        <p:blipFill>
          <a:blip r:embed="rId2"/>
          <a:stretch>
            <a:fillRect/>
          </a:stretch>
        </p:blipFill>
        <p:spPr>
          <a:xfrm>
            <a:off x="245329" y="957156"/>
            <a:ext cx="8127145" cy="4537417"/>
          </a:xfrm>
          <a:prstGeom prst="rect">
            <a:avLst/>
          </a:prstGeom>
        </p:spPr>
      </p:pic>
      <p:sp>
        <p:nvSpPr>
          <p:cNvPr id="8" name="Rectangle 7">
            <a:extLst>
              <a:ext uri="{FF2B5EF4-FFF2-40B4-BE49-F238E27FC236}">
                <a16:creationId xmlns:a16="http://schemas.microsoft.com/office/drawing/2014/main" id="{36EB0BAE-7116-686D-4416-7AEF3C47194D}"/>
              </a:ext>
            </a:extLst>
          </p:cNvPr>
          <p:cNvSpPr/>
          <p:nvPr/>
        </p:nvSpPr>
        <p:spPr>
          <a:xfrm>
            <a:off x="0" y="235399"/>
            <a:ext cx="5442795"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France not only has the most wines…</a:t>
            </a:r>
          </a:p>
        </p:txBody>
      </p:sp>
      <p:pic>
        <p:nvPicPr>
          <p:cNvPr id="10" name="Picture 9">
            <a:extLst>
              <a:ext uri="{FF2B5EF4-FFF2-40B4-BE49-F238E27FC236}">
                <a16:creationId xmlns:a16="http://schemas.microsoft.com/office/drawing/2014/main" id="{1812ADC2-8E6B-6702-F755-57769B29E889}"/>
              </a:ext>
            </a:extLst>
          </p:cNvPr>
          <p:cNvPicPr>
            <a:picLocks noChangeAspect="1"/>
          </p:cNvPicPr>
          <p:nvPr/>
        </p:nvPicPr>
        <p:blipFill>
          <a:blip r:embed="rId3"/>
          <a:stretch>
            <a:fillRect/>
          </a:stretch>
        </p:blipFill>
        <p:spPr>
          <a:xfrm>
            <a:off x="3244686" y="2335364"/>
            <a:ext cx="8588484" cy="3825572"/>
          </a:xfrm>
          <a:prstGeom prst="rect">
            <a:avLst/>
          </a:prstGeom>
          <a:ln>
            <a:solidFill>
              <a:schemeClr val="tx2"/>
            </a:solidFill>
          </a:ln>
        </p:spPr>
      </p:pic>
      <p:sp>
        <p:nvSpPr>
          <p:cNvPr id="11" name="Rectangle 10">
            <a:extLst>
              <a:ext uri="{FF2B5EF4-FFF2-40B4-BE49-F238E27FC236}">
                <a16:creationId xmlns:a16="http://schemas.microsoft.com/office/drawing/2014/main" id="{CFA415DD-D041-ABF1-8961-2BC63F7A1E4B}"/>
              </a:ext>
            </a:extLst>
          </p:cNvPr>
          <p:cNvSpPr/>
          <p:nvPr/>
        </p:nvSpPr>
        <p:spPr>
          <a:xfrm>
            <a:off x="358830" y="5325161"/>
            <a:ext cx="2812195" cy="1200329"/>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But is also home to the most expensive ones.</a:t>
            </a:r>
          </a:p>
        </p:txBody>
      </p:sp>
      <p:pic>
        <p:nvPicPr>
          <p:cNvPr id="13" name="Picture 12">
            <a:extLst>
              <a:ext uri="{FF2B5EF4-FFF2-40B4-BE49-F238E27FC236}">
                <a16:creationId xmlns:a16="http://schemas.microsoft.com/office/drawing/2014/main" id="{64DB0B0C-6610-F74F-BA00-CB0E29F0D7E6}"/>
              </a:ext>
            </a:extLst>
          </p:cNvPr>
          <p:cNvPicPr>
            <a:picLocks noChangeAspect="1"/>
          </p:cNvPicPr>
          <p:nvPr/>
        </p:nvPicPr>
        <p:blipFill>
          <a:blip r:embed="rId4"/>
          <a:stretch>
            <a:fillRect/>
          </a:stretch>
        </p:blipFill>
        <p:spPr>
          <a:xfrm>
            <a:off x="8806731" y="0"/>
            <a:ext cx="2442293" cy="2150385"/>
          </a:xfrm>
          <a:prstGeom prst="rect">
            <a:avLst/>
          </a:prstGeom>
        </p:spPr>
      </p:pic>
    </p:spTree>
    <p:extLst>
      <p:ext uri="{BB962C8B-B14F-4D97-AF65-F5344CB8AC3E}">
        <p14:creationId xmlns:p14="http://schemas.microsoft.com/office/powerpoint/2010/main" val="3231074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EFE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A0CF300-0F43-3471-A4A1-EE47F4D8E375}"/>
              </a:ext>
            </a:extLst>
          </p:cNvPr>
          <p:cNvPicPr>
            <a:picLocks noChangeAspect="1"/>
          </p:cNvPicPr>
          <p:nvPr/>
        </p:nvPicPr>
        <p:blipFill>
          <a:blip r:embed="rId2"/>
          <a:stretch>
            <a:fillRect/>
          </a:stretch>
        </p:blipFill>
        <p:spPr>
          <a:xfrm>
            <a:off x="6618572" y="710945"/>
            <a:ext cx="4473207" cy="3565184"/>
          </a:xfrm>
          <a:prstGeom prst="rect">
            <a:avLst/>
          </a:prstGeom>
        </p:spPr>
      </p:pic>
      <p:sp>
        <p:nvSpPr>
          <p:cNvPr id="9" name="Rectangle 8">
            <a:extLst>
              <a:ext uri="{FF2B5EF4-FFF2-40B4-BE49-F238E27FC236}">
                <a16:creationId xmlns:a16="http://schemas.microsoft.com/office/drawing/2014/main" id="{173FEA6F-9797-8F29-1129-3DB502C73623}"/>
              </a:ext>
            </a:extLst>
          </p:cNvPr>
          <p:cNvSpPr/>
          <p:nvPr/>
        </p:nvSpPr>
        <p:spPr>
          <a:xfrm>
            <a:off x="6812513" y="278293"/>
            <a:ext cx="4085326" cy="400110"/>
          </a:xfrm>
          <a:prstGeom prst="rect">
            <a:avLst/>
          </a:prstGeom>
          <a:solidFill>
            <a:schemeClr val="accent2">
              <a:lumMod val="40000"/>
              <a:lumOff val="60000"/>
            </a:schemeClr>
          </a:solidFill>
        </p:spPr>
        <p:txBody>
          <a:bodyPr wrap="squar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And newer wines are usually cheaper</a:t>
            </a:r>
          </a:p>
        </p:txBody>
      </p:sp>
      <p:pic>
        <p:nvPicPr>
          <p:cNvPr id="11" name="Picture 10">
            <a:extLst>
              <a:ext uri="{FF2B5EF4-FFF2-40B4-BE49-F238E27FC236}">
                <a16:creationId xmlns:a16="http://schemas.microsoft.com/office/drawing/2014/main" id="{E79BE16E-CE9D-7611-3FE6-7D5798B1EB4E}"/>
              </a:ext>
            </a:extLst>
          </p:cNvPr>
          <p:cNvPicPr>
            <a:picLocks noChangeAspect="1"/>
          </p:cNvPicPr>
          <p:nvPr/>
        </p:nvPicPr>
        <p:blipFill>
          <a:blip r:embed="rId3"/>
          <a:stretch>
            <a:fillRect/>
          </a:stretch>
        </p:blipFill>
        <p:spPr>
          <a:xfrm>
            <a:off x="2617994" y="4255937"/>
            <a:ext cx="3657917" cy="2255715"/>
          </a:xfrm>
          <a:prstGeom prst="rect">
            <a:avLst/>
          </a:prstGeom>
        </p:spPr>
      </p:pic>
      <p:sp>
        <p:nvSpPr>
          <p:cNvPr id="4" name="Rectangle 3">
            <a:extLst>
              <a:ext uri="{FF2B5EF4-FFF2-40B4-BE49-F238E27FC236}">
                <a16:creationId xmlns:a16="http://schemas.microsoft.com/office/drawing/2014/main" id="{2FB32499-0018-EA64-9BAA-3740C31809BE}"/>
              </a:ext>
            </a:extLst>
          </p:cNvPr>
          <p:cNvSpPr/>
          <p:nvPr/>
        </p:nvSpPr>
        <p:spPr>
          <a:xfrm>
            <a:off x="648308" y="278293"/>
            <a:ext cx="3939372" cy="400110"/>
          </a:xfrm>
          <a:prstGeom prst="rect">
            <a:avLst/>
          </a:prstGeom>
          <a:solidFill>
            <a:schemeClr val="accent2">
              <a:lumMod val="40000"/>
              <a:lumOff val="60000"/>
            </a:schemeClr>
          </a:solid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rPr>
              <a:t>R</a:t>
            </a:r>
            <a:r>
              <a:rPr lang="en-US" sz="2000" b="0" cap="none" spc="0" dirty="0">
                <a:ln w="0"/>
                <a:solidFill>
                  <a:schemeClr val="tx1"/>
                </a:solidFill>
                <a:effectLst>
                  <a:outerShdw blurRad="38100" dist="19050" dir="2700000" algn="tl" rotWithShape="0">
                    <a:schemeClr val="dk1">
                      <a:alpha val="40000"/>
                    </a:schemeClr>
                  </a:outerShdw>
                </a:effectLst>
              </a:rPr>
              <a:t>ed wine is usually more expensive</a:t>
            </a:r>
          </a:p>
        </p:txBody>
      </p:sp>
      <p:pic>
        <p:nvPicPr>
          <p:cNvPr id="13" name="Picture 12">
            <a:extLst>
              <a:ext uri="{FF2B5EF4-FFF2-40B4-BE49-F238E27FC236}">
                <a16:creationId xmlns:a16="http://schemas.microsoft.com/office/drawing/2014/main" id="{20767197-872B-0264-094B-54CD0AC53E1D}"/>
              </a:ext>
            </a:extLst>
          </p:cNvPr>
          <p:cNvPicPr>
            <a:picLocks noChangeAspect="1"/>
          </p:cNvPicPr>
          <p:nvPr/>
        </p:nvPicPr>
        <p:blipFill>
          <a:blip r:embed="rId4"/>
          <a:stretch>
            <a:fillRect/>
          </a:stretch>
        </p:blipFill>
        <p:spPr>
          <a:xfrm>
            <a:off x="206373" y="710945"/>
            <a:ext cx="5046337" cy="3139712"/>
          </a:xfrm>
          <a:prstGeom prst="rect">
            <a:avLst/>
          </a:prstGeom>
        </p:spPr>
      </p:pic>
      <p:sp>
        <p:nvSpPr>
          <p:cNvPr id="14" name="Rectangle 13">
            <a:extLst>
              <a:ext uri="{FF2B5EF4-FFF2-40B4-BE49-F238E27FC236}">
                <a16:creationId xmlns:a16="http://schemas.microsoft.com/office/drawing/2014/main" id="{F1CF1D7D-5A41-1993-C36C-0E7A447A0C6D}"/>
              </a:ext>
            </a:extLst>
          </p:cNvPr>
          <p:cNvSpPr/>
          <p:nvPr/>
        </p:nvSpPr>
        <p:spPr>
          <a:xfrm>
            <a:off x="6483881" y="4903021"/>
            <a:ext cx="1657059" cy="1077218"/>
          </a:xfrm>
          <a:prstGeom prst="rect">
            <a:avLst/>
          </a:prstGeom>
          <a:solidFill>
            <a:schemeClr val="accent2">
              <a:lumMod val="40000"/>
              <a:lumOff val="60000"/>
            </a:schemeClr>
          </a:solidFill>
        </p:spPr>
        <p:txBody>
          <a:bodyPr wrap="squar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Even though the most expensive ones are relatively recent</a:t>
            </a:r>
          </a:p>
        </p:txBody>
      </p:sp>
    </p:spTree>
    <p:extLst>
      <p:ext uri="{BB962C8B-B14F-4D97-AF65-F5344CB8AC3E}">
        <p14:creationId xmlns:p14="http://schemas.microsoft.com/office/powerpoint/2010/main" val="1573556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EFE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633B986-EA45-896C-498C-C7102029938A}"/>
              </a:ext>
            </a:extLst>
          </p:cNvPr>
          <p:cNvSpPr/>
          <p:nvPr/>
        </p:nvSpPr>
        <p:spPr>
          <a:xfrm>
            <a:off x="3439665" y="428253"/>
            <a:ext cx="5312673" cy="923330"/>
          </a:xfrm>
          <a:prstGeom prst="rect">
            <a:avLst/>
          </a:prstGeom>
          <a:noFill/>
        </p:spPr>
        <p:txBody>
          <a:bodyPr wrap="none" lIns="91440" tIns="45720" rIns="91440" bIns="45720">
            <a:spAutoFit/>
          </a:bodyPr>
          <a:lstStyle/>
          <a:p>
            <a:pPr algn="ctr"/>
            <a:r>
              <a:rPr lang="en-US" sz="5400" b="1" dirty="0">
                <a:ln w="0"/>
                <a:effectLst>
                  <a:outerShdw blurRad="38100" dist="19050" dir="2700000" algn="tl" rotWithShape="0">
                    <a:schemeClr val="dk1">
                      <a:alpha val="40000"/>
                    </a:schemeClr>
                  </a:outerShdw>
                </a:effectLst>
              </a:rPr>
              <a:t>Machine Learning</a:t>
            </a:r>
            <a:endParaRPr lang="en-US" sz="5400" b="1" cap="none" spc="0" dirty="0">
              <a:ln w="0"/>
              <a:solidFill>
                <a:schemeClr val="tx1"/>
              </a:solidFill>
              <a:effectLst>
                <a:outerShdw blurRad="38100" dist="19050" dir="2700000" algn="tl" rotWithShape="0">
                  <a:schemeClr val="dk1">
                    <a:alpha val="40000"/>
                  </a:schemeClr>
                </a:outerShdw>
              </a:effectLst>
            </a:endParaRPr>
          </a:p>
        </p:txBody>
      </p:sp>
      <p:pic>
        <p:nvPicPr>
          <p:cNvPr id="10" name="Picture 9">
            <a:extLst>
              <a:ext uri="{FF2B5EF4-FFF2-40B4-BE49-F238E27FC236}">
                <a16:creationId xmlns:a16="http://schemas.microsoft.com/office/drawing/2014/main" id="{79717B43-42C8-89CA-CF1B-598C42E16EF5}"/>
              </a:ext>
            </a:extLst>
          </p:cNvPr>
          <p:cNvPicPr>
            <a:picLocks noChangeAspect="1"/>
          </p:cNvPicPr>
          <p:nvPr/>
        </p:nvPicPr>
        <p:blipFill>
          <a:blip r:embed="rId2"/>
          <a:stretch>
            <a:fillRect/>
          </a:stretch>
        </p:blipFill>
        <p:spPr>
          <a:xfrm>
            <a:off x="663375" y="428253"/>
            <a:ext cx="1080840" cy="1107060"/>
          </a:xfrm>
          <a:prstGeom prst="rect">
            <a:avLst/>
          </a:prstGeom>
        </p:spPr>
      </p:pic>
      <p:sp>
        <p:nvSpPr>
          <p:cNvPr id="2" name="Rectangle 1">
            <a:extLst>
              <a:ext uri="{FF2B5EF4-FFF2-40B4-BE49-F238E27FC236}">
                <a16:creationId xmlns:a16="http://schemas.microsoft.com/office/drawing/2014/main" id="{2C22F9FB-2F3B-6EBC-B606-12B6C8FEA587}"/>
              </a:ext>
            </a:extLst>
          </p:cNvPr>
          <p:cNvSpPr/>
          <p:nvPr/>
        </p:nvSpPr>
        <p:spPr>
          <a:xfrm>
            <a:off x="142875" y="1959424"/>
            <a:ext cx="5442795" cy="1569660"/>
          </a:xfrm>
          <a:prstGeom prst="rect">
            <a:avLst/>
          </a:prstGeom>
          <a:noFill/>
        </p:spPr>
        <p:txBody>
          <a:bodyPr wrap="square" lIns="91440" tIns="45720" rIns="91440" bIns="45720">
            <a:spAutoFit/>
          </a:bodyPr>
          <a:lstStyle/>
          <a:p>
            <a:r>
              <a:rPr lang="en-US" sz="2400" dirty="0">
                <a:ln w="0"/>
                <a:effectLst>
                  <a:outerShdw blurRad="38100" dist="19050" dir="2700000" algn="tl" rotWithShape="0">
                    <a:schemeClr val="dk1">
                      <a:alpha val="40000"/>
                    </a:schemeClr>
                  </a:outerShdw>
                </a:effectLst>
              </a:rPr>
              <a:t>To find out if the price range of wine can be predicted, supervised learning is key. </a:t>
            </a:r>
          </a:p>
          <a:p>
            <a:r>
              <a:rPr lang="en-US" sz="2400" b="0" cap="none" spc="0" dirty="0">
                <a:ln w="0"/>
                <a:solidFill>
                  <a:schemeClr val="tx1"/>
                </a:solidFill>
                <a:effectLst>
                  <a:outerShdw blurRad="38100" dist="19050" dir="2700000" algn="tl" rotWithShape="0">
                    <a:schemeClr val="dk1">
                      <a:alpha val="40000"/>
                    </a:schemeClr>
                  </a:outerShdw>
                </a:effectLst>
              </a:rPr>
              <a:t>The data</a:t>
            </a:r>
            <a:r>
              <a:rPr lang="en-US" sz="2400" dirty="0">
                <a:ln w="0"/>
                <a:effectLst>
                  <a:outerShdw blurRad="38100" dist="19050" dir="2700000" algn="tl" rotWithShape="0">
                    <a:schemeClr val="dk1">
                      <a:alpha val="40000"/>
                    </a:schemeClr>
                  </a:outerShdw>
                </a:effectLst>
              </a:rPr>
              <a:t>set will be split and used as a training set and a test set.</a:t>
            </a: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382B153F-C41D-0966-4CE4-0DDCD3B4B7A0}"/>
              </a:ext>
            </a:extLst>
          </p:cNvPr>
          <p:cNvPicPr>
            <a:picLocks noChangeAspect="1"/>
          </p:cNvPicPr>
          <p:nvPr/>
        </p:nvPicPr>
        <p:blipFill>
          <a:blip r:embed="rId3"/>
          <a:stretch>
            <a:fillRect/>
          </a:stretch>
        </p:blipFill>
        <p:spPr>
          <a:xfrm>
            <a:off x="142875" y="3686351"/>
            <a:ext cx="8344623" cy="2591025"/>
          </a:xfrm>
          <a:prstGeom prst="rect">
            <a:avLst/>
          </a:prstGeom>
        </p:spPr>
      </p:pic>
      <p:pic>
        <p:nvPicPr>
          <p:cNvPr id="9" name="Picture 8">
            <a:extLst>
              <a:ext uri="{FF2B5EF4-FFF2-40B4-BE49-F238E27FC236}">
                <a16:creationId xmlns:a16="http://schemas.microsoft.com/office/drawing/2014/main" id="{FBBB9EC0-7F24-F975-0B4B-ED06C2A03F0E}"/>
              </a:ext>
            </a:extLst>
          </p:cNvPr>
          <p:cNvPicPr>
            <a:picLocks noChangeAspect="1"/>
          </p:cNvPicPr>
          <p:nvPr/>
        </p:nvPicPr>
        <p:blipFill>
          <a:blip r:embed="rId4"/>
          <a:stretch>
            <a:fillRect/>
          </a:stretch>
        </p:blipFill>
        <p:spPr>
          <a:xfrm>
            <a:off x="8689298" y="1351583"/>
            <a:ext cx="2987299" cy="4038950"/>
          </a:xfrm>
          <a:prstGeom prst="rect">
            <a:avLst/>
          </a:prstGeom>
          <a:ln>
            <a:solidFill>
              <a:schemeClr val="tx1"/>
            </a:solidFill>
          </a:ln>
        </p:spPr>
      </p:pic>
    </p:spTree>
    <p:extLst>
      <p:ext uri="{BB962C8B-B14F-4D97-AF65-F5344CB8AC3E}">
        <p14:creationId xmlns:p14="http://schemas.microsoft.com/office/powerpoint/2010/main" val="3716098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EFE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633B986-EA45-896C-498C-C7102029938A}"/>
              </a:ext>
            </a:extLst>
          </p:cNvPr>
          <p:cNvSpPr/>
          <p:nvPr/>
        </p:nvSpPr>
        <p:spPr>
          <a:xfrm>
            <a:off x="3305018" y="428253"/>
            <a:ext cx="5581977" cy="923330"/>
          </a:xfrm>
          <a:prstGeom prst="rect">
            <a:avLst/>
          </a:prstGeom>
          <a:noFill/>
        </p:spPr>
        <p:txBody>
          <a:bodyPr wrap="none" lIns="91440" tIns="45720" rIns="91440" bIns="45720">
            <a:spAutoFit/>
          </a:bodyPr>
          <a:lstStyle/>
          <a:p>
            <a:pPr algn="ctr"/>
            <a:r>
              <a:rPr lang="en-US" sz="5400" b="1" dirty="0">
                <a:ln w="0"/>
                <a:effectLst>
                  <a:outerShdw blurRad="38100" dist="19050" dir="2700000" algn="tl" rotWithShape="0">
                    <a:schemeClr val="dk1">
                      <a:alpha val="40000"/>
                    </a:schemeClr>
                  </a:outerShdw>
                </a:effectLst>
              </a:rPr>
              <a:t>Logistic Regression</a:t>
            </a:r>
            <a:endParaRPr lang="en-US" sz="5400" b="1" cap="none" spc="0" dirty="0">
              <a:ln w="0"/>
              <a:solidFill>
                <a:schemeClr val="tx1"/>
              </a:solidFill>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id="{144127DF-35E6-B92C-388D-8F1EE60774B9}"/>
              </a:ext>
            </a:extLst>
          </p:cNvPr>
          <p:cNvPicPr>
            <a:picLocks noChangeAspect="1"/>
          </p:cNvPicPr>
          <p:nvPr/>
        </p:nvPicPr>
        <p:blipFill>
          <a:blip r:embed="rId2"/>
          <a:stretch>
            <a:fillRect/>
          </a:stretch>
        </p:blipFill>
        <p:spPr>
          <a:xfrm>
            <a:off x="456615" y="1579659"/>
            <a:ext cx="5287516" cy="2015206"/>
          </a:xfrm>
          <a:prstGeom prst="rect">
            <a:avLst/>
          </a:prstGeom>
        </p:spPr>
      </p:pic>
      <p:pic>
        <p:nvPicPr>
          <p:cNvPr id="9" name="Picture 8">
            <a:extLst>
              <a:ext uri="{FF2B5EF4-FFF2-40B4-BE49-F238E27FC236}">
                <a16:creationId xmlns:a16="http://schemas.microsoft.com/office/drawing/2014/main" id="{12822E67-0F8D-1AD8-1302-4CA4579C0D4C}"/>
              </a:ext>
            </a:extLst>
          </p:cNvPr>
          <p:cNvPicPr>
            <a:picLocks noChangeAspect="1"/>
          </p:cNvPicPr>
          <p:nvPr/>
        </p:nvPicPr>
        <p:blipFill>
          <a:blip r:embed="rId3"/>
          <a:stretch>
            <a:fillRect/>
          </a:stretch>
        </p:blipFill>
        <p:spPr>
          <a:xfrm>
            <a:off x="7809722" y="1654091"/>
            <a:ext cx="2556588" cy="3987062"/>
          </a:xfrm>
          <a:prstGeom prst="rect">
            <a:avLst/>
          </a:prstGeom>
          <a:ln>
            <a:solidFill>
              <a:schemeClr val="tx1"/>
            </a:solidFill>
          </a:ln>
        </p:spPr>
      </p:pic>
      <p:pic>
        <p:nvPicPr>
          <p:cNvPr id="12" name="Picture 11">
            <a:extLst>
              <a:ext uri="{FF2B5EF4-FFF2-40B4-BE49-F238E27FC236}">
                <a16:creationId xmlns:a16="http://schemas.microsoft.com/office/drawing/2014/main" id="{5CD92A0B-3C5C-1102-096A-AD1AC7CE16E8}"/>
              </a:ext>
            </a:extLst>
          </p:cNvPr>
          <p:cNvPicPr>
            <a:picLocks noChangeAspect="1"/>
          </p:cNvPicPr>
          <p:nvPr/>
        </p:nvPicPr>
        <p:blipFill>
          <a:blip r:embed="rId4"/>
          <a:stretch>
            <a:fillRect/>
          </a:stretch>
        </p:blipFill>
        <p:spPr>
          <a:xfrm>
            <a:off x="478866" y="3647622"/>
            <a:ext cx="5884612" cy="1608004"/>
          </a:xfrm>
          <a:prstGeom prst="rect">
            <a:avLst/>
          </a:prstGeom>
        </p:spPr>
      </p:pic>
      <p:sp>
        <p:nvSpPr>
          <p:cNvPr id="13" name="Rectangle 12">
            <a:extLst>
              <a:ext uri="{FF2B5EF4-FFF2-40B4-BE49-F238E27FC236}">
                <a16:creationId xmlns:a16="http://schemas.microsoft.com/office/drawing/2014/main" id="{33AF8416-C2E7-1D14-A3B0-FD43D0B4F715}"/>
              </a:ext>
            </a:extLst>
          </p:cNvPr>
          <p:cNvSpPr/>
          <p:nvPr/>
        </p:nvSpPr>
        <p:spPr>
          <a:xfrm>
            <a:off x="690656" y="5385935"/>
            <a:ext cx="4613397" cy="733822"/>
          </a:xfrm>
          <a:prstGeom prst="rect">
            <a:avLst/>
          </a:prstGeom>
          <a:solidFill>
            <a:schemeClr val="accent2">
              <a:lumMod val="40000"/>
              <a:lumOff val="60000"/>
            </a:schemeClr>
          </a:solidFill>
        </p:spPr>
        <p:txBody>
          <a:bodyPr wrap="square" lIns="91440" tIns="45720" rIns="91440" bIns="45720">
            <a:spAutoFit/>
          </a:bodyPr>
          <a:lstStyle/>
          <a:p>
            <a:r>
              <a:rPr lang="en-US" sz="2000" dirty="0">
                <a:ln w="0"/>
                <a:effectLst>
                  <a:outerShdw blurRad="38100" dist="19050" dir="2700000" algn="tl" rotWithShape="0">
                    <a:schemeClr val="dk1">
                      <a:alpha val="40000"/>
                    </a:schemeClr>
                  </a:outerShdw>
                </a:effectLst>
              </a:rPr>
              <a:t>0.75% is not all bad, but no so good either.</a:t>
            </a:r>
          </a:p>
          <a:p>
            <a:r>
              <a:rPr lang="en-US" sz="2000" b="0" cap="none" spc="0" dirty="0">
                <a:ln w="0"/>
                <a:solidFill>
                  <a:schemeClr val="tx1"/>
                </a:solidFill>
                <a:effectLst>
                  <a:outerShdw blurRad="38100" dist="19050" dir="2700000" algn="tl" rotWithShape="0">
                    <a:schemeClr val="dk1">
                      <a:alpha val="40000"/>
                    </a:schemeClr>
                  </a:outerShdw>
                </a:effectLst>
              </a:rPr>
              <a:t>Best to try another </a:t>
            </a:r>
            <a:r>
              <a:rPr lang="en-US" sz="2000" dirty="0">
                <a:ln w="0"/>
                <a:effectLst>
                  <a:outerShdw blurRad="38100" dist="19050" dir="2700000" algn="tl" rotWithShape="0">
                    <a:schemeClr val="dk1">
                      <a:alpha val="40000"/>
                    </a:schemeClr>
                  </a:outerShdw>
                </a:effectLst>
              </a:rPr>
              <a:t>model…</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68395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EFE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633B986-EA45-896C-498C-C7102029938A}"/>
              </a:ext>
            </a:extLst>
          </p:cNvPr>
          <p:cNvSpPr/>
          <p:nvPr/>
        </p:nvSpPr>
        <p:spPr>
          <a:xfrm>
            <a:off x="3732220" y="428253"/>
            <a:ext cx="4727577" cy="923330"/>
          </a:xfrm>
          <a:prstGeom prst="rect">
            <a:avLst/>
          </a:prstGeom>
          <a:noFill/>
        </p:spPr>
        <p:txBody>
          <a:bodyPr wrap="none" lIns="91440" tIns="45720" rIns="91440" bIns="45720">
            <a:spAutoFit/>
          </a:bodyPr>
          <a:lstStyle/>
          <a:p>
            <a:pPr algn="ctr"/>
            <a:r>
              <a:rPr lang="en-US" sz="5400" b="1" dirty="0">
                <a:ln w="0"/>
                <a:effectLst>
                  <a:outerShdw blurRad="38100" dist="19050" dir="2700000" algn="tl" rotWithShape="0">
                    <a:schemeClr val="dk1">
                      <a:alpha val="40000"/>
                    </a:schemeClr>
                  </a:outerShdw>
                </a:effectLst>
              </a:rPr>
              <a:t>Naïve Base it is!</a:t>
            </a:r>
            <a:endParaRPr lang="en-US" sz="5400" b="1" cap="none" spc="0" dirty="0">
              <a:ln w="0"/>
              <a:solidFill>
                <a:schemeClr val="tx1"/>
              </a:solidFill>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A65D91B9-AE46-F518-5CDA-76B53E06E52D}"/>
              </a:ext>
            </a:extLst>
          </p:cNvPr>
          <p:cNvPicPr>
            <a:picLocks noChangeAspect="1"/>
          </p:cNvPicPr>
          <p:nvPr/>
        </p:nvPicPr>
        <p:blipFill>
          <a:blip r:embed="rId2"/>
          <a:stretch>
            <a:fillRect/>
          </a:stretch>
        </p:blipFill>
        <p:spPr>
          <a:xfrm>
            <a:off x="2006003" y="1672243"/>
            <a:ext cx="5048003" cy="4340639"/>
          </a:xfrm>
          <a:prstGeom prst="rect">
            <a:avLst/>
          </a:prstGeom>
        </p:spPr>
      </p:pic>
      <p:sp>
        <p:nvSpPr>
          <p:cNvPr id="4" name="Rectangle 3">
            <a:extLst>
              <a:ext uri="{FF2B5EF4-FFF2-40B4-BE49-F238E27FC236}">
                <a16:creationId xmlns:a16="http://schemas.microsoft.com/office/drawing/2014/main" id="{CC83E5A6-9C44-D309-3D22-B07A2D092633}"/>
              </a:ext>
            </a:extLst>
          </p:cNvPr>
          <p:cNvSpPr/>
          <p:nvPr/>
        </p:nvSpPr>
        <p:spPr>
          <a:xfrm>
            <a:off x="7368116" y="2903885"/>
            <a:ext cx="3153165" cy="1323439"/>
          </a:xfrm>
          <a:prstGeom prst="rect">
            <a:avLst/>
          </a:prstGeom>
          <a:solidFill>
            <a:schemeClr val="accent2">
              <a:lumMod val="40000"/>
              <a:lumOff val="60000"/>
            </a:schemeClr>
          </a:solid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rPr>
              <a:t>With this model, we get a good score, that is not influenced by overfitting.</a:t>
            </a:r>
          </a:p>
          <a:p>
            <a:pPr algn="ct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25794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EFE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3FEA6F-9797-8F29-1129-3DB502C73623}"/>
              </a:ext>
            </a:extLst>
          </p:cNvPr>
          <p:cNvSpPr/>
          <p:nvPr/>
        </p:nvSpPr>
        <p:spPr>
          <a:xfrm>
            <a:off x="7241137" y="4078767"/>
            <a:ext cx="4179337" cy="2246769"/>
          </a:xfrm>
          <a:prstGeom prst="rect">
            <a:avLst/>
          </a:prstGeom>
          <a:solidFill>
            <a:schemeClr val="accent2">
              <a:lumMod val="40000"/>
              <a:lumOff val="60000"/>
            </a:schemeClr>
          </a:solid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rPr>
              <a:t>There appears to be a connection between the price and the origin country, type and age.</a:t>
            </a:r>
          </a:p>
          <a:p>
            <a:pPr algn="ctr"/>
            <a:endParaRPr lang="en-US" sz="2000" b="0" cap="none" spc="0" dirty="0">
              <a:ln w="0"/>
              <a:solidFill>
                <a:schemeClr val="tx1"/>
              </a:solidFill>
              <a:effectLst>
                <a:outerShdw blurRad="38100" dist="19050" dir="2700000" algn="tl" rotWithShape="0">
                  <a:schemeClr val="dk1">
                    <a:alpha val="40000"/>
                  </a:schemeClr>
                </a:outerShdw>
              </a:effectLst>
            </a:endParaRPr>
          </a:p>
          <a:p>
            <a:pPr algn="ctr"/>
            <a:r>
              <a:rPr lang="en-US" sz="2000" dirty="0">
                <a:ln w="0"/>
                <a:effectLst>
                  <a:outerShdw blurRad="38100" dist="19050" dir="2700000" algn="tl" rotWithShape="0">
                    <a:schemeClr val="dk1">
                      <a:alpha val="40000"/>
                    </a:schemeClr>
                  </a:outerShdw>
                </a:effectLst>
              </a:rPr>
              <a:t>But can it be predicted and correctly classified?</a:t>
            </a:r>
          </a:p>
          <a:p>
            <a:pPr algn="ct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FD906DD8-715E-9EDA-0BA1-80A3D01B9C29}"/>
              </a:ext>
            </a:extLst>
          </p:cNvPr>
          <p:cNvSpPr/>
          <p:nvPr/>
        </p:nvSpPr>
        <p:spPr>
          <a:xfrm>
            <a:off x="2916347" y="1011718"/>
            <a:ext cx="5732353" cy="400110"/>
          </a:xfrm>
          <a:prstGeom prst="rect">
            <a:avLst/>
          </a:prstGeom>
          <a:solidFill>
            <a:schemeClr val="accent2">
              <a:lumMod val="40000"/>
              <a:lumOff val="60000"/>
            </a:schemeClr>
          </a:solid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rPr>
              <a:t>What do the most expensive wines have in common?</a:t>
            </a:r>
          </a:p>
        </p:txBody>
      </p:sp>
      <p:pic>
        <p:nvPicPr>
          <p:cNvPr id="7" name="Picture 6">
            <a:extLst>
              <a:ext uri="{FF2B5EF4-FFF2-40B4-BE49-F238E27FC236}">
                <a16:creationId xmlns:a16="http://schemas.microsoft.com/office/drawing/2014/main" id="{D37A2F43-0EC1-8C61-87EC-8C0F02934FE9}"/>
              </a:ext>
            </a:extLst>
          </p:cNvPr>
          <p:cNvPicPr>
            <a:picLocks noChangeAspect="1"/>
          </p:cNvPicPr>
          <p:nvPr/>
        </p:nvPicPr>
        <p:blipFill>
          <a:blip r:embed="rId2"/>
          <a:stretch>
            <a:fillRect/>
          </a:stretch>
        </p:blipFill>
        <p:spPr>
          <a:xfrm>
            <a:off x="877960" y="3653523"/>
            <a:ext cx="5654530" cy="2956816"/>
          </a:xfrm>
          <a:prstGeom prst="rect">
            <a:avLst/>
          </a:prstGeom>
        </p:spPr>
      </p:pic>
      <p:pic>
        <p:nvPicPr>
          <p:cNvPr id="12" name="Picture 11">
            <a:extLst>
              <a:ext uri="{FF2B5EF4-FFF2-40B4-BE49-F238E27FC236}">
                <a16:creationId xmlns:a16="http://schemas.microsoft.com/office/drawing/2014/main" id="{F61D419D-50AA-7C4E-CF66-A96933FE652D}"/>
              </a:ext>
            </a:extLst>
          </p:cNvPr>
          <p:cNvPicPr>
            <a:picLocks noChangeAspect="1"/>
          </p:cNvPicPr>
          <p:nvPr/>
        </p:nvPicPr>
        <p:blipFill>
          <a:blip r:embed="rId3"/>
          <a:stretch>
            <a:fillRect/>
          </a:stretch>
        </p:blipFill>
        <p:spPr>
          <a:xfrm>
            <a:off x="747433" y="1704419"/>
            <a:ext cx="10070179" cy="1929153"/>
          </a:xfrm>
          <a:prstGeom prst="rect">
            <a:avLst/>
          </a:prstGeom>
        </p:spPr>
      </p:pic>
    </p:spTree>
    <p:extLst>
      <p:ext uri="{BB962C8B-B14F-4D97-AF65-F5344CB8AC3E}">
        <p14:creationId xmlns:p14="http://schemas.microsoft.com/office/powerpoint/2010/main" val="3418458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D0D87B9-7532-7BEA-4352-1F16ED8600D8}"/>
              </a:ext>
            </a:extLst>
          </p:cNvPr>
          <p:cNvPicPr>
            <a:picLocks noChangeAspect="1"/>
          </p:cNvPicPr>
          <p:nvPr/>
        </p:nvPicPr>
        <p:blipFill>
          <a:blip r:embed="rId2"/>
          <a:stretch>
            <a:fillRect/>
          </a:stretch>
        </p:blipFill>
        <p:spPr>
          <a:xfrm>
            <a:off x="1782148" y="0"/>
            <a:ext cx="8434873" cy="6857999"/>
          </a:xfrm>
          <a:prstGeom prst="rect">
            <a:avLst/>
          </a:prstGeom>
        </p:spPr>
      </p:pic>
      <p:sp>
        <p:nvSpPr>
          <p:cNvPr id="9" name="Rectangle 8">
            <a:extLst>
              <a:ext uri="{FF2B5EF4-FFF2-40B4-BE49-F238E27FC236}">
                <a16:creationId xmlns:a16="http://schemas.microsoft.com/office/drawing/2014/main" id="{173FEA6F-9797-8F29-1129-3DB502C73623}"/>
              </a:ext>
            </a:extLst>
          </p:cNvPr>
          <p:cNvSpPr/>
          <p:nvPr/>
        </p:nvSpPr>
        <p:spPr>
          <a:xfrm>
            <a:off x="3343760" y="1779836"/>
            <a:ext cx="5504479" cy="4093428"/>
          </a:xfrm>
          <a:prstGeom prst="rect">
            <a:avLst/>
          </a:prstGeom>
          <a:solidFill>
            <a:schemeClr val="accent2">
              <a:lumMod val="40000"/>
              <a:lumOff val="60000"/>
            </a:schemeClr>
          </a:solid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rPr>
              <a:t>It’s clear now that there is a correlation between the price and the origin country, type and age, while some features, like abv%, don’t affect the price as much. </a:t>
            </a:r>
          </a:p>
          <a:p>
            <a:pPr algn="ctr"/>
            <a:endParaRPr lang="en-US" sz="2000" dirty="0">
              <a:ln w="0"/>
              <a:effectLst>
                <a:outerShdw blurRad="38100" dist="19050" dir="2700000" algn="tl" rotWithShape="0">
                  <a:schemeClr val="dk1">
                    <a:alpha val="40000"/>
                  </a:schemeClr>
                </a:outerShdw>
              </a:effectLst>
            </a:endParaRPr>
          </a:p>
          <a:p>
            <a:pPr algn="ctr"/>
            <a:r>
              <a:rPr lang="en-US" sz="2000" dirty="0">
                <a:ln w="0"/>
                <a:effectLst>
                  <a:outerShdw blurRad="38100" dist="19050" dir="2700000" algn="tl" rotWithShape="0">
                    <a:schemeClr val="dk1">
                      <a:alpha val="40000"/>
                    </a:schemeClr>
                  </a:outerShdw>
                </a:effectLst>
              </a:rPr>
              <a:t>It was very interesting to find out that even though there are a lot more cheaper wines today, the most expensive ones are also not very old.</a:t>
            </a:r>
          </a:p>
          <a:p>
            <a:pPr algn="ctr"/>
            <a:endParaRPr lang="en-US" sz="2000" dirty="0">
              <a:ln w="0"/>
              <a:effectLst>
                <a:outerShdw blurRad="38100" dist="19050" dir="2700000" algn="tl" rotWithShape="0">
                  <a:schemeClr val="dk1">
                    <a:alpha val="40000"/>
                  </a:schemeClr>
                </a:outerShdw>
              </a:effectLst>
            </a:endParaRPr>
          </a:p>
          <a:p>
            <a:pPr algn="ctr"/>
            <a:r>
              <a:rPr lang="en-US" sz="2000" dirty="0">
                <a:ln w="0"/>
                <a:effectLst>
                  <a:outerShdw blurRad="38100" dist="19050" dir="2700000" algn="tl" rotWithShape="0">
                    <a:schemeClr val="dk1">
                      <a:alpha val="40000"/>
                    </a:schemeClr>
                  </a:outerShdw>
                </a:effectLst>
              </a:rPr>
              <a:t>Another question that might be intriguing- does the price of wine correlates to its quality?</a:t>
            </a:r>
          </a:p>
          <a:p>
            <a:pPr algn="ctr"/>
            <a:r>
              <a:rPr lang="en-US" sz="2000" dirty="0">
                <a:ln w="0"/>
                <a:effectLst>
                  <a:outerShdw blurRad="38100" dist="19050" dir="2700000" algn="tl" rotWithShape="0">
                    <a:schemeClr val="dk1">
                      <a:alpha val="40000"/>
                    </a:schemeClr>
                  </a:outerShdw>
                </a:effectLst>
              </a:rPr>
              <a:t>But I’ll leave that for my next project…</a:t>
            </a:r>
          </a:p>
          <a:p>
            <a:pPr algn="ctr"/>
            <a:endParaRPr lang="en-US" sz="2000" dirty="0">
              <a:ln w="0"/>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BFEF28A6-6EA2-C419-89A4-B5496B97C402}"/>
              </a:ext>
            </a:extLst>
          </p:cNvPr>
          <p:cNvSpPr/>
          <p:nvPr/>
        </p:nvSpPr>
        <p:spPr>
          <a:xfrm>
            <a:off x="4324532" y="428253"/>
            <a:ext cx="3542958" cy="923330"/>
          </a:xfrm>
          <a:prstGeom prst="rect">
            <a:avLst/>
          </a:prstGeom>
          <a:solidFill>
            <a:srgbClr val="FFEFE1"/>
          </a:solidFill>
          <a:ln>
            <a:solidFill>
              <a:schemeClr val="tx1">
                <a:lumMod val="95000"/>
                <a:lumOff val="5000"/>
              </a:schemeClr>
            </a:solidFill>
          </a:ln>
        </p:spPr>
        <p:txBody>
          <a:bodyPr wrap="none" lIns="91440" tIns="45720" rIns="91440" bIns="45720">
            <a:spAutoFit/>
          </a:bodyPr>
          <a:lstStyle/>
          <a:p>
            <a:pPr algn="ctr"/>
            <a:r>
              <a:rPr lang="en-US" sz="5400" b="1" dirty="0">
                <a:ln w="0"/>
                <a:effectLst>
                  <a:outerShdw blurRad="38100" dist="19050" dir="2700000" algn="tl" rotWithShape="0">
                    <a:schemeClr val="dk1">
                      <a:alpha val="40000"/>
                    </a:schemeClr>
                  </a:outerShdw>
                </a:effectLst>
              </a:rPr>
              <a:t>Conclusion!</a:t>
            </a:r>
            <a:endParaRPr lang="en-US" sz="54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66803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389AA6-69ED-E3DD-13E2-83E25E2C73A2}"/>
              </a:ext>
            </a:extLst>
          </p:cNvPr>
          <p:cNvSpPr txBox="1"/>
          <p:nvPr/>
        </p:nvSpPr>
        <p:spPr>
          <a:xfrm>
            <a:off x="6216097" y="1019563"/>
            <a:ext cx="5575853" cy="3416320"/>
          </a:xfrm>
          <a:prstGeom prst="rect">
            <a:avLst/>
          </a:prstGeom>
          <a:noFill/>
        </p:spPr>
        <p:txBody>
          <a:bodyPr wrap="square" rtlCol="0">
            <a:spAutoFit/>
          </a:bodyPr>
          <a:lstStyle/>
          <a:p>
            <a:r>
              <a:rPr lang="en-US" dirty="0"/>
              <a:t>What I want to explore in this project, is a very simple question- Can we, given selected features, predict and classify the prices of different wines?</a:t>
            </a:r>
          </a:p>
          <a:p>
            <a:endParaRPr lang="en-US" dirty="0"/>
          </a:p>
          <a:p>
            <a:r>
              <a:rPr lang="en-US" dirty="0"/>
              <a:t>Some googling made it clear that there are many variables that can affect the price of wine. From origin country to abv (Alcohol by volume) percentage, specific and exclusive regions and more. </a:t>
            </a:r>
          </a:p>
          <a:p>
            <a:endParaRPr lang="en-US" dirty="0"/>
          </a:p>
          <a:p>
            <a:r>
              <a:rPr lang="en-US" dirty="0"/>
              <a:t>So, even if one bottle of Bordeaux might be relatively cheap, another one- from a different micro-region, or from an earlier time, might be a lot more expensive.</a:t>
            </a:r>
          </a:p>
        </p:txBody>
      </p:sp>
      <p:sp>
        <p:nvSpPr>
          <p:cNvPr id="6" name="Rectangle 5">
            <a:extLst>
              <a:ext uri="{FF2B5EF4-FFF2-40B4-BE49-F238E27FC236}">
                <a16:creationId xmlns:a16="http://schemas.microsoft.com/office/drawing/2014/main" id="{4876CB10-DADC-AA21-9C13-A8F2852731EB}"/>
              </a:ext>
            </a:extLst>
          </p:cNvPr>
          <p:cNvSpPr/>
          <p:nvPr/>
        </p:nvSpPr>
        <p:spPr>
          <a:xfrm>
            <a:off x="5441673" y="13738"/>
            <a:ext cx="6645551" cy="2431435"/>
          </a:xfrm>
          <a:prstGeom prst="rect">
            <a:avLst/>
          </a:prstGeom>
          <a:noFill/>
        </p:spPr>
        <p:txBody>
          <a:bodyPr wrap="square" lIns="91440" tIns="45720" rIns="91440" bIns="45720">
            <a:spAutoFit/>
          </a:bodyPr>
          <a:lstStyle/>
          <a:p>
            <a:pPr algn="ctr"/>
            <a:r>
              <a:rPr lang="en-US" sz="4400" dirty="0">
                <a:ln w="0"/>
                <a:effectLst>
                  <a:outerShdw blurRad="38100" dist="19050" dir="2700000" algn="tl" rotWithShape="0">
                    <a:schemeClr val="dk1">
                      <a:alpha val="40000"/>
                    </a:schemeClr>
                  </a:outerShdw>
                </a:effectLst>
              </a:rPr>
              <a:t>My research Question</a:t>
            </a:r>
            <a:endParaRPr lang="en-US" sz="4400" b="0" i="0" dirty="0">
              <a:solidFill>
                <a:srgbClr val="363940"/>
              </a:solidFill>
              <a:effectLst/>
              <a:latin typeface="Libre Franklin" panose="020B0604020202020204" pitchFamily="2" charset="0"/>
            </a:endParaRPr>
          </a:p>
          <a:p>
            <a:pPr algn="ctr"/>
            <a:r>
              <a:rPr lang="en-US" sz="5400" dirty="0">
                <a:ln w="0"/>
                <a:effectLst>
                  <a:outerShdw blurRad="38100" dist="19050" dir="2700000" algn="tl" rotWithShape="0">
                    <a:schemeClr val="dk1">
                      <a:alpha val="40000"/>
                    </a:schemeClr>
                  </a:outerShdw>
                </a:effectLst>
              </a:rPr>
              <a:t> </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7" name="Picture 6">
            <a:extLst>
              <a:ext uri="{FF2B5EF4-FFF2-40B4-BE49-F238E27FC236}">
                <a16:creationId xmlns:a16="http://schemas.microsoft.com/office/drawing/2014/main" id="{262EC147-7D58-FDC0-4C2C-11C9B0DF5C60}"/>
              </a:ext>
            </a:extLst>
          </p:cNvPr>
          <p:cNvPicPr>
            <a:picLocks noGrp="1" noRot="1" noChangeAspect="1" noMove="1" noResize="1" noEditPoints="1" noAdjustHandles="1" noChangeArrowheads="1" noChangeShapeType="1" noCrop="1"/>
          </p:cNvPicPr>
          <p:nvPr/>
        </p:nvPicPr>
        <p:blipFill rotWithShape="1">
          <a:blip r:embed="rId2"/>
          <a:srcRect r="5260" b="-1"/>
          <a:stretch/>
        </p:blipFill>
        <p:spPr>
          <a:xfrm>
            <a:off x="1" y="1"/>
            <a:ext cx="6053381" cy="6844261"/>
          </a:xfrm>
          <a:prstGeom prst="rect">
            <a:avLst/>
          </a:prstGeom>
          <a:effectLst/>
        </p:spPr>
      </p:pic>
    </p:spTree>
    <p:extLst>
      <p:ext uri="{BB962C8B-B14F-4D97-AF65-F5344CB8AC3E}">
        <p14:creationId xmlns:p14="http://schemas.microsoft.com/office/powerpoint/2010/main" val="1446052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C2D88F6-07CA-EAA5-C4F7-14C5851046B5}"/>
              </a:ext>
            </a:extLst>
          </p:cNvPr>
          <p:cNvPicPr>
            <a:picLocks noChangeAspect="1"/>
          </p:cNvPicPr>
          <p:nvPr/>
        </p:nvPicPr>
        <p:blipFill>
          <a:blip r:embed="rId2"/>
          <a:stretch>
            <a:fillRect/>
          </a:stretch>
        </p:blipFill>
        <p:spPr>
          <a:xfrm>
            <a:off x="6308452" y="2773323"/>
            <a:ext cx="5654530" cy="4122777"/>
          </a:xfrm>
          <a:prstGeom prst="rect">
            <a:avLst/>
          </a:prstGeom>
        </p:spPr>
      </p:pic>
      <p:sp>
        <p:nvSpPr>
          <p:cNvPr id="14" name="Rectangle 13">
            <a:extLst>
              <a:ext uri="{FF2B5EF4-FFF2-40B4-BE49-F238E27FC236}">
                <a16:creationId xmlns:a16="http://schemas.microsoft.com/office/drawing/2014/main" id="{E4C1C6AE-60D7-2443-6548-DF3843B30A4E}"/>
              </a:ext>
            </a:extLst>
          </p:cNvPr>
          <p:cNvSpPr/>
          <p:nvPr/>
        </p:nvSpPr>
        <p:spPr>
          <a:xfrm>
            <a:off x="0" y="0"/>
            <a:ext cx="6297685" cy="6848029"/>
          </a:xfrm>
          <a:prstGeom prst="rect">
            <a:avLst/>
          </a:prstGeom>
          <a:solidFill>
            <a:srgbClr val="FFEFE1"/>
          </a:solidFill>
        </p:spPr>
        <p:txBody>
          <a:bodyPr wrap="square" lIns="91440" tIns="45720" rIns="91440" bIns="45720">
            <a:spAutoFit/>
          </a:bodyPr>
          <a:lstStyle/>
          <a:p>
            <a:endParaRPr lang="en-US" sz="2000" dirty="0"/>
          </a:p>
          <a:p>
            <a:endParaRPr lang="en-US" sz="2000" dirty="0"/>
          </a:p>
          <a:p>
            <a:endParaRPr lang="en-US" sz="2000" dirty="0"/>
          </a:p>
          <a:p>
            <a:endParaRPr lang="en-US" sz="2000" dirty="0"/>
          </a:p>
          <a:p>
            <a:endParaRPr lang="en-US" sz="2000" dirty="0"/>
          </a:p>
          <a:p>
            <a:pPr marL="342900" indent="-342900">
              <a:buFont typeface="Courier New" panose="02070309020205020404" pitchFamily="49" charset="0"/>
              <a:buChar char="o"/>
            </a:pPr>
            <a:r>
              <a:rPr lang="en-US" sz="2000" dirty="0"/>
              <a:t>Data Collection- </a:t>
            </a:r>
            <a:r>
              <a:rPr lang="en-IL" sz="2000" dirty="0"/>
              <a:t>acquiring data</a:t>
            </a:r>
            <a:r>
              <a:rPr lang="en-US" sz="2000" dirty="0"/>
              <a:t> (Crawling).</a:t>
            </a:r>
          </a:p>
          <a:p>
            <a:pPr marL="342900" indent="-342900">
              <a:buFont typeface="Courier New" panose="02070309020205020404" pitchFamily="49" charset="0"/>
              <a:buChar char="o"/>
            </a:pPr>
            <a:r>
              <a:rPr lang="en-US" sz="2000" dirty="0"/>
              <a:t>Data Handling- cleaning and managing the data.</a:t>
            </a:r>
          </a:p>
          <a:p>
            <a:pPr marL="342900" indent="-342900">
              <a:buFont typeface="Courier New" panose="02070309020205020404" pitchFamily="49" charset="0"/>
              <a:buChar char="o"/>
            </a:pPr>
            <a:r>
              <a:rPr lang="en-US" sz="2000" dirty="0"/>
              <a:t>EDA- visualizing the data and the connections within it.</a:t>
            </a:r>
          </a:p>
          <a:p>
            <a:pPr marL="342900" indent="-342900">
              <a:buFont typeface="Courier New" panose="02070309020205020404" pitchFamily="49" charset="0"/>
              <a:buChar char="o"/>
            </a:pPr>
            <a:r>
              <a:rPr lang="en-US" sz="2000" dirty="0"/>
              <a:t>Machine Learning- analyzing our data.</a:t>
            </a:r>
          </a:p>
          <a:p>
            <a:pPr>
              <a:lnSpc>
                <a:spcPct val="150000"/>
              </a:lnSpc>
            </a:pPr>
            <a:endParaRPr lang="en-US" sz="800" dirty="0"/>
          </a:p>
          <a:p>
            <a:r>
              <a:rPr lang="en-US" sz="2000" dirty="0"/>
              <a:t>Ac</a:t>
            </a:r>
            <a:r>
              <a:rPr lang="en-IL" sz="2000" dirty="0"/>
              <a:t>quiring </a:t>
            </a:r>
            <a:r>
              <a:rPr lang="en-US" sz="2000" dirty="0"/>
              <a:t>the </a:t>
            </a:r>
            <a:r>
              <a:rPr lang="en-IL" sz="2000" dirty="0"/>
              <a:t>data</a:t>
            </a:r>
            <a:r>
              <a:rPr lang="en-US" sz="2000" dirty="0"/>
              <a:t>, managing and visualizing it and finally- the math, are all the steps needed to reach a conclusion.</a:t>
            </a:r>
          </a:p>
          <a:p>
            <a:pPr algn="ctr"/>
            <a:r>
              <a:rPr lang="en-US" sz="2000" dirty="0">
                <a:ln w="0"/>
                <a:effectLst>
                  <a:outerShdw blurRad="38100" dist="19050" dir="2700000" algn="tl" rotWithShape="0">
                    <a:schemeClr val="dk1">
                      <a:alpha val="40000"/>
                    </a:schemeClr>
                  </a:outerShdw>
                </a:effectLst>
              </a:rPr>
              <a:t> </a:t>
            </a:r>
            <a:endParaRPr lang="en-US" sz="2000" b="0" i="0" dirty="0">
              <a:solidFill>
                <a:srgbClr val="363940"/>
              </a:solidFill>
              <a:effectLst/>
              <a:latin typeface="Libre Franklin" panose="020B0604020202020204" pitchFamily="2" charset="0"/>
            </a:endParaRPr>
          </a:p>
          <a:p>
            <a:pPr algn="ctr"/>
            <a:r>
              <a:rPr lang="en-US" sz="2000" dirty="0">
                <a:ln w="0"/>
                <a:effectLst>
                  <a:outerShdw blurRad="38100" dist="19050" dir="2700000" algn="tl" rotWithShape="0">
                    <a:schemeClr val="dk1">
                      <a:alpha val="40000"/>
                    </a:schemeClr>
                  </a:outerShdw>
                </a:effectLst>
              </a:rPr>
              <a:t> </a:t>
            </a:r>
          </a:p>
          <a:p>
            <a:pPr algn="ctr"/>
            <a:endParaRPr lang="en-US" sz="2800" dirty="0">
              <a:ln w="0"/>
              <a:effectLst>
                <a:outerShdw blurRad="38100" dist="19050" dir="2700000" algn="tl" rotWithShape="0">
                  <a:schemeClr val="dk1">
                    <a:alpha val="40000"/>
                  </a:schemeClr>
                </a:outerShdw>
              </a:effectLst>
            </a:endParaRPr>
          </a:p>
          <a:p>
            <a:pPr algn="ctr"/>
            <a:endParaRPr lang="en-US" sz="2800" dirty="0">
              <a:ln w="0"/>
              <a:effectLst>
                <a:outerShdw blurRad="38100" dist="19050" dir="2700000" algn="tl" rotWithShape="0">
                  <a:schemeClr val="dk1">
                    <a:alpha val="40000"/>
                  </a:schemeClr>
                </a:outerShdw>
              </a:effectLst>
            </a:endParaRPr>
          </a:p>
          <a:p>
            <a:pPr algn="ctr"/>
            <a:endParaRPr lang="en-US" sz="2800" dirty="0">
              <a:ln w="0"/>
              <a:effectLst>
                <a:outerShdw blurRad="38100" dist="19050" dir="2700000" algn="tl" rotWithShape="0">
                  <a:schemeClr val="dk1">
                    <a:alpha val="40000"/>
                  </a:schemeClr>
                </a:outerShdw>
              </a:effectLst>
            </a:endParaRPr>
          </a:p>
          <a:p>
            <a:pPr algn="ctr"/>
            <a:endParaRPr lang="en-US" sz="800" b="0" cap="none" spc="0" dirty="0">
              <a:ln w="0"/>
              <a:solidFill>
                <a:schemeClr val="tx1"/>
              </a:solidFill>
              <a:effectLst>
                <a:outerShdw blurRad="38100" dist="19050" dir="2700000" algn="tl" rotWithShape="0">
                  <a:schemeClr val="dk1">
                    <a:alpha val="40000"/>
                  </a:schemeClr>
                </a:outerShdw>
              </a:effectLst>
            </a:endParaRPr>
          </a:p>
          <a:p>
            <a:pPr algn="ctr"/>
            <a:endParaRPr lang="en-US" sz="800" dirty="0">
              <a:ln w="0"/>
              <a:effectLst>
                <a:outerShdw blurRad="38100" dist="19050" dir="2700000" algn="tl" rotWithShape="0">
                  <a:schemeClr val="dk1">
                    <a:alpha val="40000"/>
                  </a:schemeClr>
                </a:outerShdw>
              </a:effectLst>
            </a:endParaRPr>
          </a:p>
          <a:p>
            <a:pPr algn="ctr"/>
            <a:endParaRPr lang="en-US" sz="800" b="0" cap="none" spc="0" dirty="0">
              <a:ln w="0"/>
              <a:solidFill>
                <a:schemeClr val="tx1"/>
              </a:solidFill>
              <a:effectLst>
                <a:outerShdw blurRad="38100" dist="19050" dir="2700000" algn="tl" rotWithShape="0">
                  <a:schemeClr val="dk1">
                    <a:alpha val="40000"/>
                  </a:schemeClr>
                </a:outerShdw>
              </a:effectLst>
            </a:endParaRPr>
          </a:p>
          <a:p>
            <a:pPr algn="ctr"/>
            <a:endParaRPr lang="en-US" sz="800" dirty="0">
              <a:ln w="0"/>
              <a:effectLst>
                <a:outerShdw blurRad="38100" dist="19050" dir="2700000" algn="tl" rotWithShape="0">
                  <a:schemeClr val="dk1">
                    <a:alpha val="40000"/>
                  </a:schemeClr>
                </a:outerShdw>
              </a:effectLst>
            </a:endParaRPr>
          </a:p>
          <a:p>
            <a:pPr algn="ctr"/>
            <a:endParaRPr lang="en-US" sz="800" b="0" cap="none" spc="0" dirty="0">
              <a:ln w="0"/>
              <a:solidFill>
                <a:schemeClr val="tx1"/>
              </a:solidFill>
              <a:effectLst>
                <a:outerShdw blurRad="38100" dist="19050" dir="2700000" algn="tl" rotWithShape="0">
                  <a:schemeClr val="dk1">
                    <a:alpha val="40000"/>
                  </a:schemeClr>
                </a:outerShdw>
              </a:effectLst>
            </a:endParaRPr>
          </a:p>
          <a:p>
            <a:pPr algn="ctr"/>
            <a:endParaRPr lang="en-US" sz="800" dirty="0">
              <a:ln w="0"/>
              <a:effectLst>
                <a:outerShdw blurRad="38100" dist="19050" dir="2700000" algn="tl" rotWithShape="0">
                  <a:schemeClr val="dk1">
                    <a:alpha val="40000"/>
                  </a:schemeClr>
                </a:outerShdw>
              </a:effectLst>
            </a:endParaRPr>
          </a:p>
          <a:p>
            <a:pPr algn="ctr"/>
            <a:endParaRPr lang="en-US" sz="800" b="0" cap="none" spc="0" dirty="0">
              <a:ln w="0"/>
              <a:solidFill>
                <a:schemeClr val="tx1"/>
              </a:solidFill>
              <a:effectLst>
                <a:outerShdw blurRad="38100" dist="19050" dir="2700000" algn="tl" rotWithShape="0">
                  <a:schemeClr val="dk1">
                    <a:alpha val="40000"/>
                  </a:schemeClr>
                </a:outerShdw>
              </a:effectLst>
            </a:endParaRPr>
          </a:p>
          <a:p>
            <a:pPr algn="ctr"/>
            <a:endParaRPr lang="en-US" sz="900" dirty="0">
              <a:ln w="0"/>
              <a:effectLst>
                <a:outerShdw blurRad="38100" dist="19050" dir="2700000" algn="tl" rotWithShape="0">
                  <a:schemeClr val="dk1">
                    <a:alpha val="40000"/>
                  </a:schemeClr>
                </a:outerShdw>
              </a:effectLst>
            </a:endParaRPr>
          </a:p>
          <a:p>
            <a:pPr algn="ctr"/>
            <a:endParaRPr lang="en-US" sz="900" dirty="0">
              <a:ln w="0"/>
              <a:effectLst>
                <a:outerShdw blurRad="38100" dist="19050" dir="2700000" algn="tl" rotWithShape="0">
                  <a:schemeClr val="dk1">
                    <a:alpha val="40000"/>
                  </a:schemeClr>
                </a:outerShdw>
              </a:effectLst>
            </a:endParaRPr>
          </a:p>
          <a:p>
            <a:pPr algn="ctr"/>
            <a:endParaRPr lang="en-US" sz="900" dirty="0">
              <a:ln w="0"/>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F9B22056-C7AB-5A81-BC0B-76F6E2341D49}"/>
              </a:ext>
            </a:extLst>
          </p:cNvPr>
          <p:cNvSpPr/>
          <p:nvPr/>
        </p:nvSpPr>
        <p:spPr>
          <a:xfrm>
            <a:off x="-386386" y="419877"/>
            <a:ext cx="6482386" cy="1661993"/>
          </a:xfrm>
          <a:prstGeom prst="rect">
            <a:avLst/>
          </a:prstGeom>
          <a:noFill/>
        </p:spPr>
        <p:txBody>
          <a:bodyPr wrap="square" lIns="91440" tIns="45720" rIns="91440" bIns="45720">
            <a:spAutoFit/>
          </a:bodyPr>
          <a:lstStyle/>
          <a:p>
            <a:pPr algn="ctr"/>
            <a:r>
              <a:rPr lang="en-US" sz="4800" dirty="0">
                <a:ln w="0"/>
                <a:effectLst>
                  <a:outerShdw blurRad="38100" dist="19050" dir="2700000" algn="tl" rotWithShape="0">
                    <a:schemeClr val="dk1">
                      <a:alpha val="40000"/>
                    </a:schemeClr>
                  </a:outerShdw>
                </a:effectLst>
              </a:rPr>
              <a:t>My path to an answer </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67355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34D91B-70B8-2579-D831-9527F3C5E814}"/>
              </a:ext>
            </a:extLst>
          </p:cNvPr>
          <p:cNvSpPr/>
          <p:nvPr/>
        </p:nvSpPr>
        <p:spPr>
          <a:xfrm>
            <a:off x="3579968" y="121499"/>
            <a:ext cx="4911601" cy="1754326"/>
          </a:xfrm>
          <a:prstGeom prst="rect">
            <a:avLst/>
          </a:prstGeom>
          <a:noFill/>
        </p:spPr>
        <p:txBody>
          <a:bodyPr wrap="none" lIns="91440" tIns="45720" rIns="91440" bIns="45720">
            <a:spAutoFit/>
          </a:bodyPr>
          <a:lstStyle/>
          <a:p>
            <a:r>
              <a:rPr lang="en-US" sz="5400" b="1" dirty="0"/>
              <a:t>Data Acquisition</a:t>
            </a:r>
          </a:p>
          <a:p>
            <a:endParaRPr lang="he-IL" sz="5400" dirty="0"/>
          </a:p>
        </p:txBody>
      </p:sp>
      <p:pic>
        <p:nvPicPr>
          <p:cNvPr id="8" name="Picture 7">
            <a:extLst>
              <a:ext uri="{FF2B5EF4-FFF2-40B4-BE49-F238E27FC236}">
                <a16:creationId xmlns:a16="http://schemas.microsoft.com/office/drawing/2014/main" id="{AA5CDA68-E8E0-A508-0F0E-EE0A8C858379}"/>
              </a:ext>
            </a:extLst>
          </p:cNvPr>
          <p:cNvPicPr>
            <a:picLocks noChangeAspect="1"/>
          </p:cNvPicPr>
          <p:nvPr/>
        </p:nvPicPr>
        <p:blipFill>
          <a:blip r:embed="rId2"/>
          <a:stretch>
            <a:fillRect/>
          </a:stretch>
        </p:blipFill>
        <p:spPr>
          <a:xfrm>
            <a:off x="2509670" y="1198459"/>
            <a:ext cx="7172659" cy="5195368"/>
          </a:xfrm>
          <a:prstGeom prst="rect">
            <a:avLst/>
          </a:prstGeom>
        </p:spPr>
      </p:pic>
      <p:pic>
        <p:nvPicPr>
          <p:cNvPr id="6" name="Picture 5">
            <a:extLst>
              <a:ext uri="{FF2B5EF4-FFF2-40B4-BE49-F238E27FC236}">
                <a16:creationId xmlns:a16="http://schemas.microsoft.com/office/drawing/2014/main" id="{7AC1178E-E305-9634-0C95-2F2E2C218E9F}"/>
              </a:ext>
            </a:extLst>
          </p:cNvPr>
          <p:cNvPicPr>
            <a:picLocks noChangeAspect="1"/>
          </p:cNvPicPr>
          <p:nvPr/>
        </p:nvPicPr>
        <p:blipFill>
          <a:blip r:embed="rId3"/>
          <a:stretch>
            <a:fillRect/>
          </a:stretch>
        </p:blipFill>
        <p:spPr>
          <a:xfrm>
            <a:off x="4572147" y="3322104"/>
            <a:ext cx="3047704" cy="812721"/>
          </a:xfrm>
          <a:prstGeom prst="rect">
            <a:avLst/>
          </a:prstGeom>
        </p:spPr>
      </p:pic>
      <p:sp>
        <p:nvSpPr>
          <p:cNvPr id="11" name="Rectangle 10">
            <a:extLst>
              <a:ext uri="{FF2B5EF4-FFF2-40B4-BE49-F238E27FC236}">
                <a16:creationId xmlns:a16="http://schemas.microsoft.com/office/drawing/2014/main" id="{F2610666-288B-4A1A-F21E-04E6F45D20BA}"/>
              </a:ext>
            </a:extLst>
          </p:cNvPr>
          <p:cNvSpPr/>
          <p:nvPr/>
        </p:nvSpPr>
        <p:spPr>
          <a:xfrm>
            <a:off x="0" y="0"/>
            <a:ext cx="2015412" cy="6858000"/>
          </a:xfrm>
          <a:prstGeom prst="rect">
            <a:avLst/>
          </a:prstGeom>
          <a:solidFill>
            <a:srgbClr val="FFEFE1"/>
          </a:solidFill>
          <a:ln>
            <a:solidFill>
              <a:srgbClr val="FFEF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2" name="Rectangle 11">
            <a:extLst>
              <a:ext uri="{FF2B5EF4-FFF2-40B4-BE49-F238E27FC236}">
                <a16:creationId xmlns:a16="http://schemas.microsoft.com/office/drawing/2014/main" id="{ED5ED9EB-8AF2-9FA3-1805-8C6522AF2543}"/>
              </a:ext>
            </a:extLst>
          </p:cNvPr>
          <p:cNvSpPr/>
          <p:nvPr/>
        </p:nvSpPr>
        <p:spPr>
          <a:xfrm>
            <a:off x="10176587" y="0"/>
            <a:ext cx="2015412" cy="6858000"/>
          </a:xfrm>
          <a:prstGeom prst="rect">
            <a:avLst/>
          </a:prstGeom>
          <a:solidFill>
            <a:srgbClr val="FFEFE1"/>
          </a:solidFill>
          <a:ln>
            <a:solidFill>
              <a:srgbClr val="FFEF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948680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8646F09-ED7A-0B62-8AF8-58B1C7DE48B1}"/>
              </a:ext>
            </a:extLst>
          </p:cNvPr>
          <p:cNvSpPr>
            <a:spLocks noGrp="1" noRot="1" noMove="1" noResize="1" noEditPoints="1" noAdjustHandles="1" noChangeArrowheads="1" noChangeShapeType="1"/>
          </p:cNvSpPr>
          <p:nvPr/>
        </p:nvSpPr>
        <p:spPr>
          <a:xfrm>
            <a:off x="4543425" y="0"/>
            <a:ext cx="7648575" cy="6858000"/>
          </a:xfrm>
          <a:prstGeom prst="rect">
            <a:avLst/>
          </a:prstGeom>
          <a:solidFill>
            <a:srgbClr val="FFEFE1"/>
          </a:solidFill>
          <a:ln>
            <a:solidFill>
              <a:srgbClr val="FFEF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5" name="Rectangle 4">
            <a:extLst>
              <a:ext uri="{FF2B5EF4-FFF2-40B4-BE49-F238E27FC236}">
                <a16:creationId xmlns:a16="http://schemas.microsoft.com/office/drawing/2014/main" id="{C091B39E-4601-F2AE-3B77-49C6CCFA57D2}"/>
              </a:ext>
            </a:extLst>
          </p:cNvPr>
          <p:cNvSpPr/>
          <p:nvPr/>
        </p:nvSpPr>
        <p:spPr>
          <a:xfrm>
            <a:off x="4863279" y="1094841"/>
            <a:ext cx="4780026" cy="1877437"/>
          </a:xfrm>
          <a:prstGeom prst="rect">
            <a:avLst/>
          </a:prstGeom>
          <a:noFill/>
        </p:spPr>
        <p:txBody>
          <a:bodyPr wrap="square" lIns="91440" tIns="45720" rIns="91440" bIns="45720">
            <a:spAutoFit/>
          </a:bodyPr>
          <a:lstStyle/>
          <a:p>
            <a:r>
              <a:rPr lang="en-US" dirty="0"/>
              <a:t>After going through many sources, the richest of them all was JJ Buckley’s site of fine wines. On this site, one can find thousands of different wines, each with a lot of information to collect.</a:t>
            </a:r>
          </a:p>
          <a:p>
            <a:endParaRPr lang="en-US" sz="2000" dirty="0"/>
          </a:p>
          <a:p>
            <a:endParaRPr lang="en-US" sz="2400" dirty="0"/>
          </a:p>
        </p:txBody>
      </p:sp>
      <p:sp>
        <p:nvSpPr>
          <p:cNvPr id="8" name="Rectangle 7">
            <a:extLst>
              <a:ext uri="{FF2B5EF4-FFF2-40B4-BE49-F238E27FC236}">
                <a16:creationId xmlns:a16="http://schemas.microsoft.com/office/drawing/2014/main" id="{D0516EC8-98FA-7405-E10E-4C3BFE3D3A44}"/>
              </a:ext>
            </a:extLst>
          </p:cNvPr>
          <p:cNvSpPr/>
          <p:nvPr/>
        </p:nvSpPr>
        <p:spPr>
          <a:xfrm>
            <a:off x="4876801" y="294622"/>
            <a:ext cx="6997836" cy="1600438"/>
          </a:xfrm>
          <a:prstGeom prst="rect">
            <a:avLst/>
          </a:prstGeom>
          <a:noFill/>
        </p:spPr>
        <p:txBody>
          <a:bodyPr wrap="square" lIns="91440" tIns="45720" rIns="91440" bIns="45720">
            <a:spAutoFit/>
          </a:bodyPr>
          <a:lstStyle/>
          <a:p>
            <a:r>
              <a:rPr lang="en-US" sz="4400" dirty="0"/>
              <a:t>Crawling and Selenium</a:t>
            </a:r>
          </a:p>
          <a:p>
            <a:endParaRPr lang="he-IL" sz="5400" dirty="0"/>
          </a:p>
        </p:txBody>
      </p:sp>
      <p:pic>
        <p:nvPicPr>
          <p:cNvPr id="10" name="Picture 9">
            <a:extLst>
              <a:ext uri="{FF2B5EF4-FFF2-40B4-BE49-F238E27FC236}">
                <a16:creationId xmlns:a16="http://schemas.microsoft.com/office/drawing/2014/main" id="{E94D30D9-3583-EAF9-013E-3B592615D06C}"/>
              </a:ext>
            </a:extLst>
          </p:cNvPr>
          <p:cNvPicPr>
            <a:picLocks noChangeAspect="1"/>
          </p:cNvPicPr>
          <p:nvPr/>
        </p:nvPicPr>
        <p:blipFill>
          <a:blip r:embed="rId2"/>
          <a:stretch>
            <a:fillRect/>
          </a:stretch>
        </p:blipFill>
        <p:spPr>
          <a:xfrm>
            <a:off x="3230014" y="2510469"/>
            <a:ext cx="3100026" cy="4253979"/>
          </a:xfrm>
          <a:prstGeom prst="rect">
            <a:avLst/>
          </a:prstGeom>
          <a:ln>
            <a:solidFill>
              <a:schemeClr val="tx1"/>
            </a:solidFill>
          </a:ln>
        </p:spPr>
      </p:pic>
      <p:pic>
        <p:nvPicPr>
          <p:cNvPr id="1026" name="Picture 2" descr="2020 Eisele Vineyard Pickett Cabernet Sauvignon">
            <a:extLst>
              <a:ext uri="{FF2B5EF4-FFF2-40B4-BE49-F238E27FC236}">
                <a16:creationId xmlns:a16="http://schemas.microsoft.com/office/drawing/2014/main" id="{08A33A8F-374B-562F-606F-D0BD196E0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732087"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734B8D0F-B7EC-7039-8425-93FF31E82FA0}"/>
              </a:ext>
            </a:extLst>
          </p:cNvPr>
          <p:cNvSpPr/>
          <p:nvPr/>
        </p:nvSpPr>
        <p:spPr>
          <a:xfrm>
            <a:off x="6532112" y="2628781"/>
            <a:ext cx="4780026" cy="1877437"/>
          </a:xfrm>
          <a:prstGeom prst="rect">
            <a:avLst/>
          </a:prstGeom>
          <a:noFill/>
        </p:spPr>
        <p:txBody>
          <a:bodyPr wrap="square" lIns="91440" tIns="45720" rIns="91440" bIns="45720">
            <a:spAutoFit/>
          </a:bodyPr>
          <a:lstStyle/>
          <a:p>
            <a:r>
              <a:rPr lang="en-US" sz="1800" dirty="0"/>
              <a:t>Using Selenium, learning a little about HTML and CSS, and through a lot trial and error, I acquired the desired features of each wine.</a:t>
            </a:r>
          </a:p>
          <a:p>
            <a:r>
              <a:rPr lang="en-US" sz="1800" dirty="0"/>
              <a:t> </a:t>
            </a:r>
          </a:p>
          <a:p>
            <a:endParaRPr lang="en-US" sz="2000" dirty="0"/>
          </a:p>
          <a:p>
            <a:endParaRPr lang="en-US" sz="2400" dirty="0"/>
          </a:p>
        </p:txBody>
      </p:sp>
      <p:pic>
        <p:nvPicPr>
          <p:cNvPr id="16" name="Picture 15">
            <a:extLst>
              <a:ext uri="{FF2B5EF4-FFF2-40B4-BE49-F238E27FC236}">
                <a16:creationId xmlns:a16="http://schemas.microsoft.com/office/drawing/2014/main" id="{B13C3E0B-CD71-BE64-BD9D-EDDF7A6B167C}"/>
              </a:ext>
            </a:extLst>
          </p:cNvPr>
          <p:cNvPicPr>
            <a:picLocks noChangeAspect="1"/>
          </p:cNvPicPr>
          <p:nvPr/>
        </p:nvPicPr>
        <p:blipFill>
          <a:blip r:embed="rId4"/>
          <a:stretch>
            <a:fillRect/>
          </a:stretch>
        </p:blipFill>
        <p:spPr>
          <a:xfrm>
            <a:off x="7080926" y="4685942"/>
            <a:ext cx="4600649" cy="1877436"/>
          </a:xfrm>
          <a:prstGeom prst="rect">
            <a:avLst/>
          </a:prstGeom>
        </p:spPr>
      </p:pic>
      <p:sp>
        <p:nvSpPr>
          <p:cNvPr id="17" name="Rectangle 16">
            <a:extLst>
              <a:ext uri="{FF2B5EF4-FFF2-40B4-BE49-F238E27FC236}">
                <a16:creationId xmlns:a16="http://schemas.microsoft.com/office/drawing/2014/main" id="{E452A5EC-D6D5-8C3B-7E35-6B7B935CE8E5}"/>
              </a:ext>
            </a:extLst>
          </p:cNvPr>
          <p:cNvSpPr/>
          <p:nvPr/>
        </p:nvSpPr>
        <p:spPr>
          <a:xfrm>
            <a:off x="6852119" y="4301221"/>
            <a:ext cx="5492363" cy="1323439"/>
          </a:xfrm>
          <a:prstGeom prst="rect">
            <a:avLst/>
          </a:prstGeom>
          <a:noFill/>
        </p:spPr>
        <p:txBody>
          <a:bodyPr wrap="square" lIns="91440" tIns="45720" rIns="91440" bIns="45720">
            <a:spAutoFit/>
          </a:bodyPr>
          <a:lstStyle/>
          <a:p>
            <a:r>
              <a:rPr lang="en-US" sz="1800" dirty="0"/>
              <a:t>Clicking pop ups was a bigger part of it than I thought…</a:t>
            </a:r>
          </a:p>
          <a:p>
            <a:r>
              <a:rPr lang="en-US" sz="1800" dirty="0"/>
              <a:t> </a:t>
            </a:r>
          </a:p>
          <a:p>
            <a:endParaRPr lang="en-US" sz="2000" dirty="0"/>
          </a:p>
          <a:p>
            <a:endParaRPr lang="en-US" sz="2400" dirty="0"/>
          </a:p>
        </p:txBody>
      </p:sp>
    </p:spTree>
    <p:extLst>
      <p:ext uri="{BB962C8B-B14F-4D97-AF65-F5344CB8AC3E}">
        <p14:creationId xmlns:p14="http://schemas.microsoft.com/office/powerpoint/2010/main" val="4149731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FE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CC3339-CFFC-02CE-2DBE-F932000C4058}"/>
              </a:ext>
            </a:extLst>
          </p:cNvPr>
          <p:cNvSpPr/>
          <p:nvPr/>
        </p:nvSpPr>
        <p:spPr>
          <a:xfrm>
            <a:off x="3817227" y="429408"/>
            <a:ext cx="4408259"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Data Handling </a:t>
            </a:r>
          </a:p>
        </p:txBody>
      </p:sp>
      <p:sp>
        <p:nvSpPr>
          <p:cNvPr id="5" name="Rectangle 4">
            <a:extLst>
              <a:ext uri="{FF2B5EF4-FFF2-40B4-BE49-F238E27FC236}">
                <a16:creationId xmlns:a16="http://schemas.microsoft.com/office/drawing/2014/main" id="{29289B35-CAA1-095E-0D06-0C55DA7564DF}"/>
              </a:ext>
            </a:extLst>
          </p:cNvPr>
          <p:cNvSpPr/>
          <p:nvPr/>
        </p:nvSpPr>
        <p:spPr>
          <a:xfrm>
            <a:off x="524545" y="1617315"/>
            <a:ext cx="4780026" cy="923330"/>
          </a:xfrm>
          <a:prstGeom prst="rect">
            <a:avLst/>
          </a:prstGeom>
          <a:noFill/>
        </p:spPr>
        <p:txBody>
          <a:bodyPr wrap="square" lIns="91440" tIns="45720" rIns="91440" bIns="45720">
            <a:spAutoFit/>
          </a:bodyPr>
          <a:lstStyle/>
          <a:p>
            <a:r>
              <a:rPr lang="en-US" dirty="0"/>
              <a:t>With the data collected written into a Pandas data frame, it is time for the important step of cleaning and prepping the data.</a:t>
            </a:r>
          </a:p>
        </p:txBody>
      </p:sp>
      <p:pic>
        <p:nvPicPr>
          <p:cNvPr id="7" name="Picture 6">
            <a:extLst>
              <a:ext uri="{FF2B5EF4-FFF2-40B4-BE49-F238E27FC236}">
                <a16:creationId xmlns:a16="http://schemas.microsoft.com/office/drawing/2014/main" id="{98AA97D2-47AB-7F72-6E30-DBD6EFA5A6A6}"/>
              </a:ext>
            </a:extLst>
          </p:cNvPr>
          <p:cNvPicPr>
            <a:picLocks noChangeAspect="1"/>
          </p:cNvPicPr>
          <p:nvPr/>
        </p:nvPicPr>
        <p:blipFill>
          <a:blip r:embed="rId2"/>
          <a:stretch>
            <a:fillRect/>
          </a:stretch>
        </p:blipFill>
        <p:spPr>
          <a:xfrm>
            <a:off x="5304571" y="1485811"/>
            <a:ext cx="6225151" cy="1340489"/>
          </a:xfrm>
          <a:prstGeom prst="rect">
            <a:avLst/>
          </a:prstGeom>
        </p:spPr>
      </p:pic>
      <p:pic>
        <p:nvPicPr>
          <p:cNvPr id="9" name="Picture 8">
            <a:extLst>
              <a:ext uri="{FF2B5EF4-FFF2-40B4-BE49-F238E27FC236}">
                <a16:creationId xmlns:a16="http://schemas.microsoft.com/office/drawing/2014/main" id="{200966A0-F60D-230A-310B-A6FAAA401836}"/>
              </a:ext>
            </a:extLst>
          </p:cNvPr>
          <p:cNvPicPr>
            <a:picLocks noChangeAspect="1"/>
          </p:cNvPicPr>
          <p:nvPr/>
        </p:nvPicPr>
        <p:blipFill>
          <a:blip r:embed="rId3"/>
          <a:stretch>
            <a:fillRect/>
          </a:stretch>
        </p:blipFill>
        <p:spPr>
          <a:xfrm>
            <a:off x="238050" y="2672149"/>
            <a:ext cx="4780026" cy="3833040"/>
          </a:xfrm>
          <a:prstGeom prst="rect">
            <a:avLst/>
          </a:prstGeom>
        </p:spPr>
      </p:pic>
      <p:sp>
        <p:nvSpPr>
          <p:cNvPr id="10" name="Rectangle 9">
            <a:extLst>
              <a:ext uri="{FF2B5EF4-FFF2-40B4-BE49-F238E27FC236}">
                <a16:creationId xmlns:a16="http://schemas.microsoft.com/office/drawing/2014/main" id="{D54EB4CC-1FF6-07E7-620F-9F2BD4CA01AD}"/>
              </a:ext>
            </a:extLst>
          </p:cNvPr>
          <p:cNvSpPr/>
          <p:nvPr/>
        </p:nvSpPr>
        <p:spPr>
          <a:xfrm>
            <a:off x="5482210" y="2970273"/>
            <a:ext cx="4780026" cy="2923877"/>
          </a:xfrm>
          <a:prstGeom prst="rect">
            <a:avLst/>
          </a:prstGeom>
          <a:noFill/>
        </p:spPr>
        <p:txBody>
          <a:bodyPr wrap="square" lIns="91440" tIns="45720" rIns="91440" bIns="45720">
            <a:spAutoFit/>
          </a:bodyPr>
          <a:lstStyle/>
          <a:p>
            <a:r>
              <a:rPr lang="en-US" dirty="0"/>
              <a:t>This process included:</a:t>
            </a:r>
          </a:p>
          <a:p>
            <a:r>
              <a:rPr lang="en-US" dirty="0"/>
              <a:t>Cleaning and removing duplicates, corrupt rows, columns and rows that can be irrelevant or have too many missing values.</a:t>
            </a:r>
          </a:p>
          <a:p>
            <a:endParaRPr lang="en-US" dirty="0"/>
          </a:p>
          <a:p>
            <a:r>
              <a:rPr lang="en-US" dirty="0"/>
              <a:t>Filling some missing or incorrect values, converting others, organizing the data and even adding columns.</a:t>
            </a:r>
          </a:p>
          <a:p>
            <a:endParaRPr lang="en-US" sz="2000" dirty="0"/>
          </a:p>
          <a:p>
            <a:endParaRPr lang="en-US" sz="2000" dirty="0"/>
          </a:p>
        </p:txBody>
      </p:sp>
    </p:spTree>
    <p:extLst>
      <p:ext uri="{BB962C8B-B14F-4D97-AF65-F5344CB8AC3E}">
        <p14:creationId xmlns:p14="http://schemas.microsoft.com/office/powerpoint/2010/main" val="949115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EFE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54F5CE-BE40-33D4-5388-EE3805925071}"/>
              </a:ext>
            </a:extLst>
          </p:cNvPr>
          <p:cNvPicPr>
            <a:picLocks noChangeAspect="1"/>
          </p:cNvPicPr>
          <p:nvPr/>
        </p:nvPicPr>
        <p:blipFill>
          <a:blip r:embed="rId2"/>
          <a:stretch>
            <a:fillRect/>
          </a:stretch>
        </p:blipFill>
        <p:spPr>
          <a:xfrm>
            <a:off x="369452" y="868458"/>
            <a:ext cx="5433531" cy="5121084"/>
          </a:xfrm>
          <a:prstGeom prst="rect">
            <a:avLst/>
          </a:prstGeom>
        </p:spPr>
      </p:pic>
      <p:sp>
        <p:nvSpPr>
          <p:cNvPr id="6" name="Rectangle 5">
            <a:extLst>
              <a:ext uri="{FF2B5EF4-FFF2-40B4-BE49-F238E27FC236}">
                <a16:creationId xmlns:a16="http://schemas.microsoft.com/office/drawing/2014/main" id="{6972E900-7586-A1AF-C7D6-FC34B7BF5AFF}"/>
              </a:ext>
            </a:extLst>
          </p:cNvPr>
          <p:cNvSpPr/>
          <p:nvPr/>
        </p:nvSpPr>
        <p:spPr>
          <a:xfrm>
            <a:off x="369452" y="283682"/>
            <a:ext cx="5322221" cy="584775"/>
          </a:xfrm>
          <a:prstGeom prst="rect">
            <a:avLst/>
          </a:prstGeom>
          <a:noFill/>
        </p:spPr>
        <p:txBody>
          <a:bodyPr wrap="square" lIns="91440" tIns="45720" rIns="91440" bIns="45720">
            <a:spAutoFit/>
          </a:bodyPr>
          <a:lstStyle/>
          <a:p>
            <a:r>
              <a:rPr lang="en-US" sz="1600" b="0" cap="none" spc="0" dirty="0">
                <a:ln w="0"/>
                <a:solidFill>
                  <a:schemeClr val="tx1"/>
                </a:solidFill>
              </a:rPr>
              <a:t>Adding ranges for easier calculations and visualization in the future:</a:t>
            </a:r>
          </a:p>
        </p:txBody>
      </p:sp>
      <p:pic>
        <p:nvPicPr>
          <p:cNvPr id="8" name="Picture 7">
            <a:extLst>
              <a:ext uri="{FF2B5EF4-FFF2-40B4-BE49-F238E27FC236}">
                <a16:creationId xmlns:a16="http://schemas.microsoft.com/office/drawing/2014/main" id="{E6A2552D-A564-C0B8-57CE-5F9FE6433173}"/>
              </a:ext>
            </a:extLst>
          </p:cNvPr>
          <p:cNvPicPr>
            <a:picLocks noChangeAspect="1"/>
          </p:cNvPicPr>
          <p:nvPr/>
        </p:nvPicPr>
        <p:blipFill>
          <a:blip r:embed="rId3"/>
          <a:stretch>
            <a:fillRect/>
          </a:stretch>
        </p:blipFill>
        <p:spPr>
          <a:xfrm>
            <a:off x="6469225" y="1708586"/>
            <a:ext cx="4027714" cy="3952780"/>
          </a:xfrm>
          <a:prstGeom prst="rect">
            <a:avLst/>
          </a:prstGeom>
        </p:spPr>
      </p:pic>
      <p:sp>
        <p:nvSpPr>
          <p:cNvPr id="9" name="Rectangle 8">
            <a:extLst>
              <a:ext uri="{FF2B5EF4-FFF2-40B4-BE49-F238E27FC236}">
                <a16:creationId xmlns:a16="http://schemas.microsoft.com/office/drawing/2014/main" id="{7962392D-4368-6E26-95F5-E576DEEC21B8}"/>
              </a:ext>
            </a:extLst>
          </p:cNvPr>
          <p:cNvSpPr/>
          <p:nvPr/>
        </p:nvSpPr>
        <p:spPr>
          <a:xfrm>
            <a:off x="7010401" y="1370032"/>
            <a:ext cx="5322221" cy="338554"/>
          </a:xfrm>
          <a:prstGeom prst="rect">
            <a:avLst/>
          </a:prstGeom>
          <a:noFill/>
        </p:spPr>
        <p:txBody>
          <a:bodyPr wrap="square" lIns="91440" tIns="45720" rIns="91440" bIns="45720">
            <a:spAutoFit/>
          </a:bodyPr>
          <a:lstStyle/>
          <a:p>
            <a:r>
              <a:rPr lang="en-US" sz="1600" b="0" cap="none" spc="0" dirty="0">
                <a:ln w="0"/>
                <a:solidFill>
                  <a:schemeClr val="tx1"/>
                </a:solidFill>
              </a:rPr>
              <a:t>Constantly checking data info:</a:t>
            </a:r>
          </a:p>
        </p:txBody>
      </p:sp>
    </p:spTree>
    <p:extLst>
      <p:ext uri="{BB962C8B-B14F-4D97-AF65-F5344CB8AC3E}">
        <p14:creationId xmlns:p14="http://schemas.microsoft.com/office/powerpoint/2010/main" val="37432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EFE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2EEE00-EB8C-9A6A-4A1F-ECF80E4E5713}"/>
              </a:ext>
            </a:extLst>
          </p:cNvPr>
          <p:cNvPicPr>
            <a:picLocks noChangeAspect="1"/>
          </p:cNvPicPr>
          <p:nvPr/>
        </p:nvPicPr>
        <p:blipFill>
          <a:blip r:embed="rId2"/>
          <a:stretch>
            <a:fillRect/>
          </a:stretch>
        </p:blipFill>
        <p:spPr>
          <a:xfrm>
            <a:off x="1751701" y="1463555"/>
            <a:ext cx="8688598" cy="4966192"/>
          </a:xfrm>
          <a:prstGeom prst="rect">
            <a:avLst/>
          </a:prstGeom>
        </p:spPr>
      </p:pic>
      <p:sp>
        <p:nvSpPr>
          <p:cNvPr id="6" name="Rectangle 5">
            <a:extLst>
              <a:ext uri="{FF2B5EF4-FFF2-40B4-BE49-F238E27FC236}">
                <a16:creationId xmlns:a16="http://schemas.microsoft.com/office/drawing/2014/main" id="{3633B986-EA45-896C-498C-C7102029938A}"/>
              </a:ext>
            </a:extLst>
          </p:cNvPr>
          <p:cNvSpPr/>
          <p:nvPr/>
        </p:nvSpPr>
        <p:spPr>
          <a:xfrm>
            <a:off x="4547595" y="428253"/>
            <a:ext cx="3096810" cy="923330"/>
          </a:xfrm>
          <a:prstGeom prst="rect">
            <a:avLst/>
          </a:prstGeom>
          <a:noFill/>
        </p:spPr>
        <p:txBody>
          <a:bodyPr wrap="none" lIns="91440" tIns="45720" rIns="91440" bIns="45720">
            <a:spAutoFit/>
          </a:bodyPr>
          <a:lstStyle/>
          <a:p>
            <a:pPr algn="ctr"/>
            <a:r>
              <a:rPr lang="en-US" sz="5400" b="1">
                <a:ln w="0"/>
                <a:effectLst>
                  <a:outerShdw blurRad="38100" dist="19050" dir="2700000" algn="tl" rotWithShape="0">
                    <a:schemeClr val="dk1">
                      <a:alpha val="40000"/>
                    </a:schemeClr>
                  </a:outerShdw>
                </a:effectLst>
              </a:rPr>
              <a:t>All Ready!</a:t>
            </a:r>
            <a:endParaRPr lang="en-US" sz="5400" b="1" cap="none" spc="0" dirty="0">
              <a:ln w="0"/>
              <a:solidFill>
                <a:schemeClr val="tx1"/>
              </a:solidFill>
              <a:effectLst>
                <a:outerShdw blurRad="38100" dist="19050" dir="2700000" algn="tl" rotWithShape="0">
                  <a:schemeClr val="dk1">
                    <a:alpha val="40000"/>
                  </a:schemeClr>
                </a:outerShdw>
              </a:effectLst>
            </a:endParaRPr>
          </a:p>
        </p:txBody>
      </p:sp>
      <p:pic>
        <p:nvPicPr>
          <p:cNvPr id="10" name="Picture 9">
            <a:extLst>
              <a:ext uri="{FF2B5EF4-FFF2-40B4-BE49-F238E27FC236}">
                <a16:creationId xmlns:a16="http://schemas.microsoft.com/office/drawing/2014/main" id="{79717B43-42C8-89CA-CF1B-598C42E16EF5}"/>
              </a:ext>
            </a:extLst>
          </p:cNvPr>
          <p:cNvPicPr>
            <a:picLocks noChangeAspect="1"/>
          </p:cNvPicPr>
          <p:nvPr/>
        </p:nvPicPr>
        <p:blipFill>
          <a:blip r:embed="rId3"/>
          <a:stretch>
            <a:fillRect/>
          </a:stretch>
        </p:blipFill>
        <p:spPr>
          <a:xfrm>
            <a:off x="7644405" y="349686"/>
            <a:ext cx="1080840" cy="1107060"/>
          </a:xfrm>
          <a:prstGeom prst="rect">
            <a:avLst/>
          </a:prstGeom>
        </p:spPr>
      </p:pic>
    </p:spTree>
    <p:extLst>
      <p:ext uri="{BB962C8B-B14F-4D97-AF65-F5344CB8AC3E}">
        <p14:creationId xmlns:p14="http://schemas.microsoft.com/office/powerpoint/2010/main" val="1828017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EFE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39BDFB-0C91-C577-3D10-6F2DE7B70E4D}"/>
              </a:ext>
            </a:extLst>
          </p:cNvPr>
          <p:cNvSpPr/>
          <p:nvPr/>
        </p:nvSpPr>
        <p:spPr>
          <a:xfrm>
            <a:off x="5237377" y="336103"/>
            <a:ext cx="1362681" cy="923330"/>
          </a:xfrm>
          <a:prstGeom prst="rect">
            <a:avLst/>
          </a:prstGeom>
          <a:noFill/>
        </p:spPr>
        <p:txBody>
          <a:bodyPr wrap="none" lIns="91440" tIns="45720" rIns="91440" bIns="45720">
            <a:spAutoFit/>
          </a:bodyPr>
          <a:lstStyle/>
          <a:p>
            <a:pPr algn="ctr"/>
            <a:r>
              <a:rPr lang="en-US" sz="5400" b="1" cap="none" spc="0">
                <a:ln w="0"/>
                <a:solidFill>
                  <a:schemeClr val="tx1"/>
                </a:solidFill>
                <a:effectLst>
                  <a:outerShdw blurRad="38100" dist="19050" dir="2700000" algn="tl" rotWithShape="0">
                    <a:schemeClr val="dk1">
                      <a:alpha val="40000"/>
                    </a:schemeClr>
                  </a:outerShdw>
                </a:effectLst>
              </a:rPr>
              <a:t>EDA</a:t>
            </a:r>
            <a:endParaRPr lang="en-US" sz="5400" b="1"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05682A29-EA1D-0F5C-0EC9-235BBF88D758}"/>
              </a:ext>
            </a:extLst>
          </p:cNvPr>
          <p:cNvSpPr/>
          <p:nvPr/>
        </p:nvSpPr>
        <p:spPr>
          <a:xfrm>
            <a:off x="2846166" y="1135608"/>
            <a:ext cx="6854248"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First, let’s see the different price ranges:</a:t>
            </a:r>
          </a:p>
        </p:txBody>
      </p:sp>
      <p:sp>
        <p:nvSpPr>
          <p:cNvPr id="11" name="Rectangle 10">
            <a:extLst>
              <a:ext uri="{FF2B5EF4-FFF2-40B4-BE49-F238E27FC236}">
                <a16:creationId xmlns:a16="http://schemas.microsoft.com/office/drawing/2014/main" id="{35388A53-66A5-BE06-62BF-6D7B015D0854}"/>
              </a:ext>
            </a:extLst>
          </p:cNvPr>
          <p:cNvSpPr/>
          <p:nvPr/>
        </p:nvSpPr>
        <p:spPr>
          <a:xfrm>
            <a:off x="0" y="1959429"/>
            <a:ext cx="12192000" cy="48985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7" name="Picture 6">
            <a:extLst>
              <a:ext uri="{FF2B5EF4-FFF2-40B4-BE49-F238E27FC236}">
                <a16:creationId xmlns:a16="http://schemas.microsoft.com/office/drawing/2014/main" id="{A360D28F-E728-D2EE-837F-BCDCB7DE2B56}"/>
              </a:ext>
            </a:extLst>
          </p:cNvPr>
          <p:cNvPicPr>
            <a:picLocks noChangeAspect="1"/>
          </p:cNvPicPr>
          <p:nvPr/>
        </p:nvPicPr>
        <p:blipFill>
          <a:blip r:embed="rId2"/>
          <a:stretch>
            <a:fillRect/>
          </a:stretch>
        </p:blipFill>
        <p:spPr>
          <a:xfrm>
            <a:off x="715177" y="2776234"/>
            <a:ext cx="5044715" cy="3519791"/>
          </a:xfrm>
          <a:prstGeom prst="rect">
            <a:avLst/>
          </a:prstGeom>
        </p:spPr>
      </p:pic>
      <p:pic>
        <p:nvPicPr>
          <p:cNvPr id="9" name="Picture 8">
            <a:extLst>
              <a:ext uri="{FF2B5EF4-FFF2-40B4-BE49-F238E27FC236}">
                <a16:creationId xmlns:a16="http://schemas.microsoft.com/office/drawing/2014/main" id="{1D83C123-3841-99BA-4288-AEECE0FF304F}"/>
              </a:ext>
            </a:extLst>
          </p:cNvPr>
          <p:cNvPicPr>
            <a:picLocks noChangeAspect="1"/>
          </p:cNvPicPr>
          <p:nvPr/>
        </p:nvPicPr>
        <p:blipFill>
          <a:blip r:embed="rId3"/>
          <a:stretch>
            <a:fillRect/>
          </a:stretch>
        </p:blipFill>
        <p:spPr>
          <a:xfrm>
            <a:off x="6711349" y="2726090"/>
            <a:ext cx="3972158" cy="3248967"/>
          </a:xfrm>
          <a:prstGeom prst="rect">
            <a:avLst/>
          </a:prstGeom>
        </p:spPr>
      </p:pic>
      <p:sp>
        <p:nvSpPr>
          <p:cNvPr id="12" name="Rectangle 11">
            <a:extLst>
              <a:ext uri="{FF2B5EF4-FFF2-40B4-BE49-F238E27FC236}">
                <a16:creationId xmlns:a16="http://schemas.microsoft.com/office/drawing/2014/main" id="{331C9596-A0D8-7182-9C55-AECB2C7933BE}"/>
              </a:ext>
            </a:extLst>
          </p:cNvPr>
          <p:cNvSpPr/>
          <p:nvPr/>
        </p:nvSpPr>
        <p:spPr>
          <a:xfrm>
            <a:off x="2414268" y="2021792"/>
            <a:ext cx="7718074"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You can usually find wine in bars, but who doesn’t like a pie?</a:t>
            </a:r>
          </a:p>
        </p:txBody>
      </p:sp>
    </p:spTree>
    <p:extLst>
      <p:ext uri="{BB962C8B-B14F-4D97-AF65-F5344CB8AC3E}">
        <p14:creationId xmlns:p14="http://schemas.microsoft.com/office/powerpoint/2010/main" val="4071209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632</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Courier New</vt:lpstr>
      <vt:lpstr>Libre Franklin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Alissa Mochalov</dc:creator>
  <cp:lastModifiedBy>Alissa Mochalov</cp:lastModifiedBy>
  <cp:revision>12</cp:revision>
  <dcterms:created xsi:type="dcterms:W3CDTF">2023-03-03T00:12:19Z</dcterms:created>
  <dcterms:modified xsi:type="dcterms:W3CDTF">2023-03-03T17:08:38Z</dcterms:modified>
</cp:coreProperties>
</file>