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4" r:id="rId6"/>
    <p:sldId id="265" r:id="rId7"/>
    <p:sldId id="258" r:id="rId8"/>
    <p:sldId id="259" r:id="rId9"/>
    <p:sldId id="261" r:id="rId10"/>
    <p:sldId id="262" r:id="rId11"/>
    <p:sldId id="263" r:id="rId12"/>
    <p:sldId id="260" r:id="rId13"/>
    <p:sldId id="269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EDF42-6428-437B-B9A1-1BB11D97C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EE8776-4FBA-4C0A-BEC1-8333CDF90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4EBA3C-2CA7-4C8A-A4AD-F43BEC04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48583-24DE-4454-B8EB-3AEA69FB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27A49-0F62-4B9C-9A59-C1367032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025AF-AC8C-4707-8625-B9FFF63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585E11-F0CF-4EE1-B12E-B8765282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6AE070-954D-4248-84A8-8600B3F1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895FC-CCE2-4F88-B25B-C97644EF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79C6E-E9F7-437A-826C-044F76EE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4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49EADE-FDFB-40AF-9EEA-67AA9FEC1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3E234F-0EAD-4F03-ACDA-1D90A6CC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E4C83-BF25-4E15-806A-C2DFD522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D11D4-BA07-4E3B-A1F1-8C1ABD4E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30FF5-9D6C-44C6-A3B4-F2E3F34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1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19569-E2E5-4F10-9E00-F5C247AC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F83C9-6811-4519-A14E-04D8F486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D1970-2D68-4A4B-B82C-82AADE9E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42725-41D8-48B1-BE9A-803F3720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972DC9-703D-48AF-BD79-150872A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64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FBC59-EA26-4F0C-830E-4AD203F8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292A17-69FC-4573-8330-2B7B1F77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102FD6-6DD0-45BC-A7CE-18D6ADA6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9C2AC-0C36-47D3-A71B-F1C14C8C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1E310-25E1-47F0-97CB-A2CDCCA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2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844A6-579B-4195-8320-EA52C56F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124D5-342D-45C1-B3DD-B209230CA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04511E-BDA2-43ED-8F61-05A8C116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256F09-3391-473E-B2E4-DAD653A6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931F6-D8CB-4C9B-A861-AFCB3136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85147-A02B-48F4-AF75-7B72F10C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7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79ECC-F51C-4709-92F8-1C87988B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82F001-D2FC-40CF-9614-DDE480E1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2C530C-FD91-4464-89CE-4C432E759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696891-F996-4FEE-9525-2A21F3886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6776BD-3BD8-409C-88CA-CC1A47B34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BF894F-30B1-4F30-849E-CA177E61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BF9321-181E-4E81-B223-AD620726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8D6B67-373C-4DA9-9521-A2BC2F3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6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21C05-1ACF-4EEE-87EC-FB26F1A1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353DD4-0C90-43F9-AE0A-ADAC6538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5BDBE1-72A2-4A87-A18B-ADF5BB65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699AA4-8DBA-4DA7-9880-A873A673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3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F446E-089D-417F-A760-17571633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CCC562-BBCB-48FA-862F-5B0D8639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866AB7-3665-42C7-9880-FA68DF73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5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95186-F633-4891-AFD7-B3806B31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7C9A9-11A6-428C-A9BD-988F8058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C2904D-6ACE-47DC-9A0C-70401AD70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5EB91A-C5C0-489C-B9E8-D3518CF6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87F2B7-9264-473D-A940-9DFD6EDD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B21335-A009-4F4B-A991-68336052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4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4231D-D252-432B-BE71-9125061B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EE56FA-8BB4-49EE-AB56-5CC2455BE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F43E5D-5731-4CC4-8FFA-46E42F6D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BA3849-1EC6-4432-89F4-01A6A855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E3DBC4-5528-4D3E-BF45-CBB2EBA6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263A6-911C-4677-99D4-1AAF8750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5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B79B4-6D28-43EE-AC8B-2E7DACE0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E0F184-3BC0-4F19-BADA-33F2D23C9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74910-A0A9-4797-9846-D152E7B5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4C75-77C3-450E-87C3-3BC81B8E36C3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5E8508-4A92-4DEC-8070-4038F523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63389-8881-4DCA-A98B-8F812953E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D1D0-2567-4D4D-A6F3-2EB784FB2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0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3%D0%BE%D1%81%D1%83%D0%B4%D0%B0%D1%80%D1%81%D1%82%D0%B2%D0%B5%D0%BD%D0%BD%D0%B0%D1%8F_%D0%B4%D1%83%D0%BC%D0%B0_%D0%A0%D0%BE%D1%81%D1%81%D0%B8%D0%B9%D1%81%D0%BA%D0%BE%D0%B9_%D0%B8%D0%BC%D0%BF%D0%B5%D1%80%D0%B8%D0%B8_I_%D1%81%D0%BE%D0%B7%D1%8B%D0%B2%D0%B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304A-AB04-4592-B889-4AA5BFB9F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</a:rPr>
              <a:t> Государственная дума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/>
              <a:t>Колышев</a:t>
            </a:r>
            <a:r>
              <a:rPr lang="ru-RU" dirty="0"/>
              <a:t> Евгений 10 «Д»</a:t>
            </a:r>
          </a:p>
          <a:p>
            <a:pPr algn="r"/>
            <a:r>
              <a:rPr lang="ru-RU" dirty="0"/>
              <a:t>Рыбакова Алиса 10 «Д»</a:t>
            </a:r>
          </a:p>
        </p:txBody>
      </p:sp>
    </p:spTree>
    <p:extLst>
      <p:ext uri="{BB962C8B-B14F-4D97-AF65-F5344CB8AC3E}">
        <p14:creationId xmlns:p14="http://schemas.microsoft.com/office/powerpoint/2010/main" val="273484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Лидеры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591670" y="1690061"/>
            <a:ext cx="492521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Локоть Тимофей Васильевич</a:t>
            </a:r>
            <a:br>
              <a:rPr lang="ru-RU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</a:br>
            <a:br>
              <a:rPr lang="ru-RU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</a:br>
            <a:r>
              <a:rPr lang="ru-RU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Входил в Союз освобождения, затем был близок к меньшевикам.</a:t>
            </a:r>
            <a:br>
              <a:rPr lang="ru-RU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</a:br>
            <a:br>
              <a:rPr lang="ru-RU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</a:br>
            <a:r>
              <a:rPr lang="ru-RU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Депутат от Черниговской губернии. Входил в Трудовую группу. Состоял секретарём бюджетной комиссии. После роспуска думы подписал «Выборгское воззвание».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BDAB65-010E-4A0D-A1D2-54748F05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2572"/>
            <a:ext cx="5240170" cy="52928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7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Лидеры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1066625" y="1520784"/>
            <a:ext cx="575982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200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Новгородцев Павел Иванович</a:t>
            </a:r>
            <a:b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Один из видных представителей </a:t>
            </a:r>
            <a:r>
              <a:rPr lang="ru-RU" sz="220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либерализма в России,</a:t>
            </a:r>
            <a:endParaRPr lang="ru-RU" sz="2200" dirty="0">
              <a:solidFill>
                <a:srgbClr val="20212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ru-RU" sz="22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участвовал в создании Конституционно-демократической партии.</a:t>
            </a:r>
            <a:br>
              <a:rPr lang="ru-RU" sz="2200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ru-RU" sz="2200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Депутат от родной Екатеринославской губернии. После роспуска думы, в числе многих других депутатов подписал «</a:t>
            </a:r>
            <a:r>
              <a:rPr lang="ru-RU" sz="22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Выборгское</a:t>
            </a:r>
            <a:r>
              <a:rPr lang="ru-RU" sz="2200" b="0" i="0" u="none" strike="noStrike" dirty="0">
                <a:solidFill>
                  <a:srgbClr val="0645AD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2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воззвание</a:t>
            </a:r>
            <a:r>
              <a:rPr lang="ru-RU" sz="22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» </a:t>
            </a:r>
            <a:endParaRPr lang="ru-RU" sz="22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447246-889C-4FCB-AA39-303060EE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404" y="500774"/>
            <a:ext cx="4092738" cy="58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93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«Выборгское воззвание»</a:t>
            </a:r>
            <a:endParaRPr lang="ru-RU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946448" y="1690062"/>
            <a:ext cx="1029910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ru-RU" sz="22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	«Выборгское воззвание» </a:t>
            </a:r>
            <a: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— принятое в литературе название обращения «Народу от народных представителей», составленного в городе </a:t>
            </a:r>
            <a:r>
              <a:rPr lang="ru-RU" sz="22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Выборге</a:t>
            </a:r>
            <a: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и подписанное значительной группой депутатов (</a:t>
            </a:r>
            <a:r>
              <a:rPr lang="ru-RU" sz="22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участвовало около 220 из всех думских фракций) </a:t>
            </a:r>
            <a:r>
              <a:rPr lang="ru-RU" sz="22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Государственной Думы</a:t>
            </a:r>
            <a: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ru-RU" sz="22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 tooltip="Государственная дума Российской империи I созыв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созыва</a:t>
            </a:r>
            <a: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через 2 дня после её роспуска. Воззвание призывало к пассивному сопротивлению властям (</a:t>
            </a:r>
            <a:r>
              <a:rPr lang="ru-RU" sz="22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гражданскому неповиновению</a:t>
            </a:r>
            <a: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 — не платить налоги, не ходить на военную службу и т. д.</a:t>
            </a:r>
          </a:p>
          <a:p>
            <a:pPr algn="just" rtl="0"/>
            <a:endParaRPr lang="ru-RU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/>
            <a:r>
              <a:rPr lang="ru-RU" sz="2200" dirty="0">
                <a:solidFill>
                  <a:srgbClr val="20212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Б</a:t>
            </a:r>
            <a:r>
              <a:rPr lang="ru-RU" sz="22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ыло начато уголовное преследование: 167 бывших депутатов были преданы суду Особого присутствия Санкт-Петербургской судебной палаты. Многие </a:t>
            </a:r>
            <a:r>
              <a:rPr lang="ru-RU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были приговорены к 3 месяцам тюремного заключения.</a:t>
            </a:r>
            <a:endParaRPr lang="ru-RU" sz="22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2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Законопроекты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1005391" y="1536174"/>
            <a:ext cx="101812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4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Первая Дума была ограничена в своих полномочиях. </a:t>
            </a:r>
            <a:br>
              <a:rPr lang="ru-RU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ru-RU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4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Главным в работе первой Государственной Думы Российской Империи был земельный вопрос. Дума пыталась провести политические реформы, выступала с инициативами прекращения репрессий против участников революции 1905–1907 </a:t>
            </a:r>
            <a:r>
              <a:rPr lang="ru-RU" sz="2400" b="0" i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гг</a:t>
            </a:r>
            <a:r>
              <a:rPr lang="ru-RU" sz="24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но всё было безуспешно. </a:t>
            </a:r>
          </a:p>
          <a:p>
            <a:pPr algn="l" rtl="0"/>
            <a:br>
              <a:rPr lang="ru-RU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4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Всего же за время работы депутатами был одобрен один законопроект — внесенный правительством закон об ассигновании 15 млн рублей в помощь пострадавшим от неурожая.</a:t>
            </a:r>
          </a:p>
        </p:txBody>
      </p:sp>
    </p:spTree>
    <p:extLst>
      <p:ext uri="{BB962C8B-B14F-4D97-AF65-F5344CB8AC3E}">
        <p14:creationId xmlns:p14="http://schemas.microsoft.com/office/powerpoint/2010/main" val="135904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Роспуск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591670" y="1382286"/>
            <a:ext cx="651017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0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9 июля 1906 г. 1 был выпущен указ Николая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II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о роспуске Государственной думы была распущена под предлогом того, что депутаты уклонились в не принадлежащую им область.</a:t>
            </a:r>
          </a:p>
          <a:p>
            <a:pPr algn="l" rtl="0"/>
            <a:endParaRPr lang="ru-RU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 rtl="0"/>
            <a:r>
              <a:rPr lang="ru-RU" sz="20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В манифесте также было объявлено о проведении новых выборов по тем же правилам, что и в I Государственную думу.</a:t>
            </a:r>
          </a:p>
          <a:p>
            <a:pPr algn="l" rtl="0"/>
            <a:endParaRPr lang="ru-RU" sz="2000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 rtl="0"/>
            <a:r>
              <a:rPr lang="ru-RU" sz="20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9 июля пришедшие на заседание депутаты нашли двери </a:t>
            </a:r>
            <a:r>
              <a:rPr lang="ru-RU" sz="20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в Таврический дворец запертыми и прибитый рядом на столбе манифест о роспуске думы. Часть их подписали </a:t>
            </a:r>
            <a:r>
              <a:rPr lang="ru-RU" sz="200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«Выборгское воззвание».</a:t>
            </a:r>
            <a:endParaRPr lang="ru-RU" sz="200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BF1652-10F9-413F-A63A-4EF523463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35" y="206327"/>
            <a:ext cx="4190028" cy="64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54BF44-89BE-43D4-9F9A-2F2ED8CD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28" y="265121"/>
            <a:ext cx="4480052" cy="632775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61987601-D70B-41A8-8E63-8AFEA93B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70" y="2090171"/>
            <a:ext cx="60631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Государственная дума I созыва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— первый в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России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 избранный населением представительный законосовещательный орган. Дума I созыва провела одну сессию и просуществовала 72 дня, с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27 апреля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 по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9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июля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1906 год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после чего была распущена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императором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Николаем II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2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Выборы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542775" y="1672301"/>
            <a:ext cx="11106450" cy="3513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ru-RU" sz="20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Голоса при выборах в Первую Государственную думу были устроены следующим образом:</a:t>
            </a:r>
          </a:p>
          <a:p>
            <a:pPr>
              <a:spcAft>
                <a:spcPts val="1200"/>
              </a:spcAft>
            </a:pPr>
            <a:r>
              <a:rPr lang="ru-RU" sz="200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Выборы проходили по куриальной системе: всего было создано </a:t>
            </a:r>
            <a:r>
              <a:rPr lang="ru-RU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4 </a:t>
            </a:r>
            <a:r>
              <a:rPr lang="ru-RU" sz="200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курии</a:t>
            </a:r>
            <a:r>
              <a:rPr lang="ru-RU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 — </a:t>
            </a:r>
            <a:r>
              <a:rPr lang="ru-RU" sz="20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землевладельческая</a:t>
            </a:r>
            <a:r>
              <a:rPr lang="ru-RU" sz="2000" b="1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, городская, крестьянская и рабочая</a:t>
            </a:r>
            <a:r>
              <a:rPr lang="ru-RU" sz="200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ru-RU" sz="20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Курии по числу предоставляемых голосов были неравными: </a:t>
            </a:r>
            <a:r>
              <a:rPr lang="ru-RU" sz="20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один голос помещика приравнивался к трём голосам городской буржуазии, 15 голосам крестьян и 45 голосам рабочих избирателей.</a:t>
            </a:r>
            <a:endParaRPr lang="ru-RU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Bef>
                <a:spcPts val="525"/>
              </a:spcBef>
              <a:spcAft>
                <a:spcPts val="1200"/>
              </a:spcAft>
            </a:pPr>
            <a:r>
              <a:rPr lang="ru-RU" sz="200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Были установлены следующие квоты: один выборщик на 2 тысячи населения в землевладельческой курии, на 4 тысячи — в городской, на 30 тысяч — в крестьянской, на 90 тысяч — в рабочей.</a:t>
            </a:r>
            <a:endParaRPr lang="ru-RU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8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Выборы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522791" y="1818847"/>
            <a:ext cx="11146418" cy="3220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Bef>
                <a:spcPts val="525"/>
              </a:spcBef>
              <a:spcAft>
                <a:spcPts val="1200"/>
              </a:spcAft>
            </a:pPr>
            <a:r>
              <a:rPr lang="ru-RU" sz="220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Критерии для того, чтоб стать избирателем:</a:t>
            </a:r>
            <a:endParaRPr lang="ru-RU" sz="22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по землевладельческой курии — быть владельцем от 100 до 650 десятин земли в зависимости от местности, иметь недвижимую собственность стоимостью не менее 15 тыс. рублей.</a:t>
            </a:r>
            <a:endParaRPr lang="ru-RU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по городской курии — быть владельцем городской недвижимости и торгово-промышленных заведений, квартиросъемщиком или служащим.</a:t>
            </a:r>
            <a:endParaRPr lang="ru-RU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по крестьянской курии — иметь домовладение;</a:t>
            </a:r>
            <a:endParaRPr lang="ru-RU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ptos"/>
              </a:rPr>
              <a:t>по рабочей курии — быть рабочим предприятия с не менее 50 рабочими мужского пола.</a:t>
            </a:r>
            <a:endParaRPr lang="ru-RU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6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Выборы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839993" y="977152"/>
            <a:ext cx="10760337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Кроме того, имелись категории населения, вообще лишённые избирательных прав.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A9FCB-6755-426A-A9A4-D4ACEA65359E}"/>
              </a:ext>
            </a:extLst>
          </p:cNvPr>
          <p:cNvSpPr txBox="1"/>
          <p:nvPr/>
        </p:nvSpPr>
        <p:spPr>
          <a:xfrm>
            <a:off x="964154" y="1578279"/>
            <a:ext cx="5256007" cy="81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остоящие под судом и следствием</a:t>
            </a:r>
            <a:endParaRPr lang="ru-RU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ностранные подданные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F51D0-DE78-4D07-9242-537EF71B6AE5}"/>
              </a:ext>
            </a:extLst>
          </p:cNvPr>
          <p:cNvSpPr txBox="1"/>
          <p:nvPr/>
        </p:nvSpPr>
        <p:spPr>
          <a:xfrm>
            <a:off x="7642710" y="1437534"/>
            <a:ext cx="3086250" cy="2512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Б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родячие инородцы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Л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ица моложе 25 лет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ице-губернаторы 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Губернаторы</a:t>
            </a:r>
          </a:p>
          <a:p>
            <a:pPr marL="285750" lvl="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Женщины</a:t>
            </a:r>
          </a:p>
          <a:p>
            <a:pPr marL="285750" lvl="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Учащиеся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A0200-6542-48BF-AE73-9F277D00F35D}"/>
              </a:ext>
            </a:extLst>
          </p:cNvPr>
          <p:cNvSpPr txBox="1"/>
          <p:nvPr/>
        </p:nvSpPr>
        <p:spPr>
          <a:xfrm>
            <a:off x="964154" y="2395682"/>
            <a:ext cx="10909450" cy="3784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Л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ишённые духовного сана за пороки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П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ризнанные виновными в преступлениях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оенные состоящие на действительной службе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П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олицейские (работающие в избирательном округе)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сключённые из сословных обществ по их приговорам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Б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анкроты (до определения причины — все кроме несчастных)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радоначальники и их помощники (во вверенных им территориях) 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О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трешённые от должности по суду (в течение 3 лет после отрешения)</a:t>
            </a:r>
          </a:p>
          <a:p>
            <a:pPr marL="285750" indent="-285750">
              <a:lnSpc>
                <a:spcPct val="11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остоящие под опекой (под опекой помимо малолетних состояли глухонемые, душевнобольные)</a:t>
            </a:r>
          </a:p>
        </p:txBody>
      </p:sp>
    </p:spTree>
    <p:extLst>
      <p:ext uri="{BB962C8B-B14F-4D97-AF65-F5344CB8AC3E}">
        <p14:creationId xmlns:p14="http://schemas.microsoft.com/office/powerpoint/2010/main" val="398300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Выборы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715831" y="1856967"/>
            <a:ext cx="10760337" cy="3144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Bef>
                <a:spcPts val="525"/>
              </a:spcBef>
              <a:spcAft>
                <a:spcPts val="1200"/>
              </a:spcAft>
            </a:pPr>
            <a:r>
              <a:rPr lang="ru-RU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	Выборы проводились в основном в феврале-марте 1906 года, а в национальных районах и окраинах и позже, так что к началу работы из 524 депутатов были избраны около 480, поэтому состав первой Думы постепенно дополнялся подъезжающими избранными депутатами. </a:t>
            </a:r>
          </a:p>
          <a:p>
            <a:pPr>
              <a:lnSpc>
                <a:spcPct val="116000"/>
              </a:lnSpc>
              <a:spcBef>
                <a:spcPts val="525"/>
              </a:spcBef>
              <a:spcAft>
                <a:spcPts val="1200"/>
              </a:spcAft>
            </a:pPr>
            <a:r>
              <a:rPr lang="ru-RU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	Во многих районах Сибири, например, выборы проводились в мае—июне 1906 года, кроме того, властями отрабатывался механизм проведения выборов в условиях военного положения, поэтому военное положение было введено во всех уездах, прилегавших к линии Сибирской железной дороги.</a:t>
            </a:r>
          </a:p>
        </p:txBody>
      </p:sp>
    </p:spTree>
    <p:extLst>
      <p:ext uri="{BB962C8B-B14F-4D97-AF65-F5344CB8AC3E}">
        <p14:creationId xmlns:p14="http://schemas.microsoft.com/office/powerpoint/2010/main" val="301836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Итоги выборов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ACBD80AF-7180-45D2-BF9C-5CF6E8E2B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82322"/>
              </p:ext>
            </p:extLst>
          </p:nvPr>
        </p:nvGraphicFramePr>
        <p:xfrm>
          <a:off x="1750757" y="1326496"/>
          <a:ext cx="8690486" cy="5027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4229085" imgH="2446046" progId="Excel.Sheet.12">
                  <p:embed/>
                </p:oleObj>
              </mc:Choice>
              <mc:Fallback>
                <p:oleObj name="Worksheet" r:id="rId3" imgW="4229085" imgH="24460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0757" y="1326496"/>
                        <a:ext cx="8690486" cy="5027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63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Лидеры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591670" y="1182231"/>
            <a:ext cx="613425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Муромцев</a:t>
            </a:r>
            <a: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ru-RU" sz="2200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Сергей Андреевич </a:t>
            </a:r>
            <a: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— председатель Первой Государственной думы </a:t>
            </a:r>
            <a:b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ru-RU" sz="22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О</a:t>
            </a:r>
            <a:r>
              <a:rPr lang="ru-RU" sz="2200" i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днин</a:t>
            </a:r>
            <a:r>
              <a:rPr lang="ru-RU" sz="22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из основателей и лидеров</a:t>
            </a:r>
          </a:p>
          <a:p>
            <a:r>
              <a:rPr lang="ru-RU" sz="22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Конституционно-демократической партии</a:t>
            </a:r>
          </a:p>
          <a:p>
            <a:endParaRPr lang="ru-RU" sz="2200" b="1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ru-RU" sz="22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Муромцев был избран депутатом (от Москвы), </a:t>
            </a:r>
          </a:p>
          <a:p>
            <a:r>
              <a:rPr lang="ru-RU" sz="22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и на её первом заседании 27 апреля, почти единогласно (426/436 присутствовавших депутатов), был избран председателем. После произнёс свою </a:t>
            </a:r>
            <a:r>
              <a:rPr lang="ru-RU" sz="2200" b="0" i="1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первую и последнюю </a:t>
            </a:r>
            <a:r>
              <a:rPr lang="ru-RU" sz="22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речь в Думе, которую начал словами </a:t>
            </a:r>
          </a:p>
          <a:p>
            <a:r>
              <a:rPr lang="ru-RU" sz="2200" b="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«Кланяюсь Государственной Думе».</a:t>
            </a:r>
            <a:endParaRPr lang="ru-RU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51750D-DA0B-4E25-BE6E-B9B8621A2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14" y="619069"/>
            <a:ext cx="3943763" cy="56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5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20022-BD0C-4CE0-822E-5198E549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383708"/>
            <a:ext cx="9144000" cy="593444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Лидеры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F11B-4DE1-4EE7-BA53-706D6CC0FB63}"/>
              </a:ext>
            </a:extLst>
          </p:cNvPr>
          <p:cNvSpPr txBox="1"/>
          <p:nvPr/>
        </p:nvSpPr>
        <p:spPr>
          <a:xfrm>
            <a:off x="591670" y="1390770"/>
            <a:ext cx="65439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Ковалевский Максим Максимович</a:t>
            </a:r>
          </a:p>
          <a:p>
            <a:endParaRPr lang="ru-RU" sz="220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ru-RU" sz="22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Член Конституционно-демократической партии</a:t>
            </a:r>
          </a:p>
          <a:p>
            <a:endParaRPr lang="ru-RU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2BBD7F-B60E-4FFD-A57E-0CE9EC69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85" y="614082"/>
            <a:ext cx="3731293" cy="5629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2357D-F788-4F5C-A624-88A6E959E95C}"/>
              </a:ext>
            </a:extLst>
          </p:cNvPr>
          <p:cNvSpPr txBox="1"/>
          <p:nvPr/>
        </p:nvSpPr>
        <p:spPr>
          <a:xfrm>
            <a:off x="591670" y="2837320"/>
            <a:ext cx="65439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Депутат от Харьковской губернии. Был председателем комиссии по составлению наказа, входил в четыре другие комиссии, выступал в Думе 62 раза по большинству </a:t>
            </a:r>
            <a:r>
              <a:rPr lang="ru-RU" sz="2200" i="0" dirty="0" err="1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обсуждавшихся</a:t>
            </a:r>
            <a:r>
              <a:rPr lang="ru-RU" sz="220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вопросов. В июле 1906 года возглавлял думскую делегацию на 14-й международной межпарламентской конференции в Лондоне. После роспуска думы первого созыва отказался подписать</a:t>
            </a:r>
            <a:r>
              <a:rPr lang="ru-RU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  «Выборгское воззвание»</a:t>
            </a:r>
            <a:r>
              <a:rPr lang="ru-RU" sz="2200" i="0" dirty="0">
                <a:solidFill>
                  <a:srgbClr val="2021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10293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885</Words>
  <Application>Microsoft Office PowerPoint</Application>
  <PresentationFormat>Широкоэкранный</PresentationFormat>
  <Paragraphs>69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Source Sans Pro</vt:lpstr>
      <vt:lpstr>Symbol</vt:lpstr>
      <vt:lpstr>Тема Office</vt:lpstr>
      <vt:lpstr>Лист Microsoft Excel</vt:lpstr>
      <vt:lpstr>I Государственная дума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Государственная дума</dc:title>
  <dc:creator>alisa surname</dc:creator>
  <cp:lastModifiedBy>alisa surname</cp:lastModifiedBy>
  <cp:revision>16</cp:revision>
  <dcterms:created xsi:type="dcterms:W3CDTF">2024-11-28T22:12:04Z</dcterms:created>
  <dcterms:modified xsi:type="dcterms:W3CDTF">2024-11-30T20:50:34Z</dcterms:modified>
</cp:coreProperties>
</file>