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73" r:id="rId4"/>
    <p:sldId id="258" r:id="rId5"/>
    <p:sldId id="277" r:id="rId6"/>
    <p:sldId id="281" r:id="rId7"/>
    <p:sldId id="263" r:id="rId8"/>
    <p:sldId id="264" r:id="rId9"/>
    <p:sldId id="267" r:id="rId10"/>
    <p:sldId id="276" r:id="rId11"/>
    <p:sldId id="280" r:id="rId12"/>
    <p:sldId id="265" r:id="rId13"/>
    <p:sldId id="270" r:id="rId14"/>
    <p:sldId id="274" r:id="rId15"/>
    <p:sldId id="278" r:id="rId16"/>
    <p:sldId id="279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a surname" initials="as" lastIdx="4" clrIdx="0">
    <p:extLst>
      <p:ext uri="{19B8F6BF-5375-455C-9EA6-DF929625EA0E}">
        <p15:presenceInfo xmlns:p15="http://schemas.microsoft.com/office/powerpoint/2012/main" userId="35b9fd5085e91e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9FF26"/>
    <a:srgbClr val="E209FF"/>
    <a:srgbClr val="FF904B"/>
    <a:srgbClr val="D63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7093F-BDC1-4CE8-B7AF-3B893105B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BBEF29-596F-4635-8F56-8D83D70B1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2A777-D3BB-4AF2-8174-95517717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AB38DC-F678-4FC1-8C67-025B6C23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4E0DD-7E8B-4D8A-9664-46D01B6E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14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9CC96-A2E3-47AA-B01A-050E7374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9E6F42-1FB1-44FD-B304-E5CF9A2D7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46C964-61DC-446E-8E51-4C3E1694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DA1FA-6F3C-4C4E-8563-8DC8D458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80D8B3-2728-4551-AE06-A25044C2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5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C3F621-1638-4ABF-A5C4-57E3FF1E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9D74B0-3443-4627-AC9E-65AD8459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25393-721D-489F-A5E9-69744049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ABB8F2-4FBD-4A60-B1F4-2EEABEAF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4CDD8-3129-468D-86A8-B642E3C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29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3F57-7C74-41B8-AF99-9927293C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C3180-7F82-4C4E-B62F-3FE1532A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BBCC-954E-455C-A463-5C0E78D9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A96C9-9EC7-4634-9446-CFE4DDA7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C378C-0890-411B-ADAB-94EE076C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7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1A263-1D13-4028-AC5B-31DCF444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32F48B-133A-40C8-92B5-007AC0DC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C875C-E2A1-4295-8867-9D642D31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1EC7C8-0460-43C5-B5FB-BFE84926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6B0BA-B503-4C1C-879D-3C3D2F82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2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215E8-A7D2-41A1-AA09-ADAAC715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F93B4-8CC7-463B-B428-B79D10C7D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4B725-852F-4CA1-84DD-A617BEF73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55E1BC-A564-4355-9551-AA82025C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352B4-F374-4925-9D60-87E0EAE5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65806B-2CAD-497D-A3D2-9C21271E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76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B39B2-68C9-4D28-A866-ACBC71F7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BA8236-0834-4EA5-958E-1112198F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B1647B-5494-4404-97C1-63A05406A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F74DE9-0505-40B7-819C-FBD94EEC3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0C3700-7452-43A4-82CE-69B165F5E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E22A09-58E5-4D25-8B2D-E3F6B8D2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173977-04E6-45B7-A632-568DCBC7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B39C08-0303-4F04-AB70-67793E73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BC9AB-6D92-4F3D-8D3E-EA2D8884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63B980-3695-4F5D-BEDA-1C249DA4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2C954E-248B-4C26-8F5A-C7F45A30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5DFC9B-E4D0-49B2-A9C1-2EB1265B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0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91896E-165A-4DE7-AF0D-58446FA1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64AE67-2783-42DA-819C-BFC480C5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41D0C0-FAA9-416B-B48B-1597498F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1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C22E6-2702-4B37-8E5C-D410D604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BE28E-9EF1-438D-BF91-2B424E04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B33332-CAE6-4A09-A26B-D1550D533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2A12DC-3454-48BC-88AE-B66E880E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63F2FB-F7CA-48A3-9BD8-43DEE626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C16416-5103-47B6-A241-C6D56BB4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84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11ED3-2112-4407-91CA-D602DB86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C37F82-2007-42D0-8712-0625081D0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B9B72C-59F9-4ADF-BAD2-AA3699D08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B3950-3B86-4CB4-BEE8-FF155595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489053-C8E4-48F2-BD59-BC605A78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313D84-8DBC-4195-B2D1-9C4F1FD9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FF055-1BDF-42FC-A8D0-CF539529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23401B-6DC7-4635-B855-F2894B9C5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329994-A1B4-4415-8ADF-488510E06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BFE8-D852-4DBB-B0A8-131BAB37B2D2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C615DF-3533-4347-85A4-C2CB426A5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DCB54E-5952-4168-BBBB-431905517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3650-2FDF-43B9-9323-9FD5746F5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4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BA7D82-5329-4A0B-93A8-4C5E5748C389}"/>
              </a:ext>
            </a:extLst>
          </p:cNvPr>
          <p:cNvSpPr txBox="1"/>
          <p:nvPr/>
        </p:nvSpPr>
        <p:spPr>
          <a:xfrm>
            <a:off x="2259495" y="2490281"/>
            <a:ext cx="767300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Линейные алгоритмы</a:t>
            </a:r>
            <a:r>
              <a:rPr lang="en-US" sz="4400" b="1" dirty="0"/>
              <a:t>:</a:t>
            </a:r>
          </a:p>
          <a:p>
            <a:pPr algn="ctr"/>
            <a:r>
              <a:rPr lang="ru-RU" sz="3600" dirty="0"/>
              <a:t>Префиксные суммы, </a:t>
            </a:r>
          </a:p>
          <a:p>
            <a:pPr algn="ctr"/>
            <a:r>
              <a:rPr lang="ru-RU" sz="3600" dirty="0"/>
              <a:t>минимумы и максимумы</a:t>
            </a:r>
          </a:p>
        </p:txBody>
      </p:sp>
    </p:spTree>
    <p:extLst>
      <p:ext uri="{BB962C8B-B14F-4D97-AF65-F5344CB8AC3E}">
        <p14:creationId xmlns:p14="http://schemas.microsoft.com/office/powerpoint/2010/main" val="148782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/>
              <a:t>Суффиксные</a:t>
            </a:r>
            <a:r>
              <a:rPr lang="ru-RU" sz="3200" b="1" dirty="0"/>
              <a:t> суммы. Реализация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3AC63E7-857B-45B0-8BE3-70C62E63CAC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024287" y="1836706"/>
            <a:ext cx="96715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4BCE9D2-259B-49F3-BB1D-E42DE315C6D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024287" y="2726933"/>
            <a:ext cx="966867" cy="250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3FAB67F-7F67-4E6F-A3AD-06E2AE59208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024287" y="3717170"/>
            <a:ext cx="966866" cy="510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089589-0F10-4789-B985-98E47D96F2D3}"/>
              </a:ext>
            </a:extLst>
          </p:cNvPr>
          <p:cNvSpPr txBox="1"/>
          <p:nvPr/>
        </p:nvSpPr>
        <p:spPr>
          <a:xfrm>
            <a:off x="1013789" y="1636651"/>
            <a:ext cx="4010498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Количество элементов массива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</a:t>
            </a:r>
            <a:endParaRPr lang="ru-RU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D572E-EBD5-4457-B981-0D75209A0679}"/>
              </a:ext>
            </a:extLst>
          </p:cNvPr>
          <p:cNvSpPr txBox="1"/>
          <p:nvPr/>
        </p:nvSpPr>
        <p:spPr>
          <a:xfrm>
            <a:off x="1013789" y="2375496"/>
            <a:ext cx="4010498" cy="70788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Ввод элементов массива с началом индексации в 1 </a:t>
            </a:r>
            <a:endParaRPr lang="ru-RU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74285-D4C2-4046-B586-6B20B5103CC5}"/>
              </a:ext>
            </a:extLst>
          </p:cNvPr>
          <p:cNvSpPr txBox="1"/>
          <p:nvPr/>
        </p:nvSpPr>
        <p:spPr>
          <a:xfrm>
            <a:off x="1000640" y="3368335"/>
            <a:ext cx="4023647" cy="70788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Создание массива с </a:t>
            </a:r>
            <a:r>
              <a:rPr lang="ru-RU" sz="2000" dirty="0" err="1">
                <a:solidFill>
                  <a:srgbClr val="000000"/>
                </a:solidFill>
              </a:rPr>
              <a:t>суффиксными</a:t>
            </a:r>
            <a:r>
              <a:rPr lang="ru-RU" sz="2000" dirty="0">
                <a:solidFill>
                  <a:srgbClr val="000000"/>
                </a:solidFill>
              </a:rPr>
              <a:t> суммами длины </a:t>
            </a:r>
            <a:r>
              <a:rPr lang="en-US" sz="2000" dirty="0">
                <a:solidFill>
                  <a:srgbClr val="000000"/>
                </a:solidFill>
              </a:rPr>
              <a:t>n + 2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2C726C-8323-422E-A1E6-4B597FE9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42" y="1653214"/>
            <a:ext cx="5537596" cy="42365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80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/>
              <a:t>Суффиксные</a:t>
            </a:r>
            <a:r>
              <a:rPr lang="ru-RU" sz="3200" b="1" dirty="0"/>
              <a:t> суммы. Реализация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3AC63E7-857B-45B0-8BE3-70C62E63CAC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024287" y="1836706"/>
            <a:ext cx="967151" cy="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4BCE9D2-259B-49F3-BB1D-E42DE315C6D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024287" y="2726933"/>
            <a:ext cx="966867" cy="2506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3FAB67F-7F67-4E6F-A3AD-06E2AE59208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024287" y="3717170"/>
            <a:ext cx="966866" cy="5108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470F932-BF7C-468B-B41B-5EA576F88F6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024290" y="4472987"/>
            <a:ext cx="96686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089589-0F10-4789-B985-98E47D96F2D3}"/>
              </a:ext>
            </a:extLst>
          </p:cNvPr>
          <p:cNvSpPr txBox="1"/>
          <p:nvPr/>
        </p:nvSpPr>
        <p:spPr>
          <a:xfrm>
            <a:off x="1013789" y="1636651"/>
            <a:ext cx="4010498" cy="40011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Количество элементов массива</a:t>
            </a:r>
            <a:r>
              <a:rPr lang="ru-RU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endParaRPr lang="ru-RU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D572E-EBD5-4457-B981-0D75209A0679}"/>
              </a:ext>
            </a:extLst>
          </p:cNvPr>
          <p:cNvSpPr txBox="1"/>
          <p:nvPr/>
        </p:nvSpPr>
        <p:spPr>
          <a:xfrm>
            <a:off x="1013789" y="2375496"/>
            <a:ext cx="4010498" cy="707886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Ввод элементов массива с началом индексации в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74285-D4C2-4046-B586-6B20B5103CC5}"/>
              </a:ext>
            </a:extLst>
          </p:cNvPr>
          <p:cNvSpPr txBox="1"/>
          <p:nvPr/>
        </p:nvSpPr>
        <p:spPr>
          <a:xfrm>
            <a:off x="1000640" y="3368335"/>
            <a:ext cx="4023647" cy="707886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Создание массива с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суффиксными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 суммами длины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 + 2</a:t>
            </a:r>
            <a:endParaRPr lang="ru-RU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582C9C-9540-4C97-87B2-23BE73E35C2C}"/>
              </a:ext>
            </a:extLst>
          </p:cNvPr>
          <p:cNvSpPr txBox="1"/>
          <p:nvPr/>
        </p:nvSpPr>
        <p:spPr>
          <a:xfrm>
            <a:off x="1013789" y="5096285"/>
            <a:ext cx="401050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Заполнение массива </a:t>
            </a:r>
            <a:r>
              <a:rPr lang="ru-RU" sz="2000" dirty="0" err="1">
                <a:solidFill>
                  <a:srgbClr val="000000"/>
                </a:solidFill>
              </a:rPr>
              <a:t>суффиксных</a:t>
            </a:r>
            <a:r>
              <a:rPr lang="ru-RU" sz="2000" dirty="0">
                <a:solidFill>
                  <a:srgbClr val="000000"/>
                </a:solidFill>
              </a:rPr>
              <a:t> сумм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2C726C-8323-422E-A1E6-4B597FE9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42" y="1653214"/>
            <a:ext cx="5537596" cy="42365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1DCB31C-3CCC-4CBF-A2E9-B779328B1D68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024290" y="5450140"/>
            <a:ext cx="966861" cy="8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5DF3FB-31D8-4AD1-A8D0-A33219BF690F}"/>
              </a:ext>
            </a:extLst>
          </p:cNvPr>
          <p:cNvSpPr txBox="1"/>
          <p:nvPr/>
        </p:nvSpPr>
        <p:spPr>
          <a:xfrm>
            <a:off x="1000642" y="4119044"/>
            <a:ext cx="4023648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Отдельное заполнение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последнего элемента массива с суммами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718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Max/Min</a:t>
            </a:r>
            <a:r>
              <a:rPr lang="ru-RU" sz="3200" b="1" dirty="0"/>
              <a:t> на префиксе и суффиксе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8B25E0-72D7-4F6A-AD63-B2ED8B44B4C9}"/>
              </a:ext>
            </a:extLst>
          </p:cNvPr>
          <p:cNvSpPr txBox="1"/>
          <p:nvPr/>
        </p:nvSpPr>
        <p:spPr>
          <a:xfrm>
            <a:off x="3747246" y="2924328"/>
            <a:ext cx="46975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p_mx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= 0</a:t>
            </a:r>
          </a:p>
          <a:p>
            <a:r>
              <a:rPr lang="en-US" sz="2800" dirty="0"/>
              <a:t>p_mx</a:t>
            </a:r>
            <a:r>
              <a:rPr lang="en-US" sz="2800" baseline="-25000" dirty="0"/>
              <a:t>1</a:t>
            </a:r>
            <a:r>
              <a:rPr lang="en-US" sz="2800" dirty="0"/>
              <a:t> = a</a:t>
            </a:r>
            <a:r>
              <a:rPr lang="en-US" sz="2800" baseline="-25000" dirty="0"/>
              <a:t>1</a:t>
            </a:r>
          </a:p>
          <a:p>
            <a:r>
              <a:rPr lang="en-US" sz="2800" dirty="0"/>
              <a:t>p_mx</a:t>
            </a:r>
            <a:r>
              <a:rPr lang="en-US" sz="2800" baseline="-25000" dirty="0"/>
              <a:t>2</a:t>
            </a:r>
            <a:r>
              <a:rPr lang="en-US" sz="2800" dirty="0"/>
              <a:t> = max(a</a:t>
            </a:r>
            <a:r>
              <a:rPr lang="en-US" sz="2800" baseline="-25000" dirty="0"/>
              <a:t>1</a:t>
            </a:r>
            <a:r>
              <a:rPr lang="en-US" sz="2800" dirty="0"/>
              <a:t>, a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  <a:endParaRPr lang="en-US" sz="2800" baseline="-25000" dirty="0"/>
          </a:p>
          <a:p>
            <a:r>
              <a:rPr lang="en-US" sz="2800" dirty="0"/>
              <a:t>p_mx</a:t>
            </a:r>
            <a:r>
              <a:rPr lang="en-US" sz="2800" baseline="-25000" dirty="0"/>
              <a:t>3</a:t>
            </a:r>
            <a:r>
              <a:rPr lang="en-US" sz="2800" dirty="0"/>
              <a:t> = max(a</a:t>
            </a:r>
            <a:r>
              <a:rPr lang="en-US" sz="2800" baseline="-25000" dirty="0"/>
              <a:t>1</a:t>
            </a:r>
            <a:r>
              <a:rPr lang="en-US" sz="2800" dirty="0"/>
              <a:t>, a</a:t>
            </a:r>
            <a:r>
              <a:rPr lang="en-US" sz="2800" baseline="-25000" dirty="0"/>
              <a:t>2</a:t>
            </a:r>
            <a:r>
              <a:rPr lang="en-US" sz="2800" dirty="0"/>
              <a:t>, a</a:t>
            </a:r>
            <a:r>
              <a:rPr lang="en-US" sz="2800" baseline="-25000" dirty="0"/>
              <a:t>3</a:t>
            </a:r>
            <a:r>
              <a:rPr lang="en-US" sz="2800" dirty="0"/>
              <a:t>)</a:t>
            </a:r>
            <a:endParaRPr lang="en-US" sz="2800" baseline="-25000" dirty="0"/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p_mx</a:t>
            </a:r>
            <a:r>
              <a:rPr lang="en-US" sz="2800" baseline="-25000" dirty="0"/>
              <a:t>n-1</a:t>
            </a:r>
            <a:r>
              <a:rPr lang="en-US" sz="2800" dirty="0"/>
              <a:t> = max(a</a:t>
            </a:r>
            <a:r>
              <a:rPr lang="en-US" sz="2800" baseline="-25000" dirty="0"/>
              <a:t>1</a:t>
            </a:r>
            <a:r>
              <a:rPr lang="en-US" sz="2800" dirty="0"/>
              <a:t>, a</a:t>
            </a:r>
            <a:r>
              <a:rPr lang="en-US" sz="2800" baseline="-25000" dirty="0"/>
              <a:t>2</a:t>
            </a:r>
            <a:r>
              <a:rPr lang="en-US" sz="2800" dirty="0"/>
              <a:t>, … a</a:t>
            </a:r>
            <a:r>
              <a:rPr lang="en-US" sz="2800" baseline="-25000" dirty="0"/>
              <a:t>n-1</a:t>
            </a:r>
            <a:r>
              <a:rPr lang="en-US" sz="2800" dirty="0"/>
              <a:t>)</a:t>
            </a:r>
            <a:endParaRPr lang="en-US" sz="2800" baseline="-25000" dirty="0"/>
          </a:p>
          <a:p>
            <a:r>
              <a:rPr lang="en-US" sz="2800" dirty="0" err="1"/>
              <a:t>p_mx</a:t>
            </a:r>
            <a:r>
              <a:rPr lang="en-US" sz="2800" baseline="-25000" dirty="0" err="1"/>
              <a:t>n</a:t>
            </a:r>
            <a:r>
              <a:rPr lang="en-US" sz="2800" dirty="0"/>
              <a:t> = max(a</a:t>
            </a:r>
            <a:r>
              <a:rPr lang="en-US" sz="2800" baseline="-25000" dirty="0"/>
              <a:t>1</a:t>
            </a:r>
            <a:r>
              <a:rPr lang="en-US" sz="2800" dirty="0"/>
              <a:t>, a</a:t>
            </a:r>
            <a:r>
              <a:rPr lang="en-US" sz="2800" baseline="-25000" dirty="0"/>
              <a:t>2</a:t>
            </a:r>
            <a:r>
              <a:rPr lang="en-US" sz="2800" dirty="0"/>
              <a:t>, … a</a:t>
            </a:r>
            <a:r>
              <a:rPr lang="en-US" sz="2800" baseline="-25000" dirty="0"/>
              <a:t>n-1</a:t>
            </a:r>
            <a:r>
              <a:rPr lang="en-US" sz="2800" dirty="0"/>
              <a:t>, a</a:t>
            </a:r>
            <a:r>
              <a:rPr lang="en-US" sz="2800" baseline="-25000" dirty="0"/>
              <a:t>n</a:t>
            </a:r>
            <a:r>
              <a:rPr lang="en-US" sz="2800" dirty="0"/>
              <a:t>)</a:t>
            </a:r>
            <a:endParaRPr lang="ru-RU" sz="18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E66B7-39B9-4F0F-AF29-EB703649635F}"/>
              </a:ext>
            </a:extLst>
          </p:cNvPr>
          <p:cNvSpPr txBox="1"/>
          <p:nvPr/>
        </p:nvSpPr>
        <p:spPr>
          <a:xfrm>
            <a:off x="618954" y="1232068"/>
            <a:ext cx="1095409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i="0" dirty="0">
                <a:solidFill>
                  <a:srgbClr val="000000"/>
                </a:solidFill>
                <a:effectLst/>
              </a:rPr>
              <a:t>Например, </a:t>
            </a:r>
            <a:r>
              <a:rPr lang="ru-RU" sz="2600" b="1" i="0" dirty="0">
                <a:solidFill>
                  <a:srgbClr val="000000"/>
                </a:solidFill>
                <a:effectLst/>
              </a:rPr>
              <a:t>префиксными максимумами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 массива</a:t>
            </a:r>
            <a:r>
              <a:rPr lang="ru-RU" sz="2600" dirty="0">
                <a:solidFill>
                  <a:srgbClr val="000000"/>
                </a:solidFill>
              </a:rPr>
              <a:t>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[0,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3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…,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n-1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n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]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ru-RU" sz="26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n – 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кол-во элементов)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называется массив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[</a:t>
            </a:r>
            <a:r>
              <a:rPr lang="en-US" sz="2600" dirty="0" err="1">
                <a:solidFill>
                  <a:srgbClr val="000000"/>
                </a:solidFill>
              </a:rPr>
              <a:t>p_mx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600" dirty="0">
                <a:solidFill>
                  <a:srgbClr val="000000"/>
                </a:solidFill>
              </a:rPr>
              <a:t>p_mx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…, </a:t>
            </a:r>
            <a:r>
              <a:rPr lang="en-US" sz="2600" dirty="0">
                <a:solidFill>
                  <a:srgbClr val="000000"/>
                </a:solidFill>
              </a:rPr>
              <a:t>p_mx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n-1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p_mx</a:t>
            </a:r>
            <a:r>
              <a:rPr lang="en-US" sz="2600" b="0" i="0" baseline="-25000" dirty="0" err="1">
                <a:solidFill>
                  <a:srgbClr val="000000"/>
                </a:solidFill>
                <a:effectLst/>
              </a:rPr>
              <a:t>n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] 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определяющийся следующим образом:</a:t>
            </a:r>
          </a:p>
        </p:txBody>
      </p:sp>
    </p:spTree>
    <p:extLst>
      <p:ext uri="{BB962C8B-B14F-4D97-AF65-F5344CB8AC3E}">
        <p14:creationId xmlns:p14="http://schemas.microsoft.com/office/powerpoint/2010/main" val="221440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Max/Min</a:t>
            </a:r>
            <a:r>
              <a:rPr lang="ru-RU" sz="3200" b="1" dirty="0"/>
              <a:t> на префиксе и суффиксе</a:t>
            </a:r>
            <a:r>
              <a:rPr lang="en-US" sz="3200" b="1" dirty="0"/>
              <a:t>. </a:t>
            </a:r>
            <a:r>
              <a:rPr lang="ru-RU" sz="3200" b="1" dirty="0"/>
              <a:t>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9056C2-407C-4541-8C23-353B801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04" y="1695052"/>
            <a:ext cx="7331075" cy="7925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1D85A2-E098-46C9-82A7-3AE495B8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06" y="3478431"/>
            <a:ext cx="7331075" cy="7925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D2384A-016A-414E-8D11-37316C85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04" y="5101640"/>
            <a:ext cx="7331075" cy="792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02DB44-99EB-4246-AAF4-A338A370D50C}"/>
              </a:ext>
            </a:extLst>
          </p:cNvPr>
          <p:cNvSpPr txBox="1"/>
          <p:nvPr/>
        </p:nvSpPr>
        <p:spPr>
          <a:xfrm>
            <a:off x="2384613" y="1491162"/>
            <a:ext cx="7125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/>
              <a:t>0       1       2        3       4        5       6       7        </a:t>
            </a:r>
            <a:r>
              <a:rPr lang="en-US" sz="2000" i="1" dirty="0"/>
              <a:t>8</a:t>
            </a:r>
            <a:r>
              <a:rPr lang="ru-RU" sz="2000" i="1" dirty="0"/>
              <a:t>                                     </a:t>
            </a:r>
            <a:r>
              <a:rPr lang="en-US" sz="2000" i="1" dirty="0"/>
              <a:t>n</a:t>
            </a:r>
            <a:endParaRPr lang="ru-RU" sz="2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B5681-9369-4A58-9E33-021BECC017E8}"/>
              </a:ext>
            </a:extLst>
          </p:cNvPr>
          <p:cNvSpPr txBox="1"/>
          <p:nvPr/>
        </p:nvSpPr>
        <p:spPr>
          <a:xfrm>
            <a:off x="2390515" y="3278376"/>
            <a:ext cx="7125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/>
              <a:t>0       1       2        3       4        5       6       7        </a:t>
            </a:r>
            <a:r>
              <a:rPr lang="en-US" sz="2000" i="1" dirty="0"/>
              <a:t>8</a:t>
            </a:r>
            <a:r>
              <a:rPr lang="ru-RU" sz="2000" i="1" dirty="0"/>
              <a:t>                                     </a:t>
            </a:r>
            <a:r>
              <a:rPr lang="en-US" sz="2000" i="1" dirty="0"/>
              <a:t>n</a:t>
            </a:r>
            <a:endParaRPr lang="ru-RU" sz="2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02D5F-B8F4-44F2-83F2-AF75E550272E}"/>
              </a:ext>
            </a:extLst>
          </p:cNvPr>
          <p:cNvSpPr txBox="1"/>
          <p:nvPr/>
        </p:nvSpPr>
        <p:spPr>
          <a:xfrm>
            <a:off x="2384612" y="4901585"/>
            <a:ext cx="7125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/>
              <a:t>0       1       2        3       4        5       6       7        </a:t>
            </a:r>
            <a:r>
              <a:rPr lang="en-US" sz="2000" i="1" dirty="0"/>
              <a:t>8</a:t>
            </a:r>
            <a:r>
              <a:rPr lang="ru-RU" sz="2000" i="1" dirty="0"/>
              <a:t>                                      </a:t>
            </a:r>
            <a:r>
              <a:rPr lang="en-US" sz="2000" i="1" dirty="0"/>
              <a:t>n</a:t>
            </a:r>
            <a:endParaRPr lang="ru-RU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768F0-0DE5-4118-BD61-0C3B1EC08739}"/>
              </a:ext>
            </a:extLst>
          </p:cNvPr>
          <p:cNvSpPr txBox="1"/>
          <p:nvPr/>
        </p:nvSpPr>
        <p:spPr>
          <a:xfrm>
            <a:off x="2179203" y="2287546"/>
            <a:ext cx="690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arr</a:t>
            </a:r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3D42C-CC87-4EC9-8640-66622AC3FCDF}"/>
              </a:ext>
            </a:extLst>
          </p:cNvPr>
          <p:cNvSpPr txBox="1"/>
          <p:nvPr/>
        </p:nvSpPr>
        <p:spPr>
          <a:xfrm>
            <a:off x="2185106" y="4070925"/>
            <a:ext cx="1192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pref_max</a:t>
            </a:r>
            <a:endParaRPr lang="ru-RU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11F3FD-2C57-4DB7-89E5-28237A2BA663}"/>
              </a:ext>
            </a:extLst>
          </p:cNvPr>
          <p:cNvSpPr txBox="1"/>
          <p:nvPr/>
        </p:nvSpPr>
        <p:spPr>
          <a:xfrm>
            <a:off x="2179203" y="5694134"/>
            <a:ext cx="164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pref_max_ind</a:t>
            </a:r>
            <a:endParaRPr lang="ru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C732A-CA01-46D5-B2BB-0A1B8D6426C0}"/>
              </a:ext>
            </a:extLst>
          </p:cNvPr>
          <p:cNvSpPr txBox="1"/>
          <p:nvPr/>
        </p:nvSpPr>
        <p:spPr>
          <a:xfrm>
            <a:off x="2281907" y="1864329"/>
            <a:ext cx="7228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0</a:t>
            </a:r>
            <a:r>
              <a:rPr lang="ru-RU" sz="2400" dirty="0"/>
              <a:t>    </a:t>
            </a:r>
            <a:r>
              <a:rPr lang="ru-RU" dirty="0"/>
              <a:t> </a:t>
            </a:r>
            <a:r>
              <a:rPr lang="en-US" sz="2400" dirty="0"/>
              <a:t> </a:t>
            </a:r>
            <a:r>
              <a:rPr lang="ru-RU" sz="2400" dirty="0"/>
              <a:t>2    </a:t>
            </a:r>
            <a:r>
              <a:rPr lang="en-US" sz="1100" dirty="0"/>
              <a:t>    </a:t>
            </a:r>
            <a:r>
              <a:rPr lang="ru-RU" sz="2400" dirty="0"/>
              <a:t>4</a:t>
            </a:r>
            <a:r>
              <a:rPr lang="ru-RU" sz="1600" dirty="0"/>
              <a:t> </a:t>
            </a:r>
            <a:r>
              <a:rPr lang="ru-RU" sz="2400" dirty="0"/>
              <a:t>  </a:t>
            </a:r>
            <a:r>
              <a:rPr lang="en-US" sz="2400" dirty="0"/>
              <a:t> </a:t>
            </a:r>
            <a:r>
              <a:rPr lang="ru-RU" sz="2400" dirty="0"/>
              <a:t> 10    </a:t>
            </a:r>
            <a:r>
              <a:rPr lang="en-US" sz="1200" dirty="0"/>
              <a:t> </a:t>
            </a:r>
            <a:r>
              <a:rPr lang="en-US" sz="2400" dirty="0"/>
              <a:t>0</a:t>
            </a:r>
            <a:r>
              <a:rPr lang="ru-RU" sz="2400" dirty="0"/>
              <a:t>     </a:t>
            </a:r>
            <a:r>
              <a:rPr lang="en-US" sz="2400" dirty="0"/>
              <a:t> </a:t>
            </a:r>
            <a:r>
              <a:rPr lang="en-US" sz="800" dirty="0"/>
              <a:t> </a:t>
            </a:r>
            <a:r>
              <a:rPr lang="ru-RU" sz="2400" dirty="0"/>
              <a:t>6     </a:t>
            </a:r>
            <a:r>
              <a:rPr lang="en-US" sz="1600" dirty="0"/>
              <a:t> </a:t>
            </a:r>
            <a:r>
              <a:rPr lang="en-US" sz="2400" dirty="0"/>
              <a:t>7</a:t>
            </a:r>
            <a:r>
              <a:rPr lang="ru-RU" sz="2400" dirty="0"/>
              <a:t>    </a:t>
            </a:r>
            <a:r>
              <a:rPr lang="en-US" dirty="0"/>
              <a:t> </a:t>
            </a:r>
            <a:r>
              <a:rPr lang="en-US" sz="800" dirty="0"/>
              <a:t> </a:t>
            </a:r>
            <a:r>
              <a:rPr lang="en-US" sz="2400" dirty="0"/>
              <a:t>20   </a:t>
            </a:r>
            <a:r>
              <a:rPr lang="en-US" sz="1050" dirty="0"/>
              <a:t> </a:t>
            </a:r>
            <a:r>
              <a:rPr lang="en-US" sz="2400" dirty="0"/>
              <a:t>16   </a:t>
            </a:r>
            <a:r>
              <a:rPr lang="en-US" sz="1400" dirty="0"/>
              <a:t> </a:t>
            </a:r>
            <a:r>
              <a:rPr lang="en-US" sz="2400" dirty="0"/>
              <a:t>37    </a:t>
            </a:r>
            <a:r>
              <a:rPr lang="en-US" sz="1200" dirty="0"/>
              <a:t> </a:t>
            </a:r>
            <a:r>
              <a:rPr lang="en-US" sz="2400" dirty="0"/>
              <a:t>3    </a:t>
            </a:r>
            <a:r>
              <a:rPr lang="en-US" sz="1100" dirty="0"/>
              <a:t>  </a:t>
            </a:r>
            <a:r>
              <a:rPr lang="en-US" sz="2400" dirty="0"/>
              <a:t>10    …    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E341A-30A6-4C4A-81C8-95EADB3F24CB}"/>
              </a:ext>
            </a:extLst>
          </p:cNvPr>
          <p:cNvSpPr txBox="1"/>
          <p:nvPr/>
        </p:nvSpPr>
        <p:spPr>
          <a:xfrm>
            <a:off x="2287810" y="3643873"/>
            <a:ext cx="7228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0</a:t>
            </a:r>
            <a:r>
              <a:rPr lang="ru-RU" sz="2400" dirty="0"/>
              <a:t>     </a:t>
            </a:r>
            <a:r>
              <a:rPr lang="en-US" sz="2400" dirty="0"/>
              <a:t> </a:t>
            </a:r>
            <a:r>
              <a:rPr lang="ru-RU" sz="2400" dirty="0"/>
              <a:t>2    </a:t>
            </a:r>
            <a:r>
              <a:rPr lang="en-US" sz="2400" dirty="0"/>
              <a:t>  </a:t>
            </a:r>
            <a:r>
              <a:rPr lang="ru-RU" sz="2400" dirty="0"/>
              <a:t>4   </a:t>
            </a:r>
            <a:r>
              <a:rPr lang="en-US" sz="2400" dirty="0"/>
              <a:t> </a:t>
            </a:r>
            <a:r>
              <a:rPr lang="ru-RU" sz="1400" dirty="0"/>
              <a:t> </a:t>
            </a:r>
            <a:r>
              <a:rPr lang="ru-RU" sz="2400" dirty="0"/>
              <a:t>10   </a:t>
            </a:r>
            <a:r>
              <a:rPr lang="ru-RU" sz="1200" dirty="0"/>
              <a:t> </a:t>
            </a:r>
            <a:r>
              <a:rPr lang="en-US" sz="2400" dirty="0"/>
              <a:t>10</a:t>
            </a:r>
            <a:r>
              <a:rPr lang="ru-RU" sz="2400" dirty="0"/>
              <a:t>   </a:t>
            </a:r>
            <a:r>
              <a:rPr lang="en-US" sz="1400" dirty="0"/>
              <a:t> </a:t>
            </a:r>
            <a:r>
              <a:rPr lang="en-US" sz="2400" dirty="0"/>
              <a:t>10</a:t>
            </a:r>
            <a:r>
              <a:rPr lang="ru-RU" sz="2400" dirty="0"/>
              <a:t>   </a:t>
            </a:r>
            <a:r>
              <a:rPr lang="ru-RU" dirty="0"/>
              <a:t> </a:t>
            </a:r>
            <a:r>
              <a:rPr lang="en-US" sz="2400" dirty="0"/>
              <a:t>10</a:t>
            </a:r>
            <a:r>
              <a:rPr lang="ru-RU" sz="2400" dirty="0"/>
              <a:t>   </a:t>
            </a:r>
            <a:r>
              <a:rPr lang="en-US" sz="1100" dirty="0"/>
              <a:t> </a:t>
            </a:r>
            <a:r>
              <a:rPr lang="en-US" sz="2400" dirty="0"/>
              <a:t>20   </a:t>
            </a:r>
            <a:r>
              <a:rPr lang="en-US" sz="1200" dirty="0"/>
              <a:t> </a:t>
            </a:r>
            <a:r>
              <a:rPr lang="en-US" sz="2400" dirty="0"/>
              <a:t>20   </a:t>
            </a:r>
            <a:r>
              <a:rPr lang="en-US" sz="1400" dirty="0"/>
              <a:t> </a:t>
            </a:r>
            <a:r>
              <a:rPr lang="en-US" sz="2400" dirty="0"/>
              <a:t>37   </a:t>
            </a:r>
            <a:r>
              <a:rPr lang="en-US" dirty="0"/>
              <a:t> </a:t>
            </a:r>
            <a:r>
              <a:rPr lang="en-US" sz="2400" dirty="0"/>
              <a:t>37   </a:t>
            </a:r>
            <a:r>
              <a:rPr lang="en-US" sz="800" dirty="0"/>
              <a:t> </a:t>
            </a:r>
            <a:r>
              <a:rPr lang="en-US" sz="2400" dirty="0"/>
              <a:t>37    </a:t>
            </a:r>
            <a:r>
              <a:rPr lang="en-US" sz="1000" dirty="0"/>
              <a:t> </a:t>
            </a:r>
            <a:r>
              <a:rPr lang="en-US" sz="2400" dirty="0"/>
              <a:t>…    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3E0BD-D85A-4258-807B-441ECA1E1E38}"/>
              </a:ext>
            </a:extLst>
          </p:cNvPr>
          <p:cNvSpPr txBox="1"/>
          <p:nvPr/>
        </p:nvSpPr>
        <p:spPr>
          <a:xfrm>
            <a:off x="2281907" y="5263246"/>
            <a:ext cx="7228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0</a:t>
            </a:r>
            <a:r>
              <a:rPr lang="ru-RU" sz="2400" dirty="0"/>
              <a:t>     </a:t>
            </a:r>
            <a:r>
              <a:rPr lang="en-US" sz="2400" dirty="0"/>
              <a:t> 1</a:t>
            </a:r>
            <a:r>
              <a:rPr lang="ru-RU" sz="2400" dirty="0"/>
              <a:t>    </a:t>
            </a:r>
            <a:r>
              <a:rPr lang="en-US" sz="2400" dirty="0"/>
              <a:t> </a:t>
            </a:r>
            <a:r>
              <a:rPr lang="en-US" sz="1600" dirty="0"/>
              <a:t> </a:t>
            </a:r>
            <a:r>
              <a:rPr lang="en-US" sz="2400" dirty="0"/>
              <a:t>2</a:t>
            </a:r>
            <a:r>
              <a:rPr lang="ru-RU" sz="2400" dirty="0"/>
              <a:t>   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000" dirty="0"/>
              <a:t> </a:t>
            </a:r>
            <a:r>
              <a:rPr lang="en-US" sz="2400" dirty="0"/>
              <a:t>3</a:t>
            </a:r>
            <a:r>
              <a:rPr lang="ru-RU" sz="2400" dirty="0"/>
              <a:t>    </a:t>
            </a:r>
            <a:r>
              <a:rPr lang="en-US" sz="2400" dirty="0"/>
              <a:t> </a:t>
            </a:r>
            <a:r>
              <a:rPr lang="en-US" dirty="0"/>
              <a:t> </a:t>
            </a:r>
            <a:r>
              <a:rPr lang="en-US" sz="2400" dirty="0"/>
              <a:t>3</a:t>
            </a:r>
            <a:r>
              <a:rPr lang="ru-RU" sz="2400" dirty="0"/>
              <a:t>     </a:t>
            </a:r>
            <a:r>
              <a:rPr lang="en-US" sz="2400" dirty="0"/>
              <a:t> 3</a:t>
            </a:r>
            <a:r>
              <a:rPr lang="ru-RU" sz="2400" dirty="0"/>
              <a:t>     </a:t>
            </a:r>
            <a:r>
              <a:rPr lang="en-US" sz="2000" dirty="0"/>
              <a:t> </a:t>
            </a:r>
            <a:r>
              <a:rPr lang="en-US" sz="2400" dirty="0"/>
              <a:t>3</a:t>
            </a:r>
            <a:r>
              <a:rPr lang="ru-RU" sz="2400" dirty="0"/>
              <a:t>    </a:t>
            </a:r>
            <a:r>
              <a:rPr lang="en-US" sz="2400" dirty="0"/>
              <a:t> </a:t>
            </a:r>
            <a:r>
              <a:rPr lang="en-US" sz="1400" dirty="0"/>
              <a:t> </a:t>
            </a:r>
            <a:r>
              <a:rPr lang="en-US" sz="2400" dirty="0"/>
              <a:t>7      7     </a:t>
            </a:r>
            <a:r>
              <a:rPr lang="en-US" sz="1400" dirty="0"/>
              <a:t> </a:t>
            </a:r>
            <a:r>
              <a:rPr lang="en-US" sz="2400" dirty="0"/>
              <a:t>9      9     </a:t>
            </a:r>
            <a:r>
              <a:rPr lang="en-US" sz="2000" dirty="0"/>
              <a:t> </a:t>
            </a:r>
            <a:r>
              <a:rPr lang="en-US" sz="2400" dirty="0"/>
              <a:t>9     </a:t>
            </a:r>
            <a:r>
              <a:rPr lang="en-US" sz="1200" dirty="0"/>
              <a:t> </a:t>
            </a:r>
            <a:r>
              <a:rPr lang="en-US" sz="2400" dirty="0"/>
              <a:t>…    </a:t>
            </a:r>
            <a:endParaRPr lang="ru-RU" sz="240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295D77F-2FFF-4909-B5DD-1919C0E18818}"/>
              </a:ext>
            </a:extLst>
          </p:cNvPr>
          <p:cNvCxnSpPr>
            <a:cxnSpLocks/>
          </p:cNvCxnSpPr>
          <p:nvPr/>
        </p:nvCxnSpPr>
        <p:spPr>
          <a:xfrm flipH="1">
            <a:off x="2416766" y="1943568"/>
            <a:ext cx="191702" cy="2878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5EC541B-D7AD-4161-BBF3-61B6B082CB95}"/>
              </a:ext>
            </a:extLst>
          </p:cNvPr>
          <p:cNvCxnSpPr>
            <a:cxnSpLocks/>
          </p:cNvCxnSpPr>
          <p:nvPr/>
        </p:nvCxnSpPr>
        <p:spPr>
          <a:xfrm flipH="1">
            <a:off x="2419527" y="5349848"/>
            <a:ext cx="191702" cy="2878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6C1296F-A81F-47B8-A967-9CDD861F448C}"/>
              </a:ext>
            </a:extLst>
          </p:cNvPr>
          <p:cNvCxnSpPr>
            <a:cxnSpLocks/>
          </p:cNvCxnSpPr>
          <p:nvPr/>
        </p:nvCxnSpPr>
        <p:spPr>
          <a:xfrm flipH="1">
            <a:off x="2422669" y="3726947"/>
            <a:ext cx="191702" cy="2878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888B1BFA-A302-4DFF-A90D-5EC050E209CA}"/>
              </a:ext>
            </a:extLst>
          </p:cNvPr>
          <p:cNvSpPr/>
          <p:nvPr/>
        </p:nvSpPr>
        <p:spPr>
          <a:xfrm rot="5400000">
            <a:off x="4014336" y="1198896"/>
            <a:ext cx="286871" cy="2764832"/>
          </a:xfrm>
          <a:prstGeom prst="rightBrace">
            <a:avLst>
              <a:gd name="adj1" fmla="val 36458"/>
              <a:gd name="adj2" fmla="val 8798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авая фигурная скобка 28">
            <a:extLst>
              <a:ext uri="{FF2B5EF4-FFF2-40B4-BE49-F238E27FC236}">
                <a16:creationId xmlns:a16="http://schemas.microsoft.com/office/drawing/2014/main" id="{74566F8F-A712-4AC1-84F0-BF7AE6745D6A}"/>
              </a:ext>
            </a:extLst>
          </p:cNvPr>
          <p:cNvSpPr/>
          <p:nvPr/>
        </p:nvSpPr>
        <p:spPr>
          <a:xfrm rot="5400000">
            <a:off x="4843571" y="706499"/>
            <a:ext cx="286871" cy="4423304"/>
          </a:xfrm>
          <a:prstGeom prst="rightBrace">
            <a:avLst>
              <a:gd name="adj1" fmla="val 36458"/>
              <a:gd name="adj2" fmla="val 596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ADEADEE-DC80-460C-B003-C04E9430FC03}"/>
              </a:ext>
            </a:extLst>
          </p:cNvPr>
          <p:cNvCxnSpPr>
            <a:cxnSpLocks/>
          </p:cNvCxnSpPr>
          <p:nvPr/>
        </p:nvCxnSpPr>
        <p:spPr>
          <a:xfrm>
            <a:off x="5296440" y="2774715"/>
            <a:ext cx="0" cy="5036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93F86AE-6E15-4656-97CD-33EF7836DD47}"/>
              </a:ext>
            </a:extLst>
          </p:cNvPr>
          <p:cNvCxnSpPr>
            <a:cxnSpLocks/>
          </p:cNvCxnSpPr>
          <p:nvPr/>
        </p:nvCxnSpPr>
        <p:spPr>
          <a:xfrm>
            <a:off x="6935030" y="3070527"/>
            <a:ext cx="0" cy="18310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9035813-3B28-4FC0-9D3B-25CF0C490B49}"/>
              </a:ext>
            </a:extLst>
          </p:cNvPr>
          <p:cNvSpPr txBox="1"/>
          <p:nvPr/>
        </p:nvSpPr>
        <p:spPr>
          <a:xfrm>
            <a:off x="3087705" y="2541269"/>
            <a:ext cx="2208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Max</a:t>
            </a:r>
            <a:r>
              <a:rPr lang="ru-RU" sz="2000" b="1" i="1" dirty="0">
                <a:solidFill>
                  <a:srgbClr val="C00000"/>
                </a:solidFill>
              </a:rPr>
              <a:t> на префиксе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244820-1A7F-4ACE-9440-60973B5A432A}"/>
              </a:ext>
            </a:extLst>
          </p:cNvPr>
          <p:cNvSpPr txBox="1"/>
          <p:nvPr/>
        </p:nvSpPr>
        <p:spPr>
          <a:xfrm>
            <a:off x="7037736" y="3156654"/>
            <a:ext cx="1281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rgbClr val="C00000"/>
                </a:solidFill>
              </a:rPr>
              <a:t>значение</a:t>
            </a:r>
            <a:endParaRPr lang="ru-RU" sz="2000" b="1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822BE5-375F-4BDF-BD09-F641BA8258D4}"/>
              </a:ext>
            </a:extLst>
          </p:cNvPr>
          <p:cNvSpPr txBox="1"/>
          <p:nvPr/>
        </p:nvSpPr>
        <p:spPr>
          <a:xfrm>
            <a:off x="7037736" y="4823631"/>
            <a:ext cx="107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rgbClr val="C00000"/>
                </a:solidFill>
              </a:rPr>
              <a:t>индекс</a:t>
            </a:r>
            <a:endParaRPr lang="ru-RU" sz="1800" b="1" i="1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17B73952-8D7A-4605-8AF1-EE51BC5A3F1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198659" y="2437876"/>
            <a:ext cx="0" cy="3368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13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Max/Min</a:t>
            </a:r>
            <a:r>
              <a:rPr lang="ru-RU" sz="3200" b="1" dirty="0"/>
              <a:t> на префиксе и суффиксе. Реализация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8D0E6-6229-4177-8C1F-5B911D124384}"/>
              </a:ext>
            </a:extLst>
          </p:cNvPr>
          <p:cNvSpPr txBox="1"/>
          <p:nvPr/>
        </p:nvSpPr>
        <p:spPr>
          <a:xfrm>
            <a:off x="1013786" y="1409553"/>
            <a:ext cx="4042305" cy="1091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dirty="0"/>
              <a:t>Кол-во элементов массива</a:t>
            </a:r>
          </a:p>
          <a:p>
            <a:pPr>
              <a:lnSpc>
                <a:spcPct val="110000"/>
              </a:lnSpc>
            </a:pPr>
            <a:r>
              <a:rPr lang="ru-RU" sz="2000" dirty="0"/>
              <a:t>Ввод элементов массива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Создания префиксных массивов</a:t>
            </a:r>
            <a:endParaRPr lang="en-US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5FD396-D54F-4D29-A899-15738FFE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1444179"/>
            <a:ext cx="5599538" cy="47722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EA86965-D7C6-4F53-87FA-17E99BE3B05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056091" y="1953479"/>
            <a:ext cx="797861" cy="160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5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Max/Min</a:t>
            </a:r>
            <a:r>
              <a:rPr lang="ru-RU" sz="3200" b="1" dirty="0"/>
              <a:t> на префиксе и суффиксе. Реализация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8D0E6-6229-4177-8C1F-5B911D124384}"/>
              </a:ext>
            </a:extLst>
          </p:cNvPr>
          <p:cNvSpPr txBox="1"/>
          <p:nvPr/>
        </p:nvSpPr>
        <p:spPr>
          <a:xfrm>
            <a:off x="1013786" y="1409553"/>
            <a:ext cx="4042305" cy="109106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Кол-во элементов массива</a:t>
            </a: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Ввод элементов массива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Создания префиксных массивов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5FD396-D54F-4D29-A899-15738FFE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1444179"/>
            <a:ext cx="5599538" cy="47722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EA86965-D7C6-4F53-87FA-17E99BE3B05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056091" y="1953479"/>
            <a:ext cx="797861" cy="1608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3A85CD-73B2-4FD3-A159-E18BD5C2BD10}"/>
              </a:ext>
            </a:extLst>
          </p:cNvPr>
          <p:cNvSpPr txBox="1"/>
          <p:nvPr/>
        </p:nvSpPr>
        <p:spPr>
          <a:xfrm>
            <a:off x="1013786" y="2635982"/>
            <a:ext cx="404230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Отдельное заполнение первого  элемента массива максимумов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B7A4726-30C9-4641-9701-E4C97DFF647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056092" y="2989925"/>
            <a:ext cx="7978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0FE8FCC-5E17-4B6A-91D7-2EC6EF59E65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056092" y="3644743"/>
            <a:ext cx="7978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6A4B1-B321-4050-8DDE-8ADBD080D1D2}"/>
              </a:ext>
            </a:extLst>
          </p:cNvPr>
          <p:cNvSpPr txBox="1"/>
          <p:nvPr/>
        </p:nvSpPr>
        <p:spPr>
          <a:xfrm>
            <a:off x="1013786" y="3444688"/>
            <a:ext cx="404230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Заполнение массива с максимумов</a:t>
            </a:r>
          </a:p>
        </p:txBody>
      </p:sp>
    </p:spTree>
    <p:extLst>
      <p:ext uri="{BB962C8B-B14F-4D97-AF65-F5344CB8AC3E}">
        <p14:creationId xmlns:p14="http://schemas.microsoft.com/office/powerpoint/2010/main" val="186561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Max/Min</a:t>
            </a:r>
            <a:r>
              <a:rPr lang="ru-RU" sz="3200" b="1" dirty="0"/>
              <a:t> на префиксе и суффиксе. Реализация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8D0E6-6229-4177-8C1F-5B911D124384}"/>
              </a:ext>
            </a:extLst>
          </p:cNvPr>
          <p:cNvSpPr txBox="1"/>
          <p:nvPr/>
        </p:nvSpPr>
        <p:spPr>
          <a:xfrm>
            <a:off x="1013786" y="1409553"/>
            <a:ext cx="4042305" cy="109106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Кол-во элементов массива</a:t>
            </a: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Ввод элементов массива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Создания префиксных массивов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5FD396-D54F-4D29-A899-15738FFE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1444179"/>
            <a:ext cx="5599538" cy="47722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EA86965-D7C6-4F53-87FA-17E99BE3B05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056091" y="1953479"/>
            <a:ext cx="797861" cy="1608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B98E815-5D3D-45D9-A22E-C45AA9816C3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056092" y="5024717"/>
            <a:ext cx="130884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CD42EC-9767-41A6-A961-950CC37576DA}"/>
              </a:ext>
            </a:extLst>
          </p:cNvPr>
          <p:cNvSpPr txBox="1"/>
          <p:nvPr/>
        </p:nvSpPr>
        <p:spPr>
          <a:xfrm>
            <a:off x="1013788" y="4824662"/>
            <a:ext cx="404230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Текущий максимальный элемент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E44C534-D5A7-49D8-8E4F-B2E7E6A8E95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056091" y="5664600"/>
            <a:ext cx="130885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3B3398-2BFB-4053-8D0E-4D913F12DCA6}"/>
              </a:ext>
            </a:extLst>
          </p:cNvPr>
          <p:cNvSpPr txBox="1"/>
          <p:nvPr/>
        </p:nvSpPr>
        <p:spPr>
          <a:xfrm>
            <a:off x="1013786" y="3990835"/>
            <a:ext cx="404230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Отдельное заполнение первого  элемента массива с индексами 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D1CAD7D-B24C-4874-B59F-1ADEE383CD8D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56092" y="4344778"/>
            <a:ext cx="79786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2EB678B-22CE-4E72-BC66-C7C7BCAA8A79}"/>
              </a:ext>
            </a:extLst>
          </p:cNvPr>
          <p:cNvSpPr txBox="1"/>
          <p:nvPr/>
        </p:nvSpPr>
        <p:spPr>
          <a:xfrm>
            <a:off x="1013787" y="5464545"/>
            <a:ext cx="404230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Заполнение массива с индексов </a:t>
            </a:r>
          </a:p>
        </p:txBody>
      </p:sp>
      <p:sp>
        <p:nvSpPr>
          <p:cNvPr id="33" name="Правая фигурная скобка 32">
            <a:extLst>
              <a:ext uri="{FF2B5EF4-FFF2-40B4-BE49-F238E27FC236}">
                <a16:creationId xmlns:a16="http://schemas.microsoft.com/office/drawing/2014/main" id="{491C14E0-93E0-4872-AEC7-B413A557CCB2}"/>
              </a:ext>
            </a:extLst>
          </p:cNvPr>
          <p:cNvSpPr/>
          <p:nvPr/>
        </p:nvSpPr>
        <p:spPr>
          <a:xfrm flipH="1">
            <a:off x="6266230" y="5261571"/>
            <a:ext cx="241159" cy="80605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3A85CD-73B2-4FD3-A159-E18BD5C2BD10}"/>
              </a:ext>
            </a:extLst>
          </p:cNvPr>
          <p:cNvSpPr txBox="1"/>
          <p:nvPr/>
        </p:nvSpPr>
        <p:spPr>
          <a:xfrm>
            <a:off x="1013786" y="2635982"/>
            <a:ext cx="4042306" cy="70788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Отдельное заполнение первого  элемента массива максимумов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B7A4726-30C9-4641-9701-E4C97DFF647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056092" y="2989925"/>
            <a:ext cx="797860" cy="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0FE8FCC-5E17-4B6A-91D7-2EC6EF59E65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056092" y="3644743"/>
            <a:ext cx="797860" cy="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6A4B1-B321-4050-8DDE-8ADBD080D1D2}"/>
              </a:ext>
            </a:extLst>
          </p:cNvPr>
          <p:cNvSpPr txBox="1"/>
          <p:nvPr/>
        </p:nvSpPr>
        <p:spPr>
          <a:xfrm>
            <a:off x="1013786" y="3444688"/>
            <a:ext cx="4042306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Заполнение массива с максимумов</a:t>
            </a:r>
          </a:p>
        </p:txBody>
      </p:sp>
    </p:spTree>
    <p:extLst>
      <p:ext uri="{BB962C8B-B14F-4D97-AF65-F5344CB8AC3E}">
        <p14:creationId xmlns:p14="http://schemas.microsoft.com/office/powerpoint/2010/main" val="251356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Max/Min</a:t>
            </a:r>
            <a:r>
              <a:rPr lang="ru-RU" sz="3200" b="1" dirty="0"/>
              <a:t> на префиксе и суффиксе. Замечания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A49AE-6ABF-49B0-8AA0-2B366FEE0AFF}"/>
              </a:ext>
            </a:extLst>
          </p:cNvPr>
          <p:cNvSpPr txBox="1"/>
          <p:nvPr/>
        </p:nvSpPr>
        <p:spPr>
          <a:xfrm>
            <a:off x="936446" y="1300573"/>
            <a:ext cx="826001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Нельзя узнать </a:t>
            </a:r>
            <a:r>
              <a:rPr lang="en-US" sz="2800" b="1" dirty="0">
                <a:solidFill>
                  <a:srgbClr val="C00000"/>
                </a:solidFill>
              </a:rPr>
              <a:t>Min/Max</a:t>
            </a:r>
            <a:r>
              <a:rPr lang="ru-RU" sz="2800" b="1" dirty="0">
                <a:solidFill>
                  <a:srgbClr val="C00000"/>
                </a:solidFill>
              </a:rPr>
              <a:t> на отрезке </a:t>
            </a:r>
            <a:r>
              <a:rPr lang="en-US" sz="2800" b="1" dirty="0">
                <a:solidFill>
                  <a:srgbClr val="C00000"/>
                </a:solidFill>
              </a:rPr>
              <a:t>[L; R]</a:t>
            </a:r>
          </a:p>
          <a:p>
            <a:r>
              <a:rPr lang="ru-RU" sz="2400" dirty="0"/>
              <a:t>Можно узнать </a:t>
            </a:r>
            <a:r>
              <a:rPr lang="en-US" sz="2400" dirty="0"/>
              <a:t>Min/Max </a:t>
            </a:r>
            <a:r>
              <a:rPr lang="ru-RU" sz="2400" dirty="0"/>
              <a:t>на отрезках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 префиксах </a:t>
            </a:r>
            <a:r>
              <a:rPr lang="en-US" sz="2400" dirty="0"/>
              <a:t>[1; R] (</a:t>
            </a:r>
            <a:r>
              <a:rPr lang="ru-RU" sz="2400" dirty="0"/>
              <a:t>от начала массива до указателя)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 суффиксах</a:t>
            </a:r>
            <a:r>
              <a:rPr lang="en-US" sz="2400" dirty="0"/>
              <a:t> [L; n]</a:t>
            </a:r>
            <a:r>
              <a:rPr lang="ru-RU" sz="2400" dirty="0"/>
              <a:t> (от указателя до конца массива)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r>
              <a:rPr lang="ru-RU" sz="2800" b="1" dirty="0">
                <a:solidFill>
                  <a:srgbClr val="C00000"/>
                </a:solidFill>
              </a:rPr>
              <a:t>Хранить индексы, а не значения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78722-6C38-4FD8-9D64-7AF1FAF000D1}"/>
              </a:ext>
            </a:extLst>
          </p:cNvPr>
          <p:cNvSpPr txBox="1"/>
          <p:nvPr/>
        </p:nvSpPr>
        <p:spPr>
          <a:xfrm>
            <a:off x="3110753" y="3873233"/>
            <a:ext cx="1852744" cy="1197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индексы</a:t>
            </a:r>
          </a:p>
          <a:p>
            <a:pPr algn="ctr"/>
            <a:endParaRPr lang="ru-RU" sz="2400" b="1" dirty="0"/>
          </a:p>
          <a:p>
            <a:pPr algn="ctr"/>
            <a:r>
              <a:rPr lang="ru-RU" sz="2400" b="1" dirty="0"/>
              <a:t>значения</a:t>
            </a:r>
          </a:p>
        </p:txBody>
      </p:sp>
      <p:sp>
        <p:nvSpPr>
          <p:cNvPr id="7" name="Стрелка: изогнутая вправо 6">
            <a:extLst>
              <a:ext uri="{FF2B5EF4-FFF2-40B4-BE49-F238E27FC236}">
                <a16:creationId xmlns:a16="http://schemas.microsoft.com/office/drawing/2014/main" id="{A53565B7-1575-4C1D-BAB3-F31F1AB3DE62}"/>
              </a:ext>
            </a:extLst>
          </p:cNvPr>
          <p:cNvSpPr/>
          <p:nvPr/>
        </p:nvSpPr>
        <p:spPr>
          <a:xfrm>
            <a:off x="2635624" y="4008905"/>
            <a:ext cx="605352" cy="1009097"/>
          </a:xfrm>
          <a:prstGeom prst="curv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Стрелка: изогнутая вправо 8">
            <a:extLst>
              <a:ext uri="{FF2B5EF4-FFF2-40B4-BE49-F238E27FC236}">
                <a16:creationId xmlns:a16="http://schemas.microsoft.com/office/drawing/2014/main" id="{AAE82300-3365-4BA6-8A10-4C36CDB5C091}"/>
              </a:ext>
            </a:extLst>
          </p:cNvPr>
          <p:cNvSpPr/>
          <p:nvPr/>
        </p:nvSpPr>
        <p:spPr>
          <a:xfrm rot="10800000">
            <a:off x="4745850" y="3967093"/>
            <a:ext cx="605352" cy="1009097"/>
          </a:xfrm>
          <a:prstGeom prst="curv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B382186-9447-49E8-93A2-D74697CC4DC6}"/>
              </a:ext>
            </a:extLst>
          </p:cNvPr>
          <p:cNvSpPr/>
          <p:nvPr/>
        </p:nvSpPr>
        <p:spPr>
          <a:xfrm>
            <a:off x="1671119" y="4135528"/>
            <a:ext cx="696088" cy="67137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noFill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6FB2B32-9D77-49F7-9758-383795D73941}"/>
              </a:ext>
            </a:extLst>
          </p:cNvPr>
          <p:cNvSpPr/>
          <p:nvPr/>
        </p:nvSpPr>
        <p:spPr>
          <a:xfrm>
            <a:off x="5628557" y="4135528"/>
            <a:ext cx="696088" cy="6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noFill/>
            </a:endParaRPr>
          </a:p>
        </p:txBody>
      </p:sp>
      <p:sp>
        <p:nvSpPr>
          <p:cNvPr id="34" name="Половина рамки 33">
            <a:extLst>
              <a:ext uri="{FF2B5EF4-FFF2-40B4-BE49-F238E27FC236}">
                <a16:creationId xmlns:a16="http://schemas.microsoft.com/office/drawing/2014/main" id="{30CFDAEC-3EF4-4CDD-A57A-4C6707ED22CE}"/>
              </a:ext>
            </a:extLst>
          </p:cNvPr>
          <p:cNvSpPr/>
          <p:nvPr/>
        </p:nvSpPr>
        <p:spPr>
          <a:xfrm rot="18839713" flipV="1">
            <a:off x="1755078" y="4185767"/>
            <a:ext cx="613778" cy="354790"/>
          </a:xfrm>
          <a:prstGeom prst="halfFrame">
            <a:avLst>
              <a:gd name="adj1" fmla="val 17562"/>
              <a:gd name="adj2" fmla="val 196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Стрелка: счетверенная 34">
            <a:extLst>
              <a:ext uri="{FF2B5EF4-FFF2-40B4-BE49-F238E27FC236}">
                <a16:creationId xmlns:a16="http://schemas.microsoft.com/office/drawing/2014/main" id="{86409CB5-F9F8-409E-A40F-68B8116C5FC3}"/>
              </a:ext>
            </a:extLst>
          </p:cNvPr>
          <p:cNvSpPr/>
          <p:nvPr/>
        </p:nvSpPr>
        <p:spPr>
          <a:xfrm rot="18896333">
            <a:off x="5639026" y="4144687"/>
            <a:ext cx="669083" cy="678852"/>
          </a:xfrm>
          <a:prstGeom prst="quadArrow">
            <a:avLst>
              <a:gd name="adj1" fmla="val 17322"/>
              <a:gd name="adj2" fmla="val 4792"/>
              <a:gd name="adj3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65CC75-A4C7-4C30-A47F-81376BC64F58}"/>
              </a:ext>
            </a:extLst>
          </p:cNvPr>
          <p:cNvSpPr txBox="1"/>
          <p:nvPr/>
        </p:nvSpPr>
        <p:spPr>
          <a:xfrm>
            <a:off x="6556720" y="4056965"/>
            <a:ext cx="1430833" cy="828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FF0000"/>
                </a:solidFill>
              </a:rPr>
              <a:t>Поиск</a:t>
            </a:r>
          </a:p>
          <a:p>
            <a:r>
              <a:rPr lang="ru-RU" sz="2400" b="1" i="1" dirty="0">
                <a:solidFill>
                  <a:srgbClr val="FF0000"/>
                </a:solidFill>
              </a:rPr>
              <a:t>Перебор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B69B0B-BA64-4170-8D63-56034DD14B81}"/>
              </a:ext>
            </a:extLst>
          </p:cNvPr>
          <p:cNvSpPr txBox="1"/>
          <p:nvPr/>
        </p:nvSpPr>
        <p:spPr>
          <a:xfrm>
            <a:off x="936446" y="5557427"/>
            <a:ext cx="7735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Для минимумов и суффиксов всё аналогично </a:t>
            </a:r>
          </a:p>
        </p:txBody>
      </p:sp>
    </p:spTree>
    <p:extLst>
      <p:ext uri="{BB962C8B-B14F-4D97-AF65-F5344CB8AC3E}">
        <p14:creationId xmlns:p14="http://schemas.microsoft.com/office/powerpoint/2010/main" val="405542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Префиксные суммы. Замечания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BBB0E-BE73-4734-9C23-E2A627B7CFEA}"/>
              </a:ext>
            </a:extLst>
          </p:cNvPr>
          <p:cNvSpPr txBox="1"/>
          <p:nvPr/>
        </p:nvSpPr>
        <p:spPr>
          <a:xfrm>
            <a:off x="1013791" y="1309281"/>
            <a:ext cx="1041621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b="1" i="0" dirty="0">
                <a:solidFill>
                  <a:srgbClr val="000000"/>
                </a:solidFill>
                <a:effectLst/>
              </a:rPr>
              <a:t>Префиксными суммами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 массива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[0,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3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…,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n-1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n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]</a:t>
            </a:r>
            <a:r>
              <a:rPr lang="ru-RU" sz="2600" dirty="0">
                <a:solidFill>
                  <a:srgbClr val="000000"/>
                </a:solidFill>
              </a:rPr>
              <a:t> </a:t>
            </a:r>
          </a:p>
          <a:p>
            <a:r>
              <a:rPr lang="ru-RU" sz="26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n – 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кол-во элементов)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 называется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массив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[p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p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p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…, p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n-1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 </a:t>
            </a:r>
            <a:r>
              <a:rPr lang="en-US" sz="2600" b="0" i="0" dirty="0" err="1">
                <a:solidFill>
                  <a:srgbClr val="000000"/>
                </a:solidFill>
                <a:effectLst/>
              </a:rPr>
              <a:t>p</a:t>
            </a:r>
            <a:r>
              <a:rPr lang="en-US" sz="2600" b="0" i="0" baseline="-25000" dirty="0" err="1">
                <a:solidFill>
                  <a:srgbClr val="000000"/>
                </a:solidFill>
                <a:effectLst/>
              </a:rPr>
              <a:t>n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]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 определяющийся следующим образом:</a:t>
            </a:r>
            <a:endParaRPr lang="ru-RU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9F4B3-4D71-4620-AC80-3DFBF5F0BF00}"/>
              </a:ext>
            </a:extLst>
          </p:cNvPr>
          <p:cNvSpPr txBox="1"/>
          <p:nvPr/>
        </p:nvSpPr>
        <p:spPr>
          <a:xfrm>
            <a:off x="4414377" y="2724859"/>
            <a:ext cx="393419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p</a:t>
            </a:r>
            <a:r>
              <a:rPr lang="en-US" sz="3000" b="0" i="0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3000" b="0" i="0" dirty="0">
                <a:solidFill>
                  <a:srgbClr val="000000"/>
                </a:solidFill>
                <a:effectLst/>
              </a:rPr>
              <a:t> = 0</a:t>
            </a:r>
          </a:p>
          <a:p>
            <a:r>
              <a:rPr lang="en-US" sz="3000" dirty="0"/>
              <a:t>p</a:t>
            </a:r>
            <a:r>
              <a:rPr lang="en-US" sz="3000" baseline="-25000" dirty="0"/>
              <a:t>1</a:t>
            </a:r>
            <a:r>
              <a:rPr lang="en-US" sz="3000" dirty="0"/>
              <a:t> = a</a:t>
            </a:r>
            <a:r>
              <a:rPr lang="en-US" sz="3000" baseline="-25000" dirty="0"/>
              <a:t>1</a:t>
            </a:r>
          </a:p>
          <a:p>
            <a:r>
              <a:rPr lang="en-US" sz="3000" dirty="0"/>
              <a:t>p</a:t>
            </a:r>
            <a:r>
              <a:rPr lang="en-US" sz="3000" baseline="-25000" dirty="0"/>
              <a:t>2</a:t>
            </a:r>
            <a:r>
              <a:rPr lang="en-US" sz="3000" dirty="0"/>
              <a:t> = a</a:t>
            </a:r>
            <a:r>
              <a:rPr lang="en-US" sz="3000" baseline="-25000" dirty="0"/>
              <a:t>1</a:t>
            </a:r>
            <a:r>
              <a:rPr lang="en-US" sz="3000" dirty="0"/>
              <a:t> + a</a:t>
            </a:r>
            <a:r>
              <a:rPr lang="en-US" sz="3000" baseline="-25000" dirty="0"/>
              <a:t>2</a:t>
            </a:r>
          </a:p>
          <a:p>
            <a:r>
              <a:rPr lang="en-US" sz="3000" dirty="0"/>
              <a:t>p</a:t>
            </a:r>
            <a:r>
              <a:rPr lang="en-US" sz="3000" baseline="-25000" dirty="0"/>
              <a:t>3</a:t>
            </a:r>
            <a:r>
              <a:rPr lang="en-US" sz="3000" dirty="0"/>
              <a:t> = a</a:t>
            </a:r>
            <a:r>
              <a:rPr lang="en-US" sz="3000" baseline="-25000" dirty="0"/>
              <a:t>1</a:t>
            </a:r>
            <a:r>
              <a:rPr lang="en-US" sz="3000" dirty="0"/>
              <a:t> + a</a:t>
            </a:r>
            <a:r>
              <a:rPr lang="en-US" sz="3000" baseline="-25000" dirty="0"/>
              <a:t>2</a:t>
            </a:r>
            <a:r>
              <a:rPr lang="en-US" sz="3000" dirty="0"/>
              <a:t> + a</a:t>
            </a:r>
            <a:r>
              <a:rPr lang="en-US" sz="3000" baseline="-25000" dirty="0"/>
              <a:t>3</a:t>
            </a:r>
          </a:p>
          <a:p>
            <a:r>
              <a:rPr lang="en-US" sz="3000" dirty="0"/>
              <a:t>…</a:t>
            </a:r>
          </a:p>
          <a:p>
            <a:r>
              <a:rPr lang="en-US" sz="3000" dirty="0"/>
              <a:t>p</a:t>
            </a:r>
            <a:r>
              <a:rPr lang="en-US" sz="3000" baseline="-25000" dirty="0"/>
              <a:t>n-1</a:t>
            </a:r>
            <a:r>
              <a:rPr lang="en-US" sz="3000" dirty="0"/>
              <a:t> = a</a:t>
            </a:r>
            <a:r>
              <a:rPr lang="en-US" sz="3000" baseline="-25000" dirty="0"/>
              <a:t>1</a:t>
            </a:r>
            <a:r>
              <a:rPr lang="en-US" sz="3000" dirty="0"/>
              <a:t> + a</a:t>
            </a:r>
            <a:r>
              <a:rPr lang="en-US" sz="3000" baseline="-25000" dirty="0"/>
              <a:t>2</a:t>
            </a:r>
            <a:r>
              <a:rPr lang="en-US" sz="3000" dirty="0"/>
              <a:t> + … a</a:t>
            </a:r>
            <a:r>
              <a:rPr lang="en-US" sz="3000" baseline="-25000" dirty="0"/>
              <a:t>n-1</a:t>
            </a:r>
          </a:p>
          <a:p>
            <a:r>
              <a:rPr lang="en-US" sz="3000" dirty="0" err="1"/>
              <a:t>p</a:t>
            </a:r>
            <a:r>
              <a:rPr lang="en-US" sz="3000" baseline="-25000" dirty="0" err="1"/>
              <a:t>n</a:t>
            </a:r>
            <a:r>
              <a:rPr lang="en-US" sz="3000" dirty="0"/>
              <a:t> = a</a:t>
            </a:r>
            <a:r>
              <a:rPr lang="en-US" sz="3000" baseline="-25000" dirty="0"/>
              <a:t>1</a:t>
            </a:r>
            <a:r>
              <a:rPr lang="en-US" sz="3000" dirty="0"/>
              <a:t> + a</a:t>
            </a:r>
            <a:r>
              <a:rPr lang="en-US" sz="3000" baseline="-25000" dirty="0"/>
              <a:t>2</a:t>
            </a:r>
            <a:r>
              <a:rPr lang="en-US" sz="3000" dirty="0"/>
              <a:t> + … a</a:t>
            </a:r>
            <a:r>
              <a:rPr lang="en-US" sz="3000" baseline="-25000" dirty="0"/>
              <a:t>n-1</a:t>
            </a:r>
            <a:r>
              <a:rPr lang="en-US" sz="3000" dirty="0"/>
              <a:t> + a</a:t>
            </a:r>
            <a:r>
              <a:rPr lang="en-US" sz="3000" baseline="-25000" dirty="0"/>
              <a:t>n</a:t>
            </a:r>
            <a:endParaRPr lang="ru-RU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112629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Префиксные суммы. Замечания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BBB0E-BE73-4734-9C23-E2A627B7CFEA}"/>
              </a:ext>
            </a:extLst>
          </p:cNvPr>
          <p:cNvSpPr txBox="1"/>
          <p:nvPr/>
        </p:nvSpPr>
        <p:spPr>
          <a:xfrm>
            <a:off x="1013791" y="1309281"/>
            <a:ext cx="1041621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b="1" i="0" dirty="0">
                <a:solidFill>
                  <a:srgbClr val="000000"/>
                </a:solidFill>
                <a:effectLst/>
              </a:rPr>
              <a:t>Префиксными суммами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 массива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[0,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3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…,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n-1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a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n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]</a:t>
            </a:r>
            <a:r>
              <a:rPr lang="ru-RU" sz="2600" dirty="0">
                <a:solidFill>
                  <a:srgbClr val="000000"/>
                </a:solidFill>
              </a:rPr>
              <a:t> </a:t>
            </a:r>
          </a:p>
          <a:p>
            <a:r>
              <a:rPr lang="ru-RU" sz="26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n – 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кол-во элементов)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 называется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массив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[p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p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p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…, p</a:t>
            </a:r>
            <a:r>
              <a:rPr lang="en-US" sz="2600" b="0" i="0" baseline="-25000" dirty="0">
                <a:solidFill>
                  <a:srgbClr val="000000"/>
                </a:solidFill>
                <a:effectLst/>
              </a:rPr>
              <a:t>n-1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  </a:t>
            </a:r>
            <a:r>
              <a:rPr lang="en-US" sz="2600" b="0" i="0" dirty="0" err="1">
                <a:solidFill>
                  <a:srgbClr val="000000"/>
                </a:solidFill>
                <a:effectLst/>
              </a:rPr>
              <a:t>p</a:t>
            </a:r>
            <a:r>
              <a:rPr lang="en-US" sz="2600" b="0" i="0" baseline="-25000" dirty="0" err="1">
                <a:solidFill>
                  <a:srgbClr val="000000"/>
                </a:solidFill>
                <a:effectLst/>
              </a:rPr>
              <a:t>n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]</a:t>
            </a:r>
            <a:r>
              <a:rPr lang="ru-RU" sz="2600" b="0" i="0" dirty="0">
                <a:solidFill>
                  <a:srgbClr val="000000"/>
                </a:solidFill>
                <a:effectLst/>
              </a:rPr>
              <a:t> определяющийся следующим образом:</a:t>
            </a:r>
            <a:endParaRPr lang="ru-RU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9F4B3-4D71-4620-AC80-3DFBF5F0BF00}"/>
              </a:ext>
            </a:extLst>
          </p:cNvPr>
          <p:cNvSpPr txBox="1"/>
          <p:nvPr/>
        </p:nvSpPr>
        <p:spPr>
          <a:xfrm>
            <a:off x="4414377" y="2724859"/>
            <a:ext cx="393419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p</a:t>
            </a:r>
            <a:r>
              <a:rPr lang="en-US" sz="3000" b="0" i="0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3000" b="0" i="0" dirty="0">
                <a:solidFill>
                  <a:srgbClr val="000000"/>
                </a:solidFill>
                <a:effectLst/>
              </a:rPr>
              <a:t> = 0</a:t>
            </a:r>
          </a:p>
          <a:p>
            <a:r>
              <a:rPr lang="en-US" sz="3000" dirty="0"/>
              <a:t>p</a:t>
            </a:r>
            <a:r>
              <a:rPr lang="en-US" sz="3000" baseline="-25000" dirty="0"/>
              <a:t>1</a:t>
            </a:r>
            <a:r>
              <a:rPr lang="en-US" sz="3000" dirty="0"/>
              <a:t> = a</a:t>
            </a:r>
            <a:r>
              <a:rPr lang="en-US" sz="3000" baseline="-25000" dirty="0"/>
              <a:t>1</a:t>
            </a:r>
          </a:p>
          <a:p>
            <a:r>
              <a:rPr lang="en-US" sz="3000" dirty="0"/>
              <a:t>p</a:t>
            </a:r>
            <a:r>
              <a:rPr lang="en-US" sz="3000" baseline="-25000" dirty="0"/>
              <a:t>2</a:t>
            </a:r>
            <a:r>
              <a:rPr lang="en-US" sz="3000" dirty="0"/>
              <a:t> = a</a:t>
            </a:r>
            <a:r>
              <a:rPr lang="en-US" sz="3000" baseline="-25000" dirty="0"/>
              <a:t>1</a:t>
            </a:r>
            <a:r>
              <a:rPr lang="en-US" sz="3000" dirty="0"/>
              <a:t> + a</a:t>
            </a:r>
            <a:r>
              <a:rPr lang="en-US" sz="3000" baseline="-25000" dirty="0"/>
              <a:t>2</a:t>
            </a:r>
          </a:p>
          <a:p>
            <a:r>
              <a:rPr lang="en-US" sz="3000" dirty="0"/>
              <a:t>p</a:t>
            </a:r>
            <a:r>
              <a:rPr lang="en-US" sz="3000" baseline="-25000" dirty="0"/>
              <a:t>3</a:t>
            </a:r>
            <a:r>
              <a:rPr lang="en-US" sz="3000" dirty="0"/>
              <a:t> = a</a:t>
            </a:r>
            <a:r>
              <a:rPr lang="en-US" sz="3000" baseline="-25000" dirty="0"/>
              <a:t>1</a:t>
            </a:r>
            <a:r>
              <a:rPr lang="en-US" sz="3000" dirty="0"/>
              <a:t> + a</a:t>
            </a:r>
            <a:r>
              <a:rPr lang="en-US" sz="3000" baseline="-25000" dirty="0"/>
              <a:t>2</a:t>
            </a:r>
            <a:r>
              <a:rPr lang="en-US" sz="3000" dirty="0"/>
              <a:t> + a</a:t>
            </a:r>
            <a:r>
              <a:rPr lang="en-US" sz="3000" baseline="-25000" dirty="0"/>
              <a:t>3</a:t>
            </a:r>
          </a:p>
          <a:p>
            <a:r>
              <a:rPr lang="en-US" sz="3000" dirty="0"/>
              <a:t>…</a:t>
            </a:r>
          </a:p>
          <a:p>
            <a:r>
              <a:rPr lang="en-US" sz="3000" dirty="0"/>
              <a:t>p</a:t>
            </a:r>
            <a:r>
              <a:rPr lang="en-US" sz="3000" baseline="-25000" dirty="0"/>
              <a:t>n-1</a:t>
            </a:r>
            <a:r>
              <a:rPr lang="en-US" sz="3000" dirty="0"/>
              <a:t> = a</a:t>
            </a:r>
            <a:r>
              <a:rPr lang="en-US" sz="3000" baseline="-25000" dirty="0"/>
              <a:t>1</a:t>
            </a:r>
            <a:r>
              <a:rPr lang="en-US" sz="3000" dirty="0"/>
              <a:t> + a</a:t>
            </a:r>
            <a:r>
              <a:rPr lang="en-US" sz="3000" baseline="-25000" dirty="0"/>
              <a:t>2</a:t>
            </a:r>
            <a:r>
              <a:rPr lang="en-US" sz="3000" dirty="0"/>
              <a:t> + … a</a:t>
            </a:r>
            <a:r>
              <a:rPr lang="en-US" sz="3000" baseline="-25000" dirty="0"/>
              <a:t>n-1</a:t>
            </a:r>
          </a:p>
          <a:p>
            <a:r>
              <a:rPr lang="en-US" sz="3000" dirty="0" err="1"/>
              <a:t>p</a:t>
            </a:r>
            <a:r>
              <a:rPr lang="en-US" sz="3000" baseline="-25000" dirty="0" err="1"/>
              <a:t>n</a:t>
            </a:r>
            <a:r>
              <a:rPr lang="en-US" sz="3000" dirty="0"/>
              <a:t> = a</a:t>
            </a:r>
            <a:r>
              <a:rPr lang="en-US" sz="3000" baseline="-25000" dirty="0"/>
              <a:t>1</a:t>
            </a:r>
            <a:r>
              <a:rPr lang="en-US" sz="3000" dirty="0"/>
              <a:t> + a</a:t>
            </a:r>
            <a:r>
              <a:rPr lang="en-US" sz="3000" baseline="-25000" dirty="0"/>
              <a:t>2</a:t>
            </a:r>
            <a:r>
              <a:rPr lang="en-US" sz="3000" dirty="0"/>
              <a:t> + … a</a:t>
            </a:r>
            <a:r>
              <a:rPr lang="en-US" sz="3000" baseline="-25000" dirty="0"/>
              <a:t>n-1</a:t>
            </a:r>
            <a:r>
              <a:rPr lang="en-US" sz="3000" dirty="0"/>
              <a:t> + a</a:t>
            </a:r>
            <a:r>
              <a:rPr lang="en-US" sz="3000" baseline="-25000" dirty="0"/>
              <a:t>n</a:t>
            </a:r>
            <a:endParaRPr lang="ru-RU" sz="3000" baseline="-250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D3D83C4-A09C-427F-818C-B4136492461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062421" y="1712259"/>
            <a:ext cx="3934195" cy="203201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1AB503E-08BD-4698-AA34-44B36ACB49A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319793" y="3074796"/>
            <a:ext cx="2094584" cy="35420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172604A-AA9B-4706-9AFB-83353F41BA47}"/>
              </a:ext>
            </a:extLst>
          </p:cNvPr>
          <p:cNvSpPr/>
          <p:nvPr/>
        </p:nvSpPr>
        <p:spPr>
          <a:xfrm>
            <a:off x="8611135" y="3744273"/>
            <a:ext cx="2770962" cy="160043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В массиве элементов для более удобной индексации в начале стоит поставить 0 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46A207D-B4C8-4EA2-9F8D-74A91E96C8F7}"/>
              </a:ext>
            </a:extLst>
          </p:cNvPr>
          <p:cNvSpPr/>
          <p:nvPr/>
        </p:nvSpPr>
        <p:spPr>
          <a:xfrm>
            <a:off x="806824" y="3429000"/>
            <a:ext cx="3025937" cy="191570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В массиве префиксных сумм по индексу 0 всегда присваивается 0</a:t>
            </a:r>
          </a:p>
          <a:p>
            <a:pPr algn="ctr"/>
            <a:endParaRPr lang="ru-RU" sz="2200" dirty="0">
              <a:solidFill>
                <a:schemeClr val="tx1"/>
              </a:solidFill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</a:rPr>
              <a:t>Длина списка = </a:t>
            </a:r>
            <a:r>
              <a:rPr lang="en-US" sz="2200" dirty="0">
                <a:solidFill>
                  <a:schemeClr val="tx1"/>
                </a:solidFill>
              </a:rPr>
              <a:t>n + 1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7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Префиксные суммы. Пример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B014195-F7A6-4298-9601-99721B91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35" y="1748841"/>
            <a:ext cx="7331075" cy="79254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399527E-406B-4489-BE05-25DB1081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10" y="3731914"/>
            <a:ext cx="7331075" cy="792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28EF0A-2E83-45AA-B808-F9C4F333B084}"/>
              </a:ext>
            </a:extLst>
          </p:cNvPr>
          <p:cNvSpPr txBox="1"/>
          <p:nvPr/>
        </p:nvSpPr>
        <p:spPr>
          <a:xfrm>
            <a:off x="1125076" y="1517718"/>
            <a:ext cx="7010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/>
              <a:t>0       1       2        3       4        5       6       7                                               </a:t>
            </a:r>
            <a:r>
              <a:rPr lang="en-US" sz="2000" i="1" dirty="0"/>
              <a:t>n</a:t>
            </a:r>
            <a:endParaRPr lang="ru-RU" sz="20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6864B5-D978-4C49-8DE6-CF7695BA3F29}"/>
              </a:ext>
            </a:extLst>
          </p:cNvPr>
          <p:cNvSpPr txBox="1"/>
          <p:nvPr/>
        </p:nvSpPr>
        <p:spPr>
          <a:xfrm>
            <a:off x="1178875" y="3531859"/>
            <a:ext cx="7010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/>
              <a:t>0       1       2        3       4        5       6       7                                               </a:t>
            </a:r>
            <a:r>
              <a:rPr lang="en-US" sz="2000" i="1" dirty="0"/>
              <a:t>n</a:t>
            </a:r>
            <a:endParaRPr lang="ru-RU" sz="20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B5505-EF7C-4E0C-941E-CE21F3F9DFDF}"/>
              </a:ext>
            </a:extLst>
          </p:cNvPr>
          <p:cNvSpPr txBox="1"/>
          <p:nvPr/>
        </p:nvSpPr>
        <p:spPr>
          <a:xfrm>
            <a:off x="1075773" y="1920876"/>
            <a:ext cx="7121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7030A0"/>
                </a:solidFill>
              </a:rPr>
              <a:t>0</a:t>
            </a:r>
            <a:r>
              <a:rPr lang="ru-RU" sz="2400" dirty="0"/>
              <a:t>     12    </a:t>
            </a:r>
            <a:r>
              <a:rPr lang="en-US" sz="1100" dirty="0"/>
              <a:t> </a:t>
            </a:r>
            <a:r>
              <a:rPr lang="ru-RU" sz="2400" dirty="0"/>
              <a:t>4   </a:t>
            </a:r>
            <a:r>
              <a:rPr lang="en-US" dirty="0"/>
              <a:t> </a:t>
            </a:r>
            <a:r>
              <a:rPr lang="ru-RU" sz="2400" dirty="0"/>
              <a:t> 10    </a:t>
            </a:r>
            <a:r>
              <a:rPr lang="en-US" sz="1400" dirty="0"/>
              <a:t> </a:t>
            </a:r>
            <a:r>
              <a:rPr lang="en-US" sz="2400" dirty="0"/>
              <a:t>0</a:t>
            </a:r>
            <a:r>
              <a:rPr lang="ru-RU" sz="2400" dirty="0"/>
              <a:t>      6     </a:t>
            </a:r>
            <a:r>
              <a:rPr lang="ru-RU" dirty="0"/>
              <a:t> </a:t>
            </a:r>
            <a:r>
              <a:rPr lang="ru-RU" sz="2400" dirty="0"/>
              <a:t>6     37</a:t>
            </a:r>
            <a:r>
              <a:rPr lang="en-US" sz="2400" dirty="0"/>
              <a:t>   </a:t>
            </a:r>
            <a:r>
              <a:rPr lang="en-US" sz="2000" dirty="0"/>
              <a:t> </a:t>
            </a:r>
            <a:r>
              <a:rPr lang="en-US" sz="2400" dirty="0"/>
              <a:t>-7    </a:t>
            </a:r>
            <a:r>
              <a:rPr lang="en-US" sz="1200" dirty="0"/>
              <a:t> </a:t>
            </a:r>
            <a:r>
              <a:rPr lang="en-US" sz="2400" dirty="0"/>
              <a:t>-2    </a:t>
            </a:r>
            <a:r>
              <a:rPr lang="en-US" sz="400" dirty="0"/>
              <a:t> </a:t>
            </a:r>
            <a:r>
              <a:rPr lang="en-US" sz="2400" dirty="0"/>
              <a:t>10   </a:t>
            </a:r>
            <a:r>
              <a:rPr lang="en-US" dirty="0"/>
              <a:t>  </a:t>
            </a:r>
            <a:r>
              <a:rPr lang="en-US" sz="2400" dirty="0"/>
              <a:t>3     </a:t>
            </a:r>
            <a:r>
              <a:rPr lang="en-US" sz="1600" dirty="0"/>
              <a:t> </a:t>
            </a:r>
            <a:r>
              <a:rPr lang="en-US" sz="2400" dirty="0"/>
              <a:t>…    </a:t>
            </a:r>
            <a:endParaRPr lang="ru-RU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6B1CB-8F4D-47AC-BE78-564E64583F5A}"/>
              </a:ext>
            </a:extLst>
          </p:cNvPr>
          <p:cNvSpPr txBox="1"/>
          <p:nvPr/>
        </p:nvSpPr>
        <p:spPr>
          <a:xfrm>
            <a:off x="1117145" y="3903674"/>
            <a:ext cx="7794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    </a:t>
            </a:r>
            <a:r>
              <a:rPr lang="ru-RU" sz="2400" dirty="0"/>
              <a:t> 12</a:t>
            </a:r>
            <a:r>
              <a:rPr lang="en-US" sz="2400" dirty="0"/>
              <a:t>  </a:t>
            </a:r>
            <a:r>
              <a:rPr lang="ru-RU" sz="2400" dirty="0"/>
              <a:t> </a:t>
            </a:r>
            <a:r>
              <a:rPr lang="en-US" sz="1000" dirty="0"/>
              <a:t> </a:t>
            </a:r>
            <a:r>
              <a:rPr lang="ru-RU" sz="2400" dirty="0"/>
              <a:t>16</a:t>
            </a:r>
            <a:r>
              <a:rPr lang="en-US" sz="2400" dirty="0"/>
              <a:t>   </a:t>
            </a:r>
            <a:r>
              <a:rPr lang="ru-RU" sz="1400" dirty="0"/>
              <a:t> </a:t>
            </a:r>
            <a:r>
              <a:rPr lang="ru-RU" sz="2400" dirty="0"/>
              <a:t>26</a:t>
            </a:r>
            <a:r>
              <a:rPr lang="en-US" sz="2400" dirty="0"/>
              <a:t>   </a:t>
            </a:r>
            <a:r>
              <a:rPr lang="ru-RU" sz="1400" dirty="0"/>
              <a:t> </a:t>
            </a:r>
            <a:r>
              <a:rPr lang="ru-RU" sz="2400" dirty="0"/>
              <a:t>26</a:t>
            </a:r>
            <a:r>
              <a:rPr lang="en-US" sz="2400" dirty="0"/>
              <a:t>  </a:t>
            </a:r>
            <a:r>
              <a:rPr lang="ru-RU" sz="2400" dirty="0"/>
              <a:t> </a:t>
            </a:r>
            <a:r>
              <a:rPr lang="en-US" sz="1600" dirty="0"/>
              <a:t> </a:t>
            </a:r>
            <a:r>
              <a:rPr lang="ru-RU" sz="2400" dirty="0"/>
              <a:t>32</a:t>
            </a:r>
            <a:r>
              <a:rPr lang="en-US" sz="2400" dirty="0"/>
              <a:t>  </a:t>
            </a:r>
            <a:r>
              <a:rPr lang="ru-RU" sz="2400" dirty="0"/>
              <a:t> </a:t>
            </a:r>
            <a:r>
              <a:rPr lang="en-US" sz="1400" dirty="0"/>
              <a:t> </a:t>
            </a:r>
            <a:r>
              <a:rPr lang="ru-RU" sz="2400" dirty="0"/>
              <a:t>38</a:t>
            </a:r>
            <a:r>
              <a:rPr lang="en-US" sz="2400" dirty="0"/>
              <a:t>   </a:t>
            </a:r>
            <a:r>
              <a:rPr lang="en-US" sz="1600" dirty="0"/>
              <a:t> </a:t>
            </a:r>
            <a:r>
              <a:rPr lang="ru-RU" sz="2400" dirty="0"/>
              <a:t>75</a:t>
            </a:r>
            <a:r>
              <a:rPr lang="en-US" sz="2400" dirty="0"/>
              <a:t>  </a:t>
            </a:r>
            <a:r>
              <a:rPr lang="en-US" sz="1000" dirty="0"/>
              <a:t> </a:t>
            </a:r>
            <a:r>
              <a:rPr lang="en-US" sz="2400" dirty="0"/>
              <a:t> </a:t>
            </a:r>
            <a:r>
              <a:rPr lang="ru-RU" sz="2400" dirty="0"/>
              <a:t>68</a:t>
            </a:r>
            <a:r>
              <a:rPr lang="en-US" sz="2400" dirty="0"/>
              <a:t>  </a:t>
            </a:r>
            <a:r>
              <a:rPr lang="ru-RU" sz="2400" dirty="0"/>
              <a:t> </a:t>
            </a:r>
            <a:r>
              <a:rPr lang="en-US" sz="1400" dirty="0"/>
              <a:t> </a:t>
            </a:r>
            <a:r>
              <a:rPr lang="ru-RU" sz="2400" dirty="0"/>
              <a:t>66</a:t>
            </a:r>
            <a:r>
              <a:rPr lang="en-US" sz="2400" dirty="0"/>
              <a:t>   </a:t>
            </a:r>
            <a:r>
              <a:rPr lang="en-US" sz="1200" dirty="0"/>
              <a:t> </a:t>
            </a:r>
            <a:r>
              <a:rPr lang="ru-RU" sz="2400" dirty="0"/>
              <a:t>76</a:t>
            </a:r>
            <a:r>
              <a:rPr lang="en-US" sz="2400" dirty="0"/>
              <a:t>   </a:t>
            </a:r>
            <a:r>
              <a:rPr lang="ru-RU" sz="1200" dirty="0"/>
              <a:t> </a:t>
            </a:r>
            <a:r>
              <a:rPr lang="ru-RU" sz="2400" dirty="0"/>
              <a:t>79</a:t>
            </a:r>
            <a:r>
              <a:rPr lang="en-US" sz="2400" dirty="0"/>
              <a:t>   </a:t>
            </a:r>
            <a:r>
              <a:rPr lang="en-US" dirty="0"/>
              <a:t> 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32" name="Правая фигурная скобка 31">
            <a:extLst>
              <a:ext uri="{FF2B5EF4-FFF2-40B4-BE49-F238E27FC236}">
                <a16:creationId xmlns:a16="http://schemas.microsoft.com/office/drawing/2014/main" id="{6B1A740A-CF89-49DB-9D5E-D5E015542031}"/>
              </a:ext>
            </a:extLst>
          </p:cNvPr>
          <p:cNvSpPr/>
          <p:nvPr/>
        </p:nvSpPr>
        <p:spPr>
          <a:xfrm rot="5400000">
            <a:off x="3325913" y="736814"/>
            <a:ext cx="286871" cy="3872752"/>
          </a:xfrm>
          <a:prstGeom prst="rightBrace">
            <a:avLst>
              <a:gd name="adj1" fmla="val 36458"/>
              <a:gd name="adj2" fmla="val 717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DA1952F-2EA7-4C08-BF05-0ED0D2DAC267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5127816" y="2816626"/>
            <a:ext cx="0" cy="6761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535DFC-7CF6-4AA7-956B-B114414F3DB5}"/>
              </a:ext>
            </a:extLst>
          </p:cNvPr>
          <p:cNvSpPr txBox="1"/>
          <p:nvPr/>
        </p:nvSpPr>
        <p:spPr>
          <a:xfrm>
            <a:off x="8809194" y="2598582"/>
            <a:ext cx="2605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Числа в массиве с элементами могут быть </a:t>
            </a:r>
            <a:r>
              <a:rPr lang="ru-RU" sz="2400" b="1" dirty="0"/>
              <a:t>любыми</a:t>
            </a:r>
            <a:endParaRPr lang="en-US" sz="2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559554-B59D-4BF4-85B5-AF82D2AF0981}"/>
              </a:ext>
            </a:extLst>
          </p:cNvPr>
          <p:cNvSpPr txBox="1"/>
          <p:nvPr/>
        </p:nvSpPr>
        <p:spPr>
          <a:xfrm>
            <a:off x="964739" y="2390300"/>
            <a:ext cx="1228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arr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20829-A10F-4191-AE9E-79BE19CDCC42}"/>
              </a:ext>
            </a:extLst>
          </p:cNvPr>
          <p:cNvSpPr txBox="1"/>
          <p:nvPr/>
        </p:nvSpPr>
        <p:spPr>
          <a:xfrm>
            <a:off x="964739" y="4390629"/>
            <a:ext cx="13877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pref_sum</a:t>
            </a:r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35D4E-E416-4E8D-9E91-F64BEBEA5BDE}"/>
              </a:ext>
            </a:extLst>
          </p:cNvPr>
          <p:cNvSpPr txBox="1"/>
          <p:nvPr/>
        </p:nvSpPr>
        <p:spPr>
          <a:xfrm>
            <a:off x="3016635" y="2606418"/>
            <a:ext cx="905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solidFill>
                  <a:srgbClr val="C00000"/>
                </a:solidFill>
              </a:rPr>
              <a:t>сумма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2FC17-EDFD-4B95-ADDE-B8A41A86BCDF}"/>
              </a:ext>
            </a:extLst>
          </p:cNvPr>
          <p:cNvSpPr txBox="1"/>
          <p:nvPr/>
        </p:nvSpPr>
        <p:spPr>
          <a:xfrm>
            <a:off x="2067399" y="5285097"/>
            <a:ext cx="5109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pref_sum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/>
              <a:t>] = </a:t>
            </a:r>
            <a:r>
              <a:rPr lang="en-US" sz="2400" b="1" dirty="0" err="1"/>
              <a:t>pref_sum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/>
              <a:t> - 1]  + </a:t>
            </a:r>
            <a:r>
              <a:rPr lang="en-US" sz="2400" b="1" dirty="0" err="1"/>
              <a:t>arr</a:t>
            </a:r>
            <a:r>
              <a:rPr lang="en-US" sz="2400" b="1" dirty="0"/>
              <a:t>[</a:t>
            </a:r>
            <a:r>
              <a:rPr lang="en-US" sz="2400" b="1" dirty="0" err="1"/>
              <a:t>i</a:t>
            </a:r>
            <a:r>
              <a:rPr lang="en-US" sz="2400" b="1" dirty="0"/>
              <a:t>]</a:t>
            </a:r>
          </a:p>
        </p:txBody>
      </p: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82DD6CFC-8A0F-4DFE-BC5D-07DEC33EAFF7}"/>
              </a:ext>
            </a:extLst>
          </p:cNvPr>
          <p:cNvSpPr/>
          <p:nvPr/>
        </p:nvSpPr>
        <p:spPr>
          <a:xfrm rot="5400000">
            <a:off x="3881724" y="496197"/>
            <a:ext cx="286871" cy="4984377"/>
          </a:xfrm>
          <a:prstGeom prst="rightBrace">
            <a:avLst>
              <a:gd name="adj1" fmla="val 36458"/>
              <a:gd name="adj2" fmla="val 543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9B49E4AE-AA2A-46B0-B43E-9FC0A8785EAC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6246696" y="3131821"/>
            <a:ext cx="2" cy="600093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067C5E0-EC87-49B0-8E77-76F8546396B1}"/>
              </a:ext>
            </a:extLst>
          </p:cNvPr>
          <p:cNvCxnSpPr>
            <a:cxnSpLocks/>
          </p:cNvCxnSpPr>
          <p:nvPr/>
        </p:nvCxnSpPr>
        <p:spPr>
          <a:xfrm flipH="1">
            <a:off x="6517348" y="2555829"/>
            <a:ext cx="1" cy="2891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91AB3BC-3377-4D08-B74B-547C7FE064BF}"/>
              </a:ext>
            </a:extLst>
          </p:cNvPr>
          <p:cNvCxnSpPr>
            <a:cxnSpLocks/>
          </p:cNvCxnSpPr>
          <p:nvPr/>
        </p:nvCxnSpPr>
        <p:spPr>
          <a:xfrm flipH="1">
            <a:off x="1147515" y="2012835"/>
            <a:ext cx="191702" cy="2878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7DECF53-C3F5-410D-8E75-01DBCE9C7D0A}"/>
              </a:ext>
            </a:extLst>
          </p:cNvPr>
          <p:cNvCxnSpPr>
            <a:cxnSpLocks/>
          </p:cNvCxnSpPr>
          <p:nvPr/>
        </p:nvCxnSpPr>
        <p:spPr>
          <a:xfrm flipH="1">
            <a:off x="1178875" y="4002756"/>
            <a:ext cx="191702" cy="2878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Префиксные суммы. 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6B611D-361B-46C3-93A2-3D148715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756" y="1799896"/>
            <a:ext cx="6483907" cy="3912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3AC63E7-857B-45B0-8BE3-70C62E63CAC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025148" y="2099455"/>
            <a:ext cx="954001" cy="93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089589-0F10-4789-B985-98E47D96F2D3}"/>
              </a:ext>
            </a:extLst>
          </p:cNvPr>
          <p:cNvSpPr txBox="1"/>
          <p:nvPr/>
        </p:nvSpPr>
        <p:spPr>
          <a:xfrm>
            <a:off x="1013789" y="1745512"/>
            <a:ext cx="3011359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Количество элементов массива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</a:t>
            </a:r>
            <a:endParaRPr lang="ru-RU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D572E-EBD5-4457-B981-0D75209A0679}"/>
              </a:ext>
            </a:extLst>
          </p:cNvPr>
          <p:cNvSpPr txBox="1"/>
          <p:nvPr/>
        </p:nvSpPr>
        <p:spPr>
          <a:xfrm>
            <a:off x="1013790" y="2749604"/>
            <a:ext cx="3011358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Ввод элементов массива с началом индексации в 1 </a:t>
            </a:r>
            <a:endParaRPr lang="ru-RU" sz="2000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4904B6C-0C21-4B9F-92C4-C3B15EF0137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025148" y="3103547"/>
            <a:ext cx="954001" cy="124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Префиксные суммы. 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6B611D-361B-46C3-93A2-3D148715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756" y="1799896"/>
            <a:ext cx="6483907" cy="3912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3AC63E7-857B-45B0-8BE3-70C62E63CAC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025148" y="2099455"/>
            <a:ext cx="954001" cy="934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3FAB67F-7F67-4E6F-A3AD-06E2AE59208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029389" y="4198049"/>
            <a:ext cx="987012" cy="73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470F932-BF7C-468B-B41B-5EA576F88F62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29388" y="5258437"/>
            <a:ext cx="987013" cy="715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089589-0F10-4789-B985-98E47D96F2D3}"/>
              </a:ext>
            </a:extLst>
          </p:cNvPr>
          <p:cNvSpPr txBox="1"/>
          <p:nvPr/>
        </p:nvSpPr>
        <p:spPr>
          <a:xfrm>
            <a:off x="1013789" y="1745512"/>
            <a:ext cx="3011359" cy="70788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Количество элементов массива</a:t>
            </a:r>
            <a:r>
              <a:rPr lang="ru-RU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endParaRPr lang="ru-RU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D572E-EBD5-4457-B981-0D75209A0679}"/>
              </a:ext>
            </a:extLst>
          </p:cNvPr>
          <p:cNvSpPr txBox="1"/>
          <p:nvPr/>
        </p:nvSpPr>
        <p:spPr>
          <a:xfrm>
            <a:off x="1013790" y="2749604"/>
            <a:ext cx="3011358" cy="70788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Ввод элементов массива с началом индексации в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74285-D4C2-4046-B586-6B20B5103CC5}"/>
              </a:ext>
            </a:extLst>
          </p:cNvPr>
          <p:cNvSpPr txBox="1"/>
          <p:nvPr/>
        </p:nvSpPr>
        <p:spPr>
          <a:xfrm>
            <a:off x="1013788" y="3844106"/>
            <a:ext cx="301560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Создание массива с префиксными суммами</a:t>
            </a:r>
            <a:endParaRPr lang="ru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582C9C-9540-4C97-87B2-23BE73E35C2C}"/>
              </a:ext>
            </a:extLst>
          </p:cNvPr>
          <p:cNvSpPr txBox="1"/>
          <p:nvPr/>
        </p:nvSpPr>
        <p:spPr>
          <a:xfrm>
            <a:off x="1013787" y="4904494"/>
            <a:ext cx="301560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</a:rPr>
              <a:t>Заполнение массива префиксных сумм</a:t>
            </a:r>
            <a:endParaRPr lang="ru-RU" sz="2000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4904B6C-0C21-4B9F-92C4-C3B15EF0137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025148" y="3103547"/>
            <a:ext cx="954001" cy="1245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1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Префиксные суммы. Базовое применение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3A404-707A-452D-83DE-6A5FA36AD0A7}"/>
              </a:ext>
            </a:extLst>
          </p:cNvPr>
          <p:cNvSpPr txBox="1"/>
          <p:nvPr/>
        </p:nvSpPr>
        <p:spPr>
          <a:xfrm>
            <a:off x="716812" y="1206225"/>
            <a:ext cx="104699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rgbClr val="000000"/>
                </a:solidFill>
                <a:effectLst/>
              </a:rPr>
              <a:t>Задача: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 Дан массив целых чисел, и приходят запросы вида «найти сумму на отрезке с позиции </a:t>
            </a:r>
            <a:r>
              <a:rPr lang="en-US" sz="2400" dirty="0">
                <a:solidFill>
                  <a:srgbClr val="000000"/>
                </a:solidFill>
              </a:rPr>
              <a:t>L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 до позиции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R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». Нужно отвечать на запросы за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O</a:t>
            </a:r>
            <a:r>
              <a:rPr lang="ru-RU" sz="2400" dirty="0"/>
              <a:t>(1)</a:t>
            </a:r>
          </a:p>
          <a:p>
            <a:endParaRPr lang="ru-RU" sz="2400" dirty="0"/>
          </a:p>
          <a:p>
            <a:r>
              <a:rPr lang="ru-RU" sz="2400" b="1" dirty="0">
                <a:solidFill>
                  <a:srgbClr val="000000"/>
                </a:solidFill>
              </a:rPr>
              <a:t>Решение: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470B25-ACF9-4DBF-9E8E-69F5469E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66" y="3340644"/>
            <a:ext cx="8290668" cy="8962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65B0E5-F5F5-4FE6-A5BC-0EA495BC6B8D}"/>
              </a:ext>
            </a:extLst>
          </p:cNvPr>
          <p:cNvSpPr txBox="1"/>
          <p:nvPr/>
        </p:nvSpPr>
        <p:spPr>
          <a:xfrm>
            <a:off x="4464422" y="2401447"/>
            <a:ext cx="3263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L        </a:t>
            </a:r>
            <a:r>
              <a:rPr lang="ru-RU" sz="5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ru-RU" sz="54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 R</a:t>
            </a:r>
            <a:endParaRPr lang="ru-RU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75723C-9819-4674-8CA5-D4042F2E7FB0}"/>
              </a:ext>
            </a:extLst>
          </p:cNvPr>
          <p:cNvSpPr/>
          <p:nvPr/>
        </p:nvSpPr>
        <p:spPr>
          <a:xfrm>
            <a:off x="2061882" y="3496233"/>
            <a:ext cx="5585014" cy="177983"/>
          </a:xfrm>
          <a:prstGeom prst="rect">
            <a:avLst/>
          </a:prstGeom>
          <a:solidFill>
            <a:srgbClr val="0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0A29ED1-2131-491C-B8D9-BB2C9AA42D07}"/>
              </a:ext>
            </a:extLst>
          </p:cNvPr>
          <p:cNvSpPr/>
          <p:nvPr/>
        </p:nvSpPr>
        <p:spPr>
          <a:xfrm>
            <a:off x="2061882" y="3674216"/>
            <a:ext cx="2483224" cy="1779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595669-A7C0-444C-88C1-BC8A5F1FF3D2}"/>
              </a:ext>
            </a:extLst>
          </p:cNvPr>
          <p:cNvSpPr txBox="1"/>
          <p:nvPr/>
        </p:nvSpPr>
        <p:spPr>
          <a:xfrm>
            <a:off x="4295956" y="3001848"/>
            <a:ext cx="391571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[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 </a:t>
            </a: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 </a:t>
            </a:r>
            <a:r>
              <a:rPr lang="ru-RU" sz="8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 </a:t>
            </a:r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]</a:t>
            </a:r>
            <a:endParaRPr lang="ru-RU" sz="8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367BB-2A0A-437F-BC66-9E0BD987897F}"/>
              </a:ext>
            </a:extLst>
          </p:cNvPr>
          <p:cNvSpPr txBox="1"/>
          <p:nvPr/>
        </p:nvSpPr>
        <p:spPr>
          <a:xfrm>
            <a:off x="1950665" y="4064155"/>
            <a:ext cx="24025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pref_</a:t>
            </a:r>
            <a:r>
              <a:rPr lang="en-US" sz="2200" dirty="0" err="1"/>
              <a:t>sum</a:t>
            </a:r>
            <a:endParaRPr lang="ru-RU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2604D1-1829-42B8-864F-EC507EA59A24}"/>
              </a:ext>
            </a:extLst>
          </p:cNvPr>
          <p:cNvSpPr txBox="1"/>
          <p:nvPr/>
        </p:nvSpPr>
        <p:spPr>
          <a:xfrm>
            <a:off x="1272608" y="5048149"/>
            <a:ext cx="964677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600" dirty="0"/>
              <a:t>Сумма на отрезке </a:t>
            </a:r>
            <a:r>
              <a:rPr lang="en-US" sz="2600" dirty="0"/>
              <a:t>[L; R]</a:t>
            </a:r>
            <a:r>
              <a:rPr lang="ru-RU" sz="2600" dirty="0"/>
              <a:t> = </a:t>
            </a:r>
            <a:r>
              <a:rPr lang="en-US" sz="2600" dirty="0" err="1"/>
              <a:t>pref_sum</a:t>
            </a:r>
            <a:r>
              <a:rPr lang="en-US" sz="2600" dirty="0"/>
              <a:t>[R] - </a:t>
            </a:r>
            <a:r>
              <a:rPr lang="en-US" sz="2600" dirty="0" err="1"/>
              <a:t>pref_sum</a:t>
            </a:r>
            <a:r>
              <a:rPr lang="en-US" sz="2600" dirty="0"/>
              <a:t>[L - 1]</a:t>
            </a:r>
          </a:p>
          <a:p>
            <a:pPr algn="ctr"/>
            <a:r>
              <a:rPr lang="ru-RU" sz="2600" dirty="0"/>
              <a:t>Если </a:t>
            </a:r>
            <a:r>
              <a:rPr lang="en-US" sz="2600" dirty="0"/>
              <a:t>L = 1</a:t>
            </a:r>
            <a:r>
              <a:rPr lang="ru-RU" sz="2600" dirty="0"/>
              <a:t>, то будет вычитаться 0, т. к. </a:t>
            </a:r>
            <a:r>
              <a:rPr lang="en-US" sz="2600" dirty="0" err="1"/>
              <a:t>pref_sum</a:t>
            </a:r>
            <a:r>
              <a:rPr lang="en-US" sz="2600" dirty="0"/>
              <a:t>[0] = 0</a:t>
            </a:r>
            <a:endParaRPr lang="ru-RU" sz="2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3DB19D-F4C8-4360-85EF-6BD225895481}"/>
              </a:ext>
            </a:extLst>
          </p:cNvPr>
          <p:cNvSpPr txBox="1"/>
          <p:nvPr/>
        </p:nvSpPr>
        <p:spPr>
          <a:xfrm>
            <a:off x="3878171" y="3049383"/>
            <a:ext cx="67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L-1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4908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/>
              <a:t>Суффиксные</a:t>
            </a:r>
            <a:r>
              <a:rPr lang="ru-RU" sz="3200" b="1" dirty="0"/>
              <a:t> суммы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C2133-51AC-4BE4-AB5A-6A9BEA262196}"/>
              </a:ext>
            </a:extLst>
          </p:cNvPr>
          <p:cNvSpPr txBox="1"/>
          <p:nvPr/>
        </p:nvSpPr>
        <p:spPr>
          <a:xfrm>
            <a:off x="1013791" y="1281970"/>
            <a:ext cx="989703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effectLst/>
              </a:rPr>
              <a:t>Помимо префиксных сумм можно также рассмотреть</a:t>
            </a:r>
            <a:r>
              <a:rPr lang="ru-RU" sz="2600" dirty="0"/>
              <a:t> </a:t>
            </a:r>
            <a:r>
              <a:rPr lang="ru-RU" sz="2600" dirty="0" err="1">
                <a:effectLst/>
              </a:rPr>
              <a:t>суффиксные</a:t>
            </a:r>
            <a:r>
              <a:rPr lang="ru-RU" sz="2600" dirty="0">
                <a:effectLst/>
              </a:rPr>
              <a:t> суммы — суммы концов, а не начал, массива. </a:t>
            </a:r>
            <a:endParaRPr lang="ru-RU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A1BDE-29F7-48AD-BAAB-A3CC91C0D25D}"/>
              </a:ext>
            </a:extLst>
          </p:cNvPr>
          <p:cNvSpPr txBox="1"/>
          <p:nvPr/>
        </p:nvSpPr>
        <p:spPr>
          <a:xfrm>
            <a:off x="4346792" y="2450098"/>
            <a:ext cx="349841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s</a:t>
            </a:r>
            <a:r>
              <a:rPr lang="en-US" sz="3000" baseline="-25000" dirty="0">
                <a:solidFill>
                  <a:srgbClr val="000000"/>
                </a:solidFill>
              </a:rPr>
              <a:t>n+1</a:t>
            </a:r>
            <a:r>
              <a:rPr lang="en-US" sz="3000" dirty="0">
                <a:solidFill>
                  <a:srgbClr val="000000"/>
                </a:solidFill>
              </a:rPr>
              <a:t> = 0</a:t>
            </a:r>
          </a:p>
          <a:p>
            <a:r>
              <a:rPr lang="en-US" sz="3000" dirty="0" err="1">
                <a:solidFill>
                  <a:srgbClr val="000000"/>
                </a:solidFill>
              </a:rPr>
              <a:t>s</a:t>
            </a:r>
            <a:r>
              <a:rPr lang="en-US" sz="3000" baseline="-25000" dirty="0" err="1">
                <a:solidFill>
                  <a:srgbClr val="000000"/>
                </a:solidFill>
              </a:rPr>
              <a:t>n</a:t>
            </a:r>
            <a:r>
              <a:rPr lang="en-US" sz="3000" dirty="0">
                <a:solidFill>
                  <a:srgbClr val="000000"/>
                </a:solidFill>
              </a:rPr>
              <a:t> = a</a:t>
            </a:r>
            <a:r>
              <a:rPr lang="en-US" sz="3000" baseline="-25000" dirty="0">
                <a:solidFill>
                  <a:srgbClr val="000000"/>
                </a:solidFill>
              </a:rPr>
              <a:t>n</a:t>
            </a:r>
          </a:p>
          <a:p>
            <a:r>
              <a:rPr lang="en-US" sz="3000" dirty="0">
                <a:solidFill>
                  <a:srgbClr val="000000"/>
                </a:solidFill>
              </a:rPr>
              <a:t>s</a:t>
            </a:r>
            <a:r>
              <a:rPr lang="en-US" sz="3000" baseline="-25000" dirty="0">
                <a:solidFill>
                  <a:srgbClr val="000000"/>
                </a:solidFill>
              </a:rPr>
              <a:t>n-1</a:t>
            </a:r>
            <a:r>
              <a:rPr lang="en-US" sz="3000" dirty="0">
                <a:solidFill>
                  <a:srgbClr val="000000"/>
                </a:solidFill>
              </a:rPr>
              <a:t> = a</a:t>
            </a:r>
            <a:r>
              <a:rPr lang="en-US" sz="3000" baseline="-25000" dirty="0">
                <a:solidFill>
                  <a:srgbClr val="000000"/>
                </a:solidFill>
              </a:rPr>
              <a:t>n-1</a:t>
            </a:r>
            <a:r>
              <a:rPr lang="en-US" sz="3000" dirty="0">
                <a:solidFill>
                  <a:srgbClr val="000000"/>
                </a:solidFill>
              </a:rPr>
              <a:t> + a</a:t>
            </a:r>
            <a:r>
              <a:rPr lang="en-US" sz="3000" baseline="-25000" dirty="0">
                <a:solidFill>
                  <a:srgbClr val="000000"/>
                </a:solidFill>
              </a:rPr>
              <a:t>n</a:t>
            </a:r>
          </a:p>
          <a:p>
            <a:r>
              <a:rPr lang="en-US" sz="3000" dirty="0">
                <a:solidFill>
                  <a:srgbClr val="000000"/>
                </a:solidFill>
              </a:rPr>
              <a:t>…</a:t>
            </a:r>
            <a:endParaRPr lang="ru-RU" sz="3000" dirty="0">
              <a:solidFill>
                <a:srgbClr val="000000"/>
              </a:solidFill>
            </a:endParaRPr>
          </a:p>
          <a:p>
            <a:r>
              <a:rPr lang="en-US" sz="3000" dirty="0">
                <a:solidFill>
                  <a:srgbClr val="000000"/>
                </a:solidFill>
              </a:rPr>
              <a:t>s</a:t>
            </a:r>
            <a:r>
              <a:rPr lang="en-US" sz="3000" baseline="-25000" dirty="0">
                <a:solidFill>
                  <a:srgbClr val="000000"/>
                </a:solidFill>
              </a:rPr>
              <a:t>2</a:t>
            </a:r>
            <a:r>
              <a:rPr lang="en-US" sz="3000" dirty="0">
                <a:solidFill>
                  <a:srgbClr val="000000"/>
                </a:solidFill>
              </a:rPr>
              <a:t> = a</a:t>
            </a:r>
            <a:r>
              <a:rPr lang="en-US" sz="3000" baseline="-25000" dirty="0">
                <a:solidFill>
                  <a:srgbClr val="000000"/>
                </a:solidFill>
              </a:rPr>
              <a:t>2</a:t>
            </a:r>
            <a:r>
              <a:rPr lang="en-US" sz="3000" dirty="0">
                <a:solidFill>
                  <a:srgbClr val="000000"/>
                </a:solidFill>
              </a:rPr>
              <a:t> + a</a:t>
            </a:r>
            <a:r>
              <a:rPr lang="en-US" sz="3000" baseline="-25000" dirty="0">
                <a:solidFill>
                  <a:srgbClr val="000000"/>
                </a:solidFill>
              </a:rPr>
              <a:t>3</a:t>
            </a:r>
            <a:r>
              <a:rPr lang="en-US" sz="3000" dirty="0">
                <a:solidFill>
                  <a:srgbClr val="000000"/>
                </a:solidFill>
              </a:rPr>
              <a:t> + … + a</a:t>
            </a:r>
            <a:r>
              <a:rPr lang="en-US" sz="3000" baseline="-25000" dirty="0">
                <a:solidFill>
                  <a:srgbClr val="000000"/>
                </a:solidFill>
              </a:rPr>
              <a:t>n</a:t>
            </a:r>
          </a:p>
          <a:p>
            <a:r>
              <a:rPr lang="en-US" sz="3000" dirty="0">
                <a:solidFill>
                  <a:srgbClr val="000000"/>
                </a:solidFill>
              </a:rPr>
              <a:t>s</a:t>
            </a:r>
            <a:r>
              <a:rPr lang="en-US" sz="3000" baseline="-25000" dirty="0">
                <a:solidFill>
                  <a:srgbClr val="000000"/>
                </a:solidFill>
              </a:rPr>
              <a:t>1</a:t>
            </a:r>
            <a:r>
              <a:rPr lang="en-US" sz="3000" dirty="0">
                <a:solidFill>
                  <a:srgbClr val="000000"/>
                </a:solidFill>
              </a:rPr>
              <a:t> = a</a:t>
            </a:r>
            <a:r>
              <a:rPr lang="en-US" sz="3000" baseline="-25000" dirty="0">
                <a:solidFill>
                  <a:srgbClr val="000000"/>
                </a:solidFill>
              </a:rPr>
              <a:t>1</a:t>
            </a:r>
            <a:r>
              <a:rPr lang="en-US" sz="3000" dirty="0">
                <a:solidFill>
                  <a:srgbClr val="000000"/>
                </a:solidFill>
              </a:rPr>
              <a:t> + a</a:t>
            </a:r>
            <a:r>
              <a:rPr lang="en-US" sz="3000" baseline="-25000" dirty="0">
                <a:solidFill>
                  <a:srgbClr val="000000"/>
                </a:solidFill>
              </a:rPr>
              <a:t>2</a:t>
            </a:r>
            <a:r>
              <a:rPr lang="en-US" sz="3000" dirty="0">
                <a:solidFill>
                  <a:srgbClr val="000000"/>
                </a:solidFill>
              </a:rPr>
              <a:t> + … a</a:t>
            </a:r>
            <a:r>
              <a:rPr lang="en-US" sz="3000" baseline="-25000" dirty="0">
                <a:solidFill>
                  <a:srgbClr val="000000"/>
                </a:solidFill>
              </a:rPr>
              <a:t>n</a:t>
            </a:r>
          </a:p>
          <a:p>
            <a:r>
              <a:rPr lang="en-US" sz="3000" dirty="0">
                <a:solidFill>
                  <a:srgbClr val="000000"/>
                </a:solidFill>
              </a:rPr>
              <a:t>s</a:t>
            </a:r>
            <a:r>
              <a:rPr lang="en-US" sz="3000" baseline="-25000" dirty="0">
                <a:solidFill>
                  <a:srgbClr val="000000"/>
                </a:solidFill>
              </a:rPr>
              <a:t>0</a:t>
            </a:r>
            <a:r>
              <a:rPr lang="en-US" sz="3000" dirty="0">
                <a:solidFill>
                  <a:srgbClr val="000000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95271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7C9924-9F27-4176-A559-AB439EB336C3}"/>
              </a:ext>
            </a:extLst>
          </p:cNvPr>
          <p:cNvSpPr txBox="1"/>
          <p:nvPr/>
        </p:nvSpPr>
        <p:spPr>
          <a:xfrm>
            <a:off x="1013791" y="421619"/>
            <a:ext cx="10173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/>
              <a:t>Суффиксные</a:t>
            </a:r>
            <a:r>
              <a:rPr lang="ru-RU" sz="3200" b="1" dirty="0"/>
              <a:t> суммы. Отличия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C2133-51AC-4BE4-AB5A-6A9BEA262196}"/>
              </a:ext>
            </a:extLst>
          </p:cNvPr>
          <p:cNvSpPr txBox="1"/>
          <p:nvPr/>
        </p:nvSpPr>
        <p:spPr>
          <a:xfrm>
            <a:off x="1013791" y="1281970"/>
            <a:ext cx="98970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</a:rPr>
              <a:t>Помимо префиксных сумм можно также рассмотреть</a:t>
            </a:r>
            <a:r>
              <a:rPr lang="ru-RU" sz="2400" dirty="0"/>
              <a:t> </a:t>
            </a:r>
            <a:r>
              <a:rPr lang="ru-RU" sz="2400" dirty="0" err="1">
                <a:effectLst/>
              </a:rPr>
              <a:t>суффиксные</a:t>
            </a:r>
            <a:r>
              <a:rPr lang="ru-RU" sz="2400" dirty="0">
                <a:effectLst/>
              </a:rPr>
              <a:t> суммы — суммы концов, а не начал, массива. 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A1BDE-29F7-48AD-BAAB-A3CC91C0D25D}"/>
              </a:ext>
            </a:extLst>
          </p:cNvPr>
          <p:cNvSpPr txBox="1"/>
          <p:nvPr/>
        </p:nvSpPr>
        <p:spPr>
          <a:xfrm>
            <a:off x="1013791" y="2388543"/>
            <a:ext cx="30651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s</a:t>
            </a:r>
            <a:r>
              <a:rPr lang="en-US" sz="3000" baseline="-25000" dirty="0">
                <a:solidFill>
                  <a:srgbClr val="000000"/>
                </a:solidFill>
              </a:rPr>
              <a:t>n+1</a:t>
            </a:r>
            <a:r>
              <a:rPr lang="en-US" sz="3000" dirty="0">
                <a:solidFill>
                  <a:srgbClr val="000000"/>
                </a:solidFill>
              </a:rPr>
              <a:t> = 0</a:t>
            </a:r>
          </a:p>
          <a:p>
            <a:r>
              <a:rPr lang="en-US" sz="3000" dirty="0" err="1">
                <a:solidFill>
                  <a:srgbClr val="000000"/>
                </a:solidFill>
              </a:rPr>
              <a:t>s</a:t>
            </a:r>
            <a:r>
              <a:rPr lang="en-US" sz="3000" baseline="-25000" dirty="0" err="1">
                <a:solidFill>
                  <a:srgbClr val="000000"/>
                </a:solidFill>
              </a:rPr>
              <a:t>n</a:t>
            </a:r>
            <a:r>
              <a:rPr lang="en-US" sz="3000" dirty="0">
                <a:solidFill>
                  <a:srgbClr val="000000"/>
                </a:solidFill>
              </a:rPr>
              <a:t> = a</a:t>
            </a:r>
            <a:r>
              <a:rPr lang="en-US" sz="3000" baseline="-25000" dirty="0">
                <a:solidFill>
                  <a:srgbClr val="000000"/>
                </a:solidFill>
              </a:rPr>
              <a:t>n</a:t>
            </a:r>
          </a:p>
          <a:p>
            <a:r>
              <a:rPr lang="en-US" sz="3000" dirty="0">
                <a:solidFill>
                  <a:srgbClr val="000000"/>
                </a:solidFill>
              </a:rPr>
              <a:t>s</a:t>
            </a:r>
            <a:r>
              <a:rPr lang="en-US" sz="3000" baseline="-25000" dirty="0">
                <a:solidFill>
                  <a:srgbClr val="000000"/>
                </a:solidFill>
              </a:rPr>
              <a:t>n-1</a:t>
            </a:r>
            <a:r>
              <a:rPr lang="en-US" sz="3000" dirty="0">
                <a:solidFill>
                  <a:srgbClr val="000000"/>
                </a:solidFill>
              </a:rPr>
              <a:t> = a</a:t>
            </a:r>
            <a:r>
              <a:rPr lang="en-US" sz="3000" baseline="-25000" dirty="0">
                <a:solidFill>
                  <a:srgbClr val="000000"/>
                </a:solidFill>
              </a:rPr>
              <a:t>n-1</a:t>
            </a:r>
            <a:r>
              <a:rPr lang="en-US" sz="3000" dirty="0">
                <a:solidFill>
                  <a:srgbClr val="000000"/>
                </a:solidFill>
              </a:rPr>
              <a:t> + a</a:t>
            </a:r>
            <a:r>
              <a:rPr lang="en-US" sz="3000" baseline="-25000" dirty="0">
                <a:solidFill>
                  <a:srgbClr val="000000"/>
                </a:solidFill>
              </a:rPr>
              <a:t>n</a:t>
            </a:r>
          </a:p>
          <a:p>
            <a:r>
              <a:rPr lang="en-US" sz="3000" dirty="0">
                <a:solidFill>
                  <a:srgbClr val="000000"/>
                </a:solidFill>
              </a:rPr>
              <a:t>…</a:t>
            </a:r>
            <a:endParaRPr lang="ru-RU" sz="3000" dirty="0">
              <a:solidFill>
                <a:srgbClr val="000000"/>
              </a:solidFill>
            </a:endParaRPr>
          </a:p>
          <a:p>
            <a:r>
              <a:rPr lang="en-US" sz="3000" dirty="0">
                <a:solidFill>
                  <a:srgbClr val="000000"/>
                </a:solidFill>
              </a:rPr>
              <a:t>s</a:t>
            </a:r>
            <a:r>
              <a:rPr lang="en-US" sz="3000" baseline="-25000" dirty="0">
                <a:solidFill>
                  <a:srgbClr val="000000"/>
                </a:solidFill>
              </a:rPr>
              <a:t>2</a:t>
            </a:r>
            <a:r>
              <a:rPr lang="en-US" sz="3000" dirty="0">
                <a:solidFill>
                  <a:srgbClr val="000000"/>
                </a:solidFill>
              </a:rPr>
              <a:t> = a</a:t>
            </a:r>
            <a:r>
              <a:rPr lang="en-US" sz="3000" baseline="-25000" dirty="0">
                <a:solidFill>
                  <a:srgbClr val="000000"/>
                </a:solidFill>
              </a:rPr>
              <a:t>2</a:t>
            </a:r>
            <a:r>
              <a:rPr lang="en-US" sz="3000" dirty="0">
                <a:solidFill>
                  <a:srgbClr val="000000"/>
                </a:solidFill>
              </a:rPr>
              <a:t> + a</a:t>
            </a:r>
            <a:r>
              <a:rPr lang="en-US" sz="3000" baseline="-25000" dirty="0">
                <a:solidFill>
                  <a:srgbClr val="000000"/>
                </a:solidFill>
              </a:rPr>
              <a:t>3</a:t>
            </a:r>
            <a:r>
              <a:rPr lang="en-US" sz="3000" dirty="0">
                <a:solidFill>
                  <a:srgbClr val="000000"/>
                </a:solidFill>
              </a:rPr>
              <a:t> + … + a</a:t>
            </a:r>
            <a:r>
              <a:rPr lang="en-US" sz="3000" baseline="-25000" dirty="0">
                <a:solidFill>
                  <a:srgbClr val="000000"/>
                </a:solidFill>
              </a:rPr>
              <a:t>n</a:t>
            </a:r>
          </a:p>
          <a:p>
            <a:r>
              <a:rPr lang="en-US" sz="3000" dirty="0">
                <a:solidFill>
                  <a:srgbClr val="000000"/>
                </a:solidFill>
              </a:rPr>
              <a:t>s</a:t>
            </a:r>
            <a:r>
              <a:rPr lang="en-US" sz="3000" baseline="-25000" dirty="0">
                <a:solidFill>
                  <a:srgbClr val="000000"/>
                </a:solidFill>
              </a:rPr>
              <a:t>1</a:t>
            </a:r>
            <a:r>
              <a:rPr lang="en-US" sz="3000" dirty="0">
                <a:solidFill>
                  <a:srgbClr val="000000"/>
                </a:solidFill>
              </a:rPr>
              <a:t> = a</a:t>
            </a:r>
            <a:r>
              <a:rPr lang="en-US" sz="3000" baseline="-25000" dirty="0">
                <a:solidFill>
                  <a:srgbClr val="000000"/>
                </a:solidFill>
              </a:rPr>
              <a:t>1</a:t>
            </a:r>
            <a:r>
              <a:rPr lang="en-US" sz="3000" dirty="0">
                <a:solidFill>
                  <a:srgbClr val="000000"/>
                </a:solidFill>
              </a:rPr>
              <a:t> + a</a:t>
            </a:r>
            <a:r>
              <a:rPr lang="en-US" sz="3000" baseline="-25000" dirty="0">
                <a:solidFill>
                  <a:srgbClr val="000000"/>
                </a:solidFill>
              </a:rPr>
              <a:t>2</a:t>
            </a:r>
            <a:r>
              <a:rPr lang="en-US" sz="3000" dirty="0">
                <a:solidFill>
                  <a:srgbClr val="000000"/>
                </a:solidFill>
              </a:rPr>
              <a:t> + … a</a:t>
            </a:r>
            <a:r>
              <a:rPr lang="en-US" sz="3000" baseline="-25000" dirty="0">
                <a:solidFill>
                  <a:srgbClr val="000000"/>
                </a:solidFill>
              </a:rPr>
              <a:t>n</a:t>
            </a:r>
          </a:p>
          <a:p>
            <a:r>
              <a:rPr lang="en-US" sz="3000" dirty="0">
                <a:solidFill>
                  <a:srgbClr val="000000"/>
                </a:solidFill>
              </a:rPr>
              <a:t>s</a:t>
            </a:r>
            <a:r>
              <a:rPr lang="en-US" sz="3000" baseline="-25000" dirty="0">
                <a:solidFill>
                  <a:srgbClr val="000000"/>
                </a:solidFill>
              </a:rPr>
              <a:t>0</a:t>
            </a:r>
            <a:r>
              <a:rPr lang="en-US" sz="3000" dirty="0">
                <a:solidFill>
                  <a:srgbClr val="000000"/>
                </a:solidFill>
              </a:rPr>
              <a:t> = 0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1A15112-D340-4718-B64C-6D7401FA0502}"/>
              </a:ext>
            </a:extLst>
          </p:cNvPr>
          <p:cNvCxnSpPr>
            <a:cxnSpLocks/>
          </p:cNvCxnSpPr>
          <p:nvPr/>
        </p:nvCxnSpPr>
        <p:spPr>
          <a:xfrm flipH="1">
            <a:off x="2698377" y="2680447"/>
            <a:ext cx="1380564" cy="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784305-E7FF-4466-98AC-0D00837DB7F6}"/>
              </a:ext>
            </a:extLst>
          </p:cNvPr>
          <p:cNvSpPr txBox="1"/>
          <p:nvPr/>
        </p:nvSpPr>
        <p:spPr>
          <a:xfrm>
            <a:off x="4338916" y="2449615"/>
            <a:ext cx="70372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Дополнительный элемент в конце массива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Сумма на отрезке </a:t>
            </a:r>
            <a:r>
              <a:rPr lang="en-US" sz="2400" dirty="0"/>
              <a:t>[L; R] = </a:t>
            </a:r>
            <a:r>
              <a:rPr lang="en-US" sz="2400" dirty="0" err="1"/>
              <a:t>suff_sum</a:t>
            </a:r>
            <a:r>
              <a:rPr lang="en-US" sz="2400" dirty="0"/>
              <a:t>[L] – </a:t>
            </a:r>
            <a:r>
              <a:rPr lang="en-US" sz="2400" dirty="0" err="1"/>
              <a:t>suff_sum</a:t>
            </a:r>
            <a:r>
              <a:rPr lang="en-US" sz="2400" dirty="0"/>
              <a:t>[R+1]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Цикл заполнения массива </a:t>
            </a:r>
            <a:r>
              <a:rPr lang="ru-RU" sz="2400" dirty="0" err="1"/>
              <a:t>суффиксных</a:t>
            </a:r>
            <a:r>
              <a:rPr lang="ru-RU" sz="2400" dirty="0"/>
              <a:t> сумм с конца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54713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995</Words>
  <Application>Microsoft Office PowerPoint</Application>
  <PresentationFormat>Широкоэкранный</PresentationFormat>
  <Paragraphs>145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alisa surname</dc:creator>
  <cp:lastModifiedBy>alisa surname</cp:lastModifiedBy>
  <cp:revision>60</cp:revision>
  <dcterms:created xsi:type="dcterms:W3CDTF">2023-12-31T14:40:47Z</dcterms:created>
  <dcterms:modified xsi:type="dcterms:W3CDTF">2024-01-04T14:35:06Z</dcterms:modified>
</cp:coreProperties>
</file>