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3" r:id="rId3"/>
    <p:sldId id="284" r:id="rId4"/>
    <p:sldId id="279" r:id="rId5"/>
    <p:sldId id="287" r:id="rId6"/>
    <p:sldId id="286" r:id="rId7"/>
    <p:sldId id="288" r:id="rId8"/>
    <p:sldId id="290" r:id="rId9"/>
    <p:sldId id="289" r:id="rId10"/>
    <p:sldId id="291" r:id="rId11"/>
    <p:sldId id="292" r:id="rId12"/>
    <p:sldId id="28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sa surname" initials="as" lastIdx="5" clrIdx="0">
    <p:extLst>
      <p:ext uri="{19B8F6BF-5375-455C-9EA6-DF929625EA0E}">
        <p15:presenceInfo xmlns:p15="http://schemas.microsoft.com/office/powerpoint/2012/main" userId="35b9fd5085e91e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B1"/>
    <a:srgbClr val="319DFF"/>
    <a:srgbClr val="FF8E31"/>
    <a:srgbClr val="4472C4"/>
    <a:srgbClr val="09FF26"/>
    <a:srgbClr val="E209FF"/>
    <a:srgbClr val="FF904B"/>
    <a:srgbClr val="D63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>
        <p:scale>
          <a:sx n="80" d="100"/>
          <a:sy n="80" d="100"/>
        </p:scale>
        <p:origin x="73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7093F-BDC1-4CE8-B7AF-3B893105B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BBEF29-596F-4635-8F56-8D83D70B1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D2A777-D3BB-4AF2-8174-95517717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BFE8-D852-4DBB-B0A8-131BAB37B2D2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AB38DC-F678-4FC1-8C67-025B6C23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4E0DD-7E8B-4D8A-9664-46D01B6E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3650-2FDF-43B9-9323-9FD5746F5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14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9CC96-A2E3-47AA-B01A-050E7374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9E6F42-1FB1-44FD-B304-E5CF9A2D7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46C964-61DC-446E-8E51-4C3E1694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BFE8-D852-4DBB-B0A8-131BAB37B2D2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8DA1FA-6F3C-4C4E-8563-8DC8D458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80D8B3-2728-4551-AE06-A25044C2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3650-2FDF-43B9-9323-9FD5746F5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35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C3F621-1638-4ABF-A5C4-57E3FF1EA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9D74B0-3443-4627-AC9E-65AD8459B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825393-721D-489F-A5E9-69744049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BFE8-D852-4DBB-B0A8-131BAB37B2D2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ABB8F2-4FBD-4A60-B1F4-2EEABEAF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E4CDD8-3129-468D-86A8-B642E3CE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3650-2FDF-43B9-9323-9FD5746F5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29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03F57-7C74-41B8-AF99-9927293C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EC3180-7F82-4C4E-B62F-3FE1532AE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FFBBCC-954E-455C-A463-5C0E78D9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BFE8-D852-4DBB-B0A8-131BAB37B2D2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9A96C9-9EC7-4634-9446-CFE4DDA7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7C378C-0890-411B-ADAB-94EE076C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3650-2FDF-43B9-9323-9FD5746F5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37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1A263-1D13-4028-AC5B-31DCF444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32F48B-133A-40C8-92B5-007AC0DC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C875C-E2A1-4295-8867-9D642D31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BFE8-D852-4DBB-B0A8-131BAB37B2D2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1EC7C8-0460-43C5-B5FB-BFE84926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56B0BA-B503-4C1C-879D-3C3D2F82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3650-2FDF-43B9-9323-9FD5746F5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2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215E8-A7D2-41A1-AA09-ADAAC715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5F93B4-8CC7-463B-B428-B79D10C7D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B4B725-852F-4CA1-84DD-A617BEF73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55E1BC-A564-4355-9551-AA82025C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BFE8-D852-4DBB-B0A8-131BAB37B2D2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D352B4-F374-4925-9D60-87E0EAE5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65806B-2CAD-497D-A3D2-9C21271E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3650-2FDF-43B9-9323-9FD5746F5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76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B39B2-68C9-4D28-A866-ACBC71F7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BA8236-0834-4EA5-958E-1112198F9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B1647B-5494-4404-97C1-63A05406A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F74DE9-0505-40B7-819C-FBD94EEC3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0C3700-7452-43A4-82CE-69B165F5E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E22A09-58E5-4D25-8B2D-E3F6B8D2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BFE8-D852-4DBB-B0A8-131BAB37B2D2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173977-04E6-45B7-A632-568DCBC7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B39C08-0303-4F04-AB70-67793E73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3650-2FDF-43B9-9323-9FD5746F5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1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BC9AB-6D92-4F3D-8D3E-EA2D8884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63B980-3695-4F5D-BEDA-1C249DA4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BFE8-D852-4DBB-B0A8-131BAB37B2D2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2C954E-248B-4C26-8F5A-C7F45A30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5DFC9B-E4D0-49B2-A9C1-2EB1265B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3650-2FDF-43B9-9323-9FD5746F5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40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91896E-165A-4DE7-AF0D-58446FA1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BFE8-D852-4DBB-B0A8-131BAB37B2D2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64AE67-2783-42DA-819C-BFC480C5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41D0C0-FAA9-416B-B48B-1597498F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3650-2FDF-43B9-9323-9FD5746F5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41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C22E6-2702-4B37-8E5C-D410D604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1BE28E-9EF1-438D-BF91-2B424E046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B33332-CAE6-4A09-A26B-D1550D533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2A12DC-3454-48BC-88AE-B66E880E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BFE8-D852-4DBB-B0A8-131BAB37B2D2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63F2FB-F7CA-48A3-9BD8-43DEE626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C16416-5103-47B6-A241-C6D56BB4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3650-2FDF-43B9-9323-9FD5746F5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84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11ED3-2112-4407-91CA-D602DB86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C37F82-2007-42D0-8712-0625081D0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B9B72C-59F9-4ADF-BAD2-AA3699D08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CB3950-3B86-4CB4-BEE8-FF155595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BFE8-D852-4DBB-B0A8-131BAB37B2D2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489053-C8E4-48F2-BD59-BC605A78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313D84-8DBC-4195-B2D1-9C4F1FD9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3650-2FDF-43B9-9323-9FD5746F5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49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FF055-1BDF-42FC-A8D0-CF539529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23401B-6DC7-4635-B855-F2894B9C5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329994-A1B4-4415-8ADF-488510E06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BFE8-D852-4DBB-B0A8-131BAB37B2D2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C615DF-3533-4347-85A4-C2CB426A5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DCB54E-5952-4168-BBBB-431905517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63650-2FDF-43B9-9323-9FD5746F5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94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BA7D82-5329-4A0B-93A8-4C5E5748C389}"/>
              </a:ext>
            </a:extLst>
          </p:cNvPr>
          <p:cNvSpPr txBox="1"/>
          <p:nvPr/>
        </p:nvSpPr>
        <p:spPr>
          <a:xfrm>
            <a:off x="2259495" y="2490281"/>
            <a:ext cx="76730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Линейные алгоритмы</a:t>
            </a:r>
            <a:r>
              <a:rPr lang="en-US" sz="4400" b="1" dirty="0"/>
              <a:t>:</a:t>
            </a:r>
          </a:p>
          <a:p>
            <a:pPr algn="ctr"/>
            <a:r>
              <a:rPr lang="ru-RU" sz="3600" dirty="0"/>
              <a:t>Метод двух указателей</a:t>
            </a:r>
          </a:p>
        </p:txBody>
      </p:sp>
    </p:spTree>
    <p:extLst>
      <p:ext uri="{BB962C8B-B14F-4D97-AF65-F5344CB8AC3E}">
        <p14:creationId xmlns:p14="http://schemas.microsoft.com/office/powerpoint/2010/main" val="148782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Метод двух указателей. Реализация решения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8B5C4B-DB09-4B8E-A77D-A1EEEF70C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261" y="1492312"/>
            <a:ext cx="5913219" cy="43236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FEF936-2A7B-40F3-B085-942FC98141A3}"/>
              </a:ext>
            </a:extLst>
          </p:cNvPr>
          <p:cNvSpPr txBox="1"/>
          <p:nvPr/>
        </p:nvSpPr>
        <p:spPr>
          <a:xfrm>
            <a:off x="770965" y="2721114"/>
            <a:ext cx="2081555" cy="70788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Переменная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R 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глобальная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CAA38-DA39-48D0-9710-4A81745C1310}"/>
              </a:ext>
            </a:extLst>
          </p:cNvPr>
          <p:cNvSpPr txBox="1"/>
          <p:nvPr/>
        </p:nvSpPr>
        <p:spPr>
          <a:xfrm>
            <a:off x="9820020" y="3537485"/>
            <a:ext cx="2013392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Условие возможности сделать шаг вправо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4AB23F-75E3-41E6-A29B-E7038E5406B5}"/>
              </a:ext>
            </a:extLst>
          </p:cNvPr>
          <p:cNvSpPr txBox="1"/>
          <p:nvPr/>
        </p:nvSpPr>
        <p:spPr>
          <a:xfrm>
            <a:off x="448235" y="3865069"/>
            <a:ext cx="2831307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Делаем шаг вправо, пока не найдем первый подходящий элемент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03339DB9-882C-4DA8-AE89-1D481F869A9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279542" y="4372900"/>
            <a:ext cx="1023517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756DB76-F4D5-4D51-ADE9-3B355EEF6B8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852520" y="3075057"/>
            <a:ext cx="489063" cy="4005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B7E98020-D0C5-4E6F-9816-811C8E030B0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233648" y="4199205"/>
            <a:ext cx="58637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7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Метод двух указателей. Реализация решения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8B5C4B-DB09-4B8E-A77D-A1EEEF70C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261" y="1492312"/>
            <a:ext cx="5913219" cy="43236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FEF936-2A7B-40F3-B085-942FC98141A3}"/>
              </a:ext>
            </a:extLst>
          </p:cNvPr>
          <p:cNvSpPr txBox="1"/>
          <p:nvPr/>
        </p:nvSpPr>
        <p:spPr>
          <a:xfrm>
            <a:off x="770965" y="2721114"/>
            <a:ext cx="2081555" cy="70788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Переменная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R 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глобальная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CAA38-DA39-48D0-9710-4A81745C1310}"/>
              </a:ext>
            </a:extLst>
          </p:cNvPr>
          <p:cNvSpPr txBox="1"/>
          <p:nvPr/>
        </p:nvSpPr>
        <p:spPr>
          <a:xfrm>
            <a:off x="9820020" y="3537485"/>
            <a:ext cx="2013392" cy="132343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Условие возможности сделать шаг вправо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4AB23F-75E3-41E6-A29B-E7038E5406B5}"/>
              </a:ext>
            </a:extLst>
          </p:cNvPr>
          <p:cNvSpPr txBox="1"/>
          <p:nvPr/>
        </p:nvSpPr>
        <p:spPr>
          <a:xfrm>
            <a:off x="448235" y="3865069"/>
            <a:ext cx="2831307" cy="101566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Делаем шаг вправо, пока не найдем первый подходящий элемент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03339DB9-882C-4DA8-AE89-1D481F869A9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279542" y="4372900"/>
            <a:ext cx="1023517" cy="1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1E7CF4-E8A5-4149-914D-0C83FB4DBA17}"/>
              </a:ext>
            </a:extLst>
          </p:cNvPr>
          <p:cNvSpPr txBox="1"/>
          <p:nvPr/>
        </p:nvSpPr>
        <p:spPr>
          <a:xfrm>
            <a:off x="448235" y="5415846"/>
            <a:ext cx="283130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Обновление счётчика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8DD9BB8-B735-4A95-8F6E-F7091C3706CD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279542" y="5615901"/>
            <a:ext cx="102351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756DB76-F4D5-4D51-ADE9-3B355EEF6B8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852520" y="3075057"/>
            <a:ext cx="489063" cy="4005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B7E98020-D0C5-4E6F-9816-811C8E030B0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233648" y="4199205"/>
            <a:ext cx="586372" cy="0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90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Метод двух указателей. Общая идея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BBB0E-BE73-4734-9C23-E2A627B7CFEA}"/>
              </a:ext>
            </a:extLst>
          </p:cNvPr>
          <p:cNvSpPr txBox="1"/>
          <p:nvPr/>
        </p:nvSpPr>
        <p:spPr>
          <a:xfrm>
            <a:off x="1013791" y="1309281"/>
            <a:ext cx="104162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0" i="0" dirty="0">
                <a:effectLst/>
              </a:rPr>
              <a:t>При увеличении значения одного указателя значение другого указателя тоже может только увеличиваться. Если мы перебираем </a:t>
            </a:r>
            <a:r>
              <a:rPr lang="en-US" sz="2400" b="0" i="0" dirty="0">
                <a:effectLst/>
              </a:rPr>
              <a:t>L</a:t>
            </a:r>
            <a:r>
              <a:rPr lang="ru-RU" sz="2400" b="0" i="0" dirty="0">
                <a:effectLst/>
              </a:rPr>
              <a:t> в порядке возрастания, то </a:t>
            </a:r>
            <a:r>
              <a:rPr lang="en-US" sz="2400" b="0" i="0" dirty="0">
                <a:effectLst/>
              </a:rPr>
              <a:t>R</a:t>
            </a:r>
            <a:r>
              <a:rPr lang="ru-RU" sz="2400" b="0" i="0" dirty="0">
                <a:effectLst/>
              </a:rPr>
              <a:t> тоже будет только возрастать — поэтому не надо перебирать каждый раз заново, можно просто продолжать с предыдущего значения.</a:t>
            </a:r>
          </a:p>
          <a:p>
            <a:pPr algn="l"/>
            <a:r>
              <a:rPr lang="ru-RU" sz="2400" b="0" i="0" dirty="0">
                <a:effectLst/>
              </a:rPr>
              <a:t>Конечно, это так не в каждой задаче, но есть задачи, где это можно доказать и это работает.</a:t>
            </a:r>
            <a:r>
              <a:rPr lang="en-US" sz="2400" b="0" i="0" dirty="0">
                <a:effectLst/>
              </a:rPr>
              <a:t> </a:t>
            </a:r>
            <a:endParaRPr lang="ru-RU" sz="240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F77974-12EB-4DAC-8DFF-8A8318964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91" y="3617605"/>
            <a:ext cx="7300593" cy="29949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6FBD6E-A147-4969-A5A0-526E5994A981}"/>
              </a:ext>
            </a:extLst>
          </p:cNvPr>
          <p:cNvSpPr txBox="1"/>
          <p:nvPr/>
        </p:nvSpPr>
        <p:spPr>
          <a:xfrm>
            <a:off x="8820151" y="4638011"/>
            <a:ext cx="26098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</a:rPr>
              <a:t>Асимптотика алгоритма </a:t>
            </a:r>
            <a:r>
              <a:rPr lang="en-US" sz="2800" b="1" dirty="0">
                <a:solidFill>
                  <a:srgbClr val="000000"/>
                </a:solidFill>
              </a:rPr>
              <a:t>O(n)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9578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Метод двух указателей. Задача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BBB0E-BE73-4734-9C23-E2A627B7CFEA}"/>
              </a:ext>
            </a:extLst>
          </p:cNvPr>
          <p:cNvSpPr txBox="1"/>
          <p:nvPr/>
        </p:nvSpPr>
        <p:spPr>
          <a:xfrm>
            <a:off x="856519" y="1286132"/>
            <a:ext cx="10478962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600" i="0" dirty="0">
                <a:solidFill>
                  <a:srgbClr val="000000"/>
                </a:solidFill>
                <a:effectLst/>
              </a:rPr>
              <a:t>Дан </a:t>
            </a:r>
            <a:r>
              <a:rPr lang="ru-RU" sz="2600" b="1" i="0" dirty="0">
                <a:effectLst/>
              </a:rPr>
              <a:t>возрастающий</a:t>
            </a:r>
            <a:r>
              <a:rPr lang="ru-RU" sz="2600" i="0" dirty="0">
                <a:effectLst/>
              </a:rPr>
              <a:t> массив координат памятников из </a:t>
            </a:r>
            <a:r>
              <a:rPr lang="en-US" sz="2600" b="1" i="1" dirty="0"/>
              <a:t>n</a:t>
            </a:r>
            <a:r>
              <a:rPr lang="ru-RU" sz="2600" b="1" i="1" dirty="0"/>
              <a:t> </a:t>
            </a:r>
            <a:r>
              <a:rPr lang="ru-RU" sz="2600" i="0" dirty="0">
                <a:effectLst/>
              </a:rPr>
              <a:t>чисел и число</a:t>
            </a:r>
            <a:r>
              <a:rPr lang="en-US" sz="2600" i="0" dirty="0">
                <a:effectLst/>
              </a:rPr>
              <a:t> </a:t>
            </a:r>
            <a:r>
              <a:rPr lang="en-US" sz="2600" b="1" i="1" dirty="0">
                <a:effectLst/>
              </a:rPr>
              <a:t>r</a:t>
            </a:r>
            <a:r>
              <a:rPr lang="ru-RU" sz="2600" i="0" dirty="0">
                <a:effectLst/>
              </a:rPr>
              <a:t>.</a:t>
            </a:r>
          </a:p>
          <a:p>
            <a:pPr algn="l"/>
            <a:r>
              <a:rPr lang="ru-RU" sz="2600" b="0" i="0" dirty="0">
                <a:effectLst/>
              </a:rPr>
              <a:t>Сколько способов выбрать два различных памятника</a:t>
            </a:r>
            <a:r>
              <a:rPr lang="en-US" sz="2600" b="0" i="0" dirty="0">
                <a:effectLst/>
              </a:rPr>
              <a:t> </a:t>
            </a:r>
            <a:r>
              <a:rPr lang="ru-RU" sz="2600" b="0" i="0" dirty="0">
                <a:effectLst/>
              </a:rPr>
              <a:t>расстояние между которы</a:t>
            </a:r>
            <a:r>
              <a:rPr lang="ru-RU" sz="2600" dirty="0"/>
              <a:t>ми</a:t>
            </a:r>
            <a:r>
              <a:rPr lang="ru-RU" sz="2600" b="0" i="0" dirty="0">
                <a:effectLst/>
              </a:rPr>
              <a:t> более </a:t>
            </a:r>
            <a:r>
              <a:rPr lang="en-US" sz="2600" b="1" i="1" dirty="0"/>
              <a:t>r</a:t>
            </a:r>
            <a:r>
              <a:rPr lang="en-US" sz="2600" dirty="0"/>
              <a:t>? </a:t>
            </a:r>
            <a:r>
              <a:rPr lang="ru-RU" sz="2600" dirty="0"/>
              <a:t>(2 </a:t>
            </a:r>
            <a:r>
              <a:rPr lang="en-US" sz="2600" dirty="0"/>
              <a:t>&lt;= n &lt;= 300.000</a:t>
            </a:r>
            <a:r>
              <a:rPr lang="ru-RU" sz="2600" dirty="0"/>
              <a:t>)</a:t>
            </a:r>
          </a:p>
          <a:p>
            <a:pPr algn="l"/>
            <a:endParaRPr lang="ru-RU" sz="2600" dirty="0"/>
          </a:p>
          <a:p>
            <a:pPr algn="l"/>
            <a:endParaRPr lang="ru-RU" sz="2600" dirty="0"/>
          </a:p>
          <a:p>
            <a:pPr algn="l"/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64709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Метод двух указателей. Решение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BBB0E-BE73-4734-9C23-E2A627B7CFEA}"/>
              </a:ext>
            </a:extLst>
          </p:cNvPr>
          <p:cNvSpPr txBox="1"/>
          <p:nvPr/>
        </p:nvSpPr>
        <p:spPr>
          <a:xfrm>
            <a:off x="856519" y="1286132"/>
            <a:ext cx="1047896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600" i="0" dirty="0">
                <a:solidFill>
                  <a:srgbClr val="000000"/>
                </a:solidFill>
                <a:effectLst/>
              </a:rPr>
              <a:t>Дан </a:t>
            </a:r>
            <a:r>
              <a:rPr lang="ru-RU" sz="2600" b="1" i="0" dirty="0">
                <a:effectLst/>
              </a:rPr>
              <a:t>возрастающий</a:t>
            </a:r>
            <a:r>
              <a:rPr lang="ru-RU" sz="2600" i="0" dirty="0">
                <a:effectLst/>
              </a:rPr>
              <a:t> массив координат памятников из </a:t>
            </a:r>
            <a:r>
              <a:rPr lang="en-US" sz="2600" b="1" i="1" dirty="0"/>
              <a:t>n</a:t>
            </a:r>
            <a:r>
              <a:rPr lang="en-US" sz="2600" i="0" dirty="0">
                <a:effectLst/>
              </a:rPr>
              <a:t> </a:t>
            </a:r>
            <a:r>
              <a:rPr lang="ru-RU" sz="2600" i="0" dirty="0">
                <a:effectLst/>
              </a:rPr>
              <a:t>чисел и число</a:t>
            </a:r>
            <a:r>
              <a:rPr lang="en-US" sz="2600" i="0" dirty="0">
                <a:effectLst/>
              </a:rPr>
              <a:t> </a:t>
            </a:r>
            <a:r>
              <a:rPr lang="en-US" sz="2600" b="1" i="1" dirty="0">
                <a:effectLst/>
              </a:rPr>
              <a:t>r</a:t>
            </a:r>
            <a:r>
              <a:rPr lang="ru-RU" sz="2600" i="0" dirty="0">
                <a:effectLst/>
              </a:rPr>
              <a:t>.</a:t>
            </a:r>
          </a:p>
          <a:p>
            <a:pPr algn="l"/>
            <a:r>
              <a:rPr lang="ru-RU" sz="2600" b="0" i="0" dirty="0">
                <a:effectLst/>
              </a:rPr>
              <a:t>Сколько способов выбрать два различных памятника</a:t>
            </a:r>
            <a:r>
              <a:rPr lang="en-US" sz="2600" b="0" i="0" dirty="0">
                <a:effectLst/>
              </a:rPr>
              <a:t> </a:t>
            </a:r>
            <a:r>
              <a:rPr lang="ru-RU" sz="2600" b="0" i="0" dirty="0">
                <a:effectLst/>
              </a:rPr>
              <a:t>расстояние между которы</a:t>
            </a:r>
            <a:r>
              <a:rPr lang="ru-RU" sz="2600" dirty="0"/>
              <a:t>ми</a:t>
            </a:r>
            <a:r>
              <a:rPr lang="ru-RU" sz="2600" b="0" i="0" dirty="0">
                <a:effectLst/>
              </a:rPr>
              <a:t> более </a:t>
            </a:r>
            <a:r>
              <a:rPr lang="en-US" sz="2600" b="1" i="1" dirty="0"/>
              <a:t>r</a:t>
            </a:r>
            <a:r>
              <a:rPr lang="ru-RU" sz="2600" dirty="0"/>
              <a:t>?</a:t>
            </a:r>
          </a:p>
          <a:p>
            <a:pPr algn="l"/>
            <a:r>
              <a:rPr lang="ru-RU" sz="2600" b="1" dirty="0"/>
              <a:t>Идея: </a:t>
            </a:r>
            <a:r>
              <a:rPr lang="ru-RU" sz="2600" dirty="0"/>
              <a:t>Перебрать все левые памятники и находить для каждого первый подходящий правый (справа от него все памятники подходят).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78177A-47DE-4DCF-8927-3CD412981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5167135"/>
            <a:ext cx="7770474" cy="11220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0075E7-7098-47F9-8159-937AFD456934}"/>
              </a:ext>
            </a:extLst>
          </p:cNvPr>
          <p:cNvSpPr txBox="1"/>
          <p:nvPr/>
        </p:nvSpPr>
        <p:spPr>
          <a:xfrm>
            <a:off x="884497" y="4568751"/>
            <a:ext cx="7059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319DFF"/>
                </a:solidFill>
              </a:rPr>
              <a:t>L</a:t>
            </a:r>
            <a:r>
              <a:rPr lang="en-US" sz="4000" b="1" baseline="-25000" dirty="0">
                <a:solidFill>
                  <a:srgbClr val="319DFF"/>
                </a:solidFill>
              </a:rPr>
              <a:t>1</a:t>
            </a:r>
            <a:endParaRPr lang="ru-RU" sz="4000" b="1" baseline="-25000" dirty="0">
              <a:solidFill>
                <a:srgbClr val="319D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44EBB6-FE00-4830-9868-DDFA9F81485A}"/>
              </a:ext>
            </a:extLst>
          </p:cNvPr>
          <p:cNvSpPr txBox="1"/>
          <p:nvPr/>
        </p:nvSpPr>
        <p:spPr>
          <a:xfrm>
            <a:off x="4223276" y="4568624"/>
            <a:ext cx="7059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319DFF"/>
                </a:solidFill>
              </a:rPr>
              <a:t>R</a:t>
            </a:r>
            <a:r>
              <a:rPr lang="en-US" sz="4000" b="1" baseline="-25000" dirty="0">
                <a:solidFill>
                  <a:srgbClr val="319DFF"/>
                </a:solidFill>
              </a:rPr>
              <a:t>1</a:t>
            </a:r>
            <a:endParaRPr lang="ru-RU" sz="4000" b="1" baseline="-25000" dirty="0">
              <a:solidFill>
                <a:srgbClr val="319D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E86BB4-533A-4392-A15B-0AC78E568F11}"/>
              </a:ext>
            </a:extLst>
          </p:cNvPr>
          <p:cNvSpPr txBox="1"/>
          <p:nvPr/>
        </p:nvSpPr>
        <p:spPr>
          <a:xfrm>
            <a:off x="1702512" y="4568751"/>
            <a:ext cx="7059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31B1"/>
                </a:solidFill>
              </a:rPr>
              <a:t>L</a:t>
            </a:r>
            <a:r>
              <a:rPr lang="en-US" sz="4000" b="1" baseline="-25000" dirty="0">
                <a:solidFill>
                  <a:srgbClr val="FF31B1"/>
                </a:solidFill>
              </a:rPr>
              <a:t>2</a:t>
            </a:r>
            <a:endParaRPr lang="ru-RU" sz="4000" b="1" baseline="-25000" dirty="0">
              <a:solidFill>
                <a:srgbClr val="FF31B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7E55B-2034-41DA-B701-C3AD9D4A83A1}"/>
              </a:ext>
            </a:extLst>
          </p:cNvPr>
          <p:cNvSpPr txBox="1"/>
          <p:nvPr/>
        </p:nvSpPr>
        <p:spPr>
          <a:xfrm>
            <a:off x="5814643" y="4568624"/>
            <a:ext cx="7059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31B1"/>
                </a:solidFill>
              </a:rPr>
              <a:t>R</a:t>
            </a:r>
            <a:r>
              <a:rPr lang="en-US" sz="4000" b="1" baseline="-25000" dirty="0">
                <a:solidFill>
                  <a:srgbClr val="FF31B1"/>
                </a:solidFill>
              </a:rPr>
              <a:t>2</a:t>
            </a:r>
            <a:endParaRPr lang="ru-RU" sz="4000" b="1" baseline="-25000" dirty="0">
              <a:solidFill>
                <a:srgbClr val="FF31B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686C769-6B8F-4AF1-A4BE-6446678331CC}"/>
              </a:ext>
            </a:extLst>
          </p:cNvPr>
          <p:cNvSpPr/>
          <p:nvPr/>
        </p:nvSpPr>
        <p:spPr>
          <a:xfrm>
            <a:off x="4097636" y="5342127"/>
            <a:ext cx="4140000" cy="216000"/>
          </a:xfrm>
          <a:prstGeom prst="rect">
            <a:avLst/>
          </a:prstGeom>
          <a:solidFill>
            <a:srgbClr val="319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19DFF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78120EB-3406-446B-B73A-41EFDC4A00C5}"/>
              </a:ext>
            </a:extLst>
          </p:cNvPr>
          <p:cNvSpPr/>
          <p:nvPr/>
        </p:nvSpPr>
        <p:spPr>
          <a:xfrm>
            <a:off x="5753636" y="5568370"/>
            <a:ext cx="2484000" cy="216000"/>
          </a:xfrm>
          <a:prstGeom prst="rect">
            <a:avLst/>
          </a:prstGeom>
          <a:solidFill>
            <a:srgbClr val="FF3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19DFF"/>
              </a:solidFill>
            </a:endParaRPr>
          </a:p>
        </p:txBody>
      </p:sp>
      <p:sp>
        <p:nvSpPr>
          <p:cNvPr id="30" name="Дуга 29">
            <a:extLst>
              <a:ext uri="{FF2B5EF4-FFF2-40B4-BE49-F238E27FC236}">
                <a16:creationId xmlns:a16="http://schemas.microsoft.com/office/drawing/2014/main" id="{05E899CF-89D7-46A6-83D5-2D30128223F4}"/>
              </a:ext>
            </a:extLst>
          </p:cNvPr>
          <p:cNvSpPr/>
          <p:nvPr/>
        </p:nvSpPr>
        <p:spPr>
          <a:xfrm rot="10800000">
            <a:off x="1130462" y="5214425"/>
            <a:ext cx="3364374" cy="707885"/>
          </a:xfrm>
          <a:prstGeom prst="arc">
            <a:avLst>
              <a:gd name="adj1" fmla="val 10925715"/>
              <a:gd name="adj2" fmla="val 1"/>
            </a:avLst>
          </a:prstGeom>
          <a:ln w="57150">
            <a:solidFill>
              <a:srgbClr val="319DFF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Дуга 30">
            <a:extLst>
              <a:ext uri="{FF2B5EF4-FFF2-40B4-BE49-F238E27FC236}">
                <a16:creationId xmlns:a16="http://schemas.microsoft.com/office/drawing/2014/main" id="{A300C217-A5B4-42C8-9932-65BC34396EB1}"/>
              </a:ext>
            </a:extLst>
          </p:cNvPr>
          <p:cNvSpPr/>
          <p:nvPr/>
        </p:nvSpPr>
        <p:spPr>
          <a:xfrm rot="10800000" flipV="1">
            <a:off x="1946567" y="3922950"/>
            <a:ext cx="4149433" cy="1198262"/>
          </a:xfrm>
          <a:prstGeom prst="arc">
            <a:avLst>
              <a:gd name="adj1" fmla="val 10661431"/>
              <a:gd name="adj2" fmla="val 0"/>
            </a:avLst>
          </a:prstGeom>
          <a:ln w="57150">
            <a:solidFill>
              <a:srgbClr val="FF31B1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31B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620AFF-8E00-415E-A263-3F1BF6CD067B}"/>
              </a:ext>
            </a:extLst>
          </p:cNvPr>
          <p:cNvSpPr txBox="1"/>
          <p:nvPr/>
        </p:nvSpPr>
        <p:spPr>
          <a:xfrm>
            <a:off x="8237636" y="3587232"/>
            <a:ext cx="34529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Кол-во голубых, розовых и далее по аналогии элементов прибавляем к ответу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FCDB7C-21C5-4398-A9B4-3338FCD9C55A}"/>
              </a:ext>
            </a:extLst>
          </p:cNvPr>
          <p:cNvSpPr txBox="1"/>
          <p:nvPr/>
        </p:nvSpPr>
        <p:spPr>
          <a:xfrm>
            <a:off x="9101902" y="5435749"/>
            <a:ext cx="1959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R</a:t>
            </a:r>
            <a:r>
              <a:rPr lang="en-US" sz="3200" baseline="-25000" dirty="0"/>
              <a:t>i</a:t>
            </a:r>
            <a:r>
              <a:rPr lang="en-US" sz="3200" dirty="0"/>
              <a:t> – L</a:t>
            </a:r>
            <a:r>
              <a:rPr lang="en-US" sz="3200" baseline="-25000" dirty="0"/>
              <a:t>i </a:t>
            </a:r>
            <a:r>
              <a:rPr lang="en-US" sz="3200" dirty="0"/>
              <a:t>&gt; 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586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Метод двух указателей. Реализация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8D0E6-6229-4177-8C1F-5B911D124384}"/>
              </a:ext>
            </a:extLst>
          </p:cNvPr>
          <p:cNvSpPr txBox="1"/>
          <p:nvPr/>
        </p:nvSpPr>
        <p:spPr>
          <a:xfrm>
            <a:off x="1013791" y="1542686"/>
            <a:ext cx="4434484" cy="75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sz="2000" dirty="0"/>
              <a:t>Кол-во элементов массива</a:t>
            </a:r>
            <a:r>
              <a:rPr lang="en-US" sz="2000" dirty="0"/>
              <a:t>, </a:t>
            </a:r>
            <a:r>
              <a:rPr lang="ru-RU" sz="2000" dirty="0"/>
              <a:t>расстояние</a:t>
            </a:r>
          </a:p>
          <a:p>
            <a:pPr algn="ctr">
              <a:lnSpc>
                <a:spcPct val="110000"/>
              </a:lnSpc>
            </a:pPr>
            <a:r>
              <a:rPr lang="ru-RU" sz="2000" dirty="0"/>
              <a:t>Ввод элементов массива</a:t>
            </a:r>
            <a:endParaRPr 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3A85CD-73B2-4FD3-A159-E18BD5C2BD10}"/>
              </a:ext>
            </a:extLst>
          </p:cNvPr>
          <p:cNvSpPr txBox="1"/>
          <p:nvPr/>
        </p:nvSpPr>
        <p:spPr>
          <a:xfrm>
            <a:off x="1011520" y="2741128"/>
            <a:ext cx="443448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Счетчик подходящих пар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967E71E8-7320-4EF6-B189-9955E745383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448275" y="1918943"/>
            <a:ext cx="7525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834E625-C3FD-450D-B4E8-AF768C54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986" y="1542686"/>
            <a:ext cx="5307005" cy="47971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319611FE-0E9A-46D9-8322-E097624CC19D}"/>
              </a:ext>
            </a:extLst>
          </p:cNvPr>
          <p:cNvCxnSpPr>
            <a:cxnSpLocks/>
          </p:cNvCxnSpPr>
          <p:nvPr/>
        </p:nvCxnSpPr>
        <p:spPr>
          <a:xfrm>
            <a:off x="5448275" y="2947643"/>
            <a:ext cx="7525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56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Метод двух указателей. Реализация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8D0E6-6229-4177-8C1F-5B911D124384}"/>
              </a:ext>
            </a:extLst>
          </p:cNvPr>
          <p:cNvSpPr txBox="1"/>
          <p:nvPr/>
        </p:nvSpPr>
        <p:spPr>
          <a:xfrm>
            <a:off x="1013791" y="1542686"/>
            <a:ext cx="4434484" cy="75251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Кол-во элементов массива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расстояние</a:t>
            </a:r>
          </a:p>
          <a:p>
            <a:pPr algn="ctr">
              <a:lnSpc>
                <a:spcPct val="110000"/>
              </a:lnSpc>
            </a:pP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Ввод элементов массива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3A85CD-73B2-4FD3-A159-E18BD5C2BD10}"/>
              </a:ext>
            </a:extLst>
          </p:cNvPr>
          <p:cNvSpPr txBox="1"/>
          <p:nvPr/>
        </p:nvSpPr>
        <p:spPr>
          <a:xfrm>
            <a:off x="1011520" y="2741128"/>
            <a:ext cx="4434484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Счетчик подходящих пар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E6A4B1-B321-4050-8DDE-8ADBD080D1D2}"/>
              </a:ext>
            </a:extLst>
          </p:cNvPr>
          <p:cNvSpPr txBox="1"/>
          <p:nvPr/>
        </p:nvSpPr>
        <p:spPr>
          <a:xfrm>
            <a:off x="1011520" y="3530812"/>
            <a:ext cx="443448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Перебор левых границ</a:t>
            </a:r>
          </a:p>
          <a:p>
            <a:pPr algn="ctr"/>
            <a:r>
              <a:rPr lang="ru-RU" sz="2000" dirty="0"/>
              <a:t>Перебор правых границ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967E71E8-7320-4EF6-B189-9955E745383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448275" y="1918943"/>
            <a:ext cx="752500" cy="0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834E625-C3FD-450D-B4E8-AF768C54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986" y="1542686"/>
            <a:ext cx="5307005" cy="47971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319611FE-0E9A-46D9-8322-E097624CC19D}"/>
              </a:ext>
            </a:extLst>
          </p:cNvPr>
          <p:cNvCxnSpPr>
            <a:cxnSpLocks/>
          </p:cNvCxnSpPr>
          <p:nvPr/>
        </p:nvCxnSpPr>
        <p:spPr>
          <a:xfrm>
            <a:off x="5448275" y="2947643"/>
            <a:ext cx="752500" cy="0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CB320CA-69D0-4015-A3C0-431DB70A2CA7}"/>
              </a:ext>
            </a:extLst>
          </p:cNvPr>
          <p:cNvCxnSpPr>
            <a:cxnSpLocks/>
          </p:cNvCxnSpPr>
          <p:nvPr/>
        </p:nvCxnSpPr>
        <p:spPr>
          <a:xfrm>
            <a:off x="5446004" y="3884755"/>
            <a:ext cx="7525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47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Метод двух указателей. Реализация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8D0E6-6229-4177-8C1F-5B911D124384}"/>
              </a:ext>
            </a:extLst>
          </p:cNvPr>
          <p:cNvSpPr txBox="1"/>
          <p:nvPr/>
        </p:nvSpPr>
        <p:spPr>
          <a:xfrm>
            <a:off x="1013791" y="1542686"/>
            <a:ext cx="4483000" cy="75251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Кол-во элементов массива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расстояние</a:t>
            </a:r>
          </a:p>
          <a:p>
            <a:pPr algn="ctr">
              <a:lnSpc>
                <a:spcPct val="110000"/>
              </a:lnSpc>
            </a:pP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Ввод элементов массива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CD42EC-9767-41A6-A961-950CC37576DA}"/>
              </a:ext>
            </a:extLst>
          </p:cNvPr>
          <p:cNvSpPr txBox="1"/>
          <p:nvPr/>
        </p:nvSpPr>
        <p:spPr>
          <a:xfrm>
            <a:off x="1009837" y="4683748"/>
            <a:ext cx="443616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Проверка (подходит ли на пара)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EB678B-22CE-4E72-BC66-C7C7BCAA8A79}"/>
              </a:ext>
            </a:extLst>
          </p:cNvPr>
          <p:cNvSpPr txBox="1"/>
          <p:nvPr/>
        </p:nvSpPr>
        <p:spPr>
          <a:xfrm>
            <a:off x="1011520" y="5324185"/>
            <a:ext cx="4434484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i="1" dirty="0"/>
              <a:t>После прохождения проверки </a:t>
            </a:r>
            <a:r>
              <a:rPr lang="ru-RU" sz="2000" dirty="0"/>
              <a:t>Обновление счётчика </a:t>
            </a:r>
          </a:p>
          <a:p>
            <a:pPr algn="ctr"/>
            <a:r>
              <a:rPr lang="ru-RU" sz="2000" dirty="0"/>
              <a:t>Конец внутреннего цикла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3A85CD-73B2-4FD3-A159-E18BD5C2BD10}"/>
              </a:ext>
            </a:extLst>
          </p:cNvPr>
          <p:cNvSpPr txBox="1"/>
          <p:nvPr/>
        </p:nvSpPr>
        <p:spPr>
          <a:xfrm>
            <a:off x="1011520" y="2741128"/>
            <a:ext cx="4434484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Счетчик подходящих пар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E6A4B1-B321-4050-8DDE-8ADBD080D1D2}"/>
              </a:ext>
            </a:extLst>
          </p:cNvPr>
          <p:cNvSpPr txBox="1"/>
          <p:nvPr/>
        </p:nvSpPr>
        <p:spPr>
          <a:xfrm>
            <a:off x="1011520" y="3530812"/>
            <a:ext cx="4434484" cy="70788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Перебор левых границ</a:t>
            </a:r>
          </a:p>
          <a:p>
            <a:pPr algn="ctr"/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Перебор правых границ 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967E71E8-7320-4EF6-B189-9955E745383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496791" y="1918943"/>
            <a:ext cx="703984" cy="0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834E625-C3FD-450D-B4E8-AF768C54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986" y="1542686"/>
            <a:ext cx="5307005" cy="47971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319611FE-0E9A-46D9-8322-E097624CC19D}"/>
              </a:ext>
            </a:extLst>
          </p:cNvPr>
          <p:cNvCxnSpPr>
            <a:cxnSpLocks/>
          </p:cNvCxnSpPr>
          <p:nvPr/>
        </p:nvCxnSpPr>
        <p:spPr>
          <a:xfrm>
            <a:off x="5448275" y="2947643"/>
            <a:ext cx="752500" cy="0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CB320CA-69D0-4015-A3C0-431DB70A2CA7}"/>
              </a:ext>
            </a:extLst>
          </p:cNvPr>
          <p:cNvCxnSpPr>
            <a:cxnSpLocks/>
          </p:cNvCxnSpPr>
          <p:nvPr/>
        </p:nvCxnSpPr>
        <p:spPr>
          <a:xfrm>
            <a:off x="5446004" y="3884755"/>
            <a:ext cx="752500" cy="0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EDC7865F-EF5A-4883-AA95-BE3F6095F1C0}"/>
              </a:ext>
            </a:extLst>
          </p:cNvPr>
          <p:cNvCxnSpPr>
            <a:cxnSpLocks/>
          </p:cNvCxnSpPr>
          <p:nvPr/>
        </p:nvCxnSpPr>
        <p:spPr>
          <a:xfrm>
            <a:off x="5446004" y="4883803"/>
            <a:ext cx="185967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DDA77FE6-68FE-414B-A261-7D986FBBEF97}"/>
              </a:ext>
            </a:extLst>
          </p:cNvPr>
          <p:cNvCxnSpPr>
            <a:cxnSpLocks/>
          </p:cNvCxnSpPr>
          <p:nvPr/>
        </p:nvCxnSpPr>
        <p:spPr>
          <a:xfrm>
            <a:off x="5446004" y="5832016"/>
            <a:ext cx="239307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9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Метод двух указателей. Проблема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834E625-C3FD-450D-B4E8-AF768C54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986" y="1542686"/>
            <a:ext cx="5307005" cy="47971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C6C05C-01D4-4D12-A53C-400BB23FB3F1}"/>
              </a:ext>
            </a:extLst>
          </p:cNvPr>
          <p:cNvSpPr txBox="1"/>
          <p:nvPr/>
        </p:nvSpPr>
        <p:spPr>
          <a:xfrm>
            <a:off x="1013791" y="2736502"/>
            <a:ext cx="508220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/>
              <a:t>Асимпотика</a:t>
            </a:r>
            <a:r>
              <a:rPr lang="ru-RU" sz="2800" dirty="0"/>
              <a:t> данного решения -  </a:t>
            </a:r>
            <a:r>
              <a:rPr lang="en-US" sz="2800" dirty="0"/>
              <a:t>O(n</a:t>
            </a:r>
            <a:r>
              <a:rPr lang="en-US" sz="3200" baseline="30000" dirty="0"/>
              <a:t>2</a:t>
            </a:r>
            <a:r>
              <a:rPr lang="en-US" sz="2800" dirty="0"/>
              <a:t>)</a:t>
            </a:r>
            <a:r>
              <a:rPr lang="ru-RU" sz="2800" dirty="0"/>
              <a:t>, то есть программа будет выполнятся достаточно долго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472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Метод двух указателей. Решение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C6C05C-01D4-4D12-A53C-400BB23FB3F1}"/>
              </a:ext>
            </a:extLst>
          </p:cNvPr>
          <p:cNvSpPr txBox="1"/>
          <p:nvPr/>
        </p:nvSpPr>
        <p:spPr>
          <a:xfrm>
            <a:off x="1013791" y="1170682"/>
            <a:ext cx="1048580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dirty="0"/>
              <a:t>Не будем для каждого </a:t>
            </a:r>
            <a:r>
              <a:rPr lang="en-US" sz="2600" dirty="0"/>
              <a:t>L </a:t>
            </a:r>
            <a:r>
              <a:rPr lang="ru-RU" sz="2600" dirty="0"/>
              <a:t>будем перебирать </a:t>
            </a:r>
            <a:r>
              <a:rPr lang="en-US" sz="2600" dirty="0"/>
              <a:t>R</a:t>
            </a:r>
            <a:r>
              <a:rPr lang="ru-RU" sz="2600" dirty="0"/>
              <a:t> не</a:t>
            </a:r>
            <a:r>
              <a:rPr lang="en-US" sz="2600" dirty="0"/>
              <a:t> </a:t>
            </a:r>
            <a:r>
              <a:rPr lang="ru-RU" sz="2600" dirty="0"/>
              <a:t>с самого начала, а с предыдущего подходящего </a:t>
            </a:r>
            <a:r>
              <a:rPr lang="en-US" sz="2600" dirty="0"/>
              <a:t>R</a:t>
            </a:r>
            <a:r>
              <a:rPr lang="ru-RU" sz="26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F7BFDC-7095-42FA-910A-D0F9E13BF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16" y="3074379"/>
            <a:ext cx="7770474" cy="1122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E54564-DD01-465C-896C-3F5B1CC6F3B7}"/>
              </a:ext>
            </a:extLst>
          </p:cNvPr>
          <p:cNvSpPr txBox="1"/>
          <p:nvPr/>
        </p:nvSpPr>
        <p:spPr>
          <a:xfrm>
            <a:off x="2341314" y="2475995"/>
            <a:ext cx="7059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319DFF"/>
                </a:solidFill>
              </a:rPr>
              <a:t>L</a:t>
            </a:r>
            <a:r>
              <a:rPr lang="en-US" sz="4000" b="1" baseline="-25000" dirty="0">
                <a:solidFill>
                  <a:srgbClr val="319DFF"/>
                </a:solidFill>
              </a:rPr>
              <a:t>1</a:t>
            </a:r>
            <a:endParaRPr lang="ru-RU" sz="4000" b="1" baseline="-25000" dirty="0">
              <a:solidFill>
                <a:srgbClr val="319D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0B35B-5009-4E0E-8824-37A57D563F10}"/>
              </a:ext>
            </a:extLst>
          </p:cNvPr>
          <p:cNvSpPr txBox="1"/>
          <p:nvPr/>
        </p:nvSpPr>
        <p:spPr>
          <a:xfrm>
            <a:off x="5680093" y="2475868"/>
            <a:ext cx="7059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319DFF"/>
                </a:solidFill>
              </a:rPr>
              <a:t>R</a:t>
            </a:r>
            <a:r>
              <a:rPr lang="en-US" sz="4000" b="1" baseline="-25000" dirty="0">
                <a:solidFill>
                  <a:srgbClr val="319DFF"/>
                </a:solidFill>
              </a:rPr>
              <a:t>1</a:t>
            </a:r>
            <a:endParaRPr lang="ru-RU" sz="4000" b="1" baseline="-25000" dirty="0">
              <a:solidFill>
                <a:srgbClr val="319D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3B7EB-B268-463C-BEEB-EB9EAA317AE9}"/>
              </a:ext>
            </a:extLst>
          </p:cNvPr>
          <p:cNvSpPr txBox="1"/>
          <p:nvPr/>
        </p:nvSpPr>
        <p:spPr>
          <a:xfrm>
            <a:off x="3159329" y="2475995"/>
            <a:ext cx="7059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31B1"/>
                </a:solidFill>
              </a:rPr>
              <a:t>L</a:t>
            </a:r>
            <a:r>
              <a:rPr lang="en-US" sz="4000" b="1" baseline="-25000" dirty="0">
                <a:solidFill>
                  <a:srgbClr val="FF31B1"/>
                </a:solidFill>
              </a:rPr>
              <a:t>2</a:t>
            </a:r>
            <a:endParaRPr lang="ru-RU" sz="4000" b="1" baseline="-25000" dirty="0">
              <a:solidFill>
                <a:srgbClr val="FF31B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9B3F03-CFF8-4498-ADED-987684F4F998}"/>
              </a:ext>
            </a:extLst>
          </p:cNvPr>
          <p:cNvSpPr txBox="1"/>
          <p:nvPr/>
        </p:nvSpPr>
        <p:spPr>
          <a:xfrm>
            <a:off x="7271460" y="2475868"/>
            <a:ext cx="7059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31B1"/>
                </a:solidFill>
              </a:rPr>
              <a:t>R</a:t>
            </a:r>
            <a:r>
              <a:rPr lang="en-US" sz="4000" b="1" baseline="-25000" dirty="0">
                <a:solidFill>
                  <a:srgbClr val="FF31B1"/>
                </a:solidFill>
              </a:rPr>
              <a:t>2</a:t>
            </a:r>
            <a:endParaRPr lang="ru-RU" sz="4000" b="1" baseline="-25000" dirty="0">
              <a:solidFill>
                <a:srgbClr val="FF31B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CC98641-7D0E-4891-9F91-AE244375F3FE}"/>
              </a:ext>
            </a:extLst>
          </p:cNvPr>
          <p:cNvSpPr/>
          <p:nvPr/>
        </p:nvSpPr>
        <p:spPr>
          <a:xfrm>
            <a:off x="2215425" y="3235444"/>
            <a:ext cx="3312000" cy="216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19DFF"/>
              </a:solidFill>
            </a:endParaRP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0F2EBCF0-5B65-44BE-B04A-D63AB0B2CD61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865313" y="3596388"/>
            <a:ext cx="2086340" cy="133058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9BD37C-609B-4054-BB95-109C21CDB49C}"/>
              </a:ext>
            </a:extLst>
          </p:cNvPr>
          <p:cNvSpPr txBox="1"/>
          <p:nvPr/>
        </p:nvSpPr>
        <p:spPr>
          <a:xfrm>
            <a:off x="1625660" y="4926976"/>
            <a:ext cx="8651986" cy="8925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600" dirty="0"/>
              <a:t>Неподходящие элементы для отрезка </a:t>
            </a:r>
            <a:r>
              <a:rPr lang="en-US" sz="2600" dirty="0"/>
              <a:t>[L1; R1], </a:t>
            </a:r>
            <a:r>
              <a:rPr lang="ru-RU" sz="2600" dirty="0"/>
              <a:t>которые также не будут подходить для отрезка </a:t>
            </a:r>
            <a:r>
              <a:rPr lang="en-US" sz="2600" dirty="0"/>
              <a:t>[L2; R2]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61390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Метод двух указателей. Реализация решения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8B5C4B-DB09-4B8E-A77D-A1EEEF70C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261" y="1492312"/>
            <a:ext cx="5913219" cy="43236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FEF936-2A7B-40F3-B085-942FC98141A3}"/>
              </a:ext>
            </a:extLst>
          </p:cNvPr>
          <p:cNvSpPr txBox="1"/>
          <p:nvPr/>
        </p:nvSpPr>
        <p:spPr>
          <a:xfrm>
            <a:off x="770965" y="2721114"/>
            <a:ext cx="2081555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Переменная</a:t>
            </a:r>
            <a:r>
              <a:rPr lang="en-US" sz="2000" dirty="0"/>
              <a:t> R </a:t>
            </a:r>
            <a:r>
              <a:rPr lang="ru-RU" sz="2000" dirty="0"/>
              <a:t>глобальная 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756DB76-F4D5-4D51-ADE9-3B355EEF6B8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852520" y="3075057"/>
            <a:ext cx="489063" cy="400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891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4144</TotalTime>
  <Words>397</Words>
  <Application>Microsoft Office PowerPoint</Application>
  <PresentationFormat>Широкоэкранный</PresentationFormat>
  <Paragraphs>59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alisa surname</dc:creator>
  <cp:lastModifiedBy>alisa surname</cp:lastModifiedBy>
  <cp:revision>82</cp:revision>
  <dcterms:created xsi:type="dcterms:W3CDTF">2023-12-31T14:40:47Z</dcterms:created>
  <dcterms:modified xsi:type="dcterms:W3CDTF">2024-01-09T07:07:56Z</dcterms:modified>
</cp:coreProperties>
</file>