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Arvo"/>
      <p:regular r:id="rId18"/>
      <p:bold r:id="rId19"/>
      <p:italic r:id="rId20"/>
      <p:boldItalic r:id="rId21"/>
    </p:embeddedFont>
    <p:embeddedFont>
      <p:font typeface="Familjen Grotesk"/>
      <p:regular r:id="rId22"/>
      <p:bold r:id="rId23"/>
      <p:italic r:id="rId24"/>
      <p:boldItalic r:id="rId25"/>
    </p:embeddedFont>
    <p:embeddedFont>
      <p:font typeface="Nunito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jBPkS6RmXBTDlobKHAwtzJfu2I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975C13-06D4-4130-BBFA-5BCE892F71E0}">
  <a:tblStyle styleId="{B7975C13-06D4-4130-BBFA-5BCE892F71E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rvo-italic.fntdata"/><Relationship Id="rId22" Type="http://schemas.openxmlformats.org/officeDocument/2006/relationships/font" Target="fonts/FamiljenGrotesk-regular.fntdata"/><Relationship Id="rId21" Type="http://schemas.openxmlformats.org/officeDocument/2006/relationships/font" Target="fonts/Arvo-boldItalic.fntdata"/><Relationship Id="rId24" Type="http://schemas.openxmlformats.org/officeDocument/2006/relationships/font" Target="fonts/FamiljenGrotesk-italic.fntdata"/><Relationship Id="rId23" Type="http://schemas.openxmlformats.org/officeDocument/2006/relationships/font" Target="fonts/FamiljenGrotesk-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Sans-regular.fntdata"/><Relationship Id="rId25" Type="http://schemas.openxmlformats.org/officeDocument/2006/relationships/font" Target="fonts/FamiljenGrotesk-boldItalic.fntdata"/><Relationship Id="rId28" Type="http://schemas.openxmlformats.org/officeDocument/2006/relationships/font" Target="fonts/NunitoSans-italic.fntdata"/><Relationship Id="rId27" Type="http://schemas.openxmlformats.org/officeDocument/2006/relationships/font" Target="fonts/Nunito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Arvo-bold.fntdata"/><Relationship Id="rId18" Type="http://schemas.openxmlformats.org/officeDocument/2006/relationships/font" Target="fonts/Arv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2271476" y="1144409"/>
            <a:ext cx="2315100" cy="3083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400058"/>
            <a:ext cx="5486400" cy="360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1:notes"/>
          <p:cNvSpPr txBox="1"/>
          <p:nvPr>
            <p:ph idx="12" type="sldNum"/>
          </p:nvPr>
        </p:nvSpPr>
        <p:spPr>
          <a:xfrm>
            <a:off x="3885010" y="8684546"/>
            <a:ext cx="2971800" cy="45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149b451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9149b451d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9" name="Shape 9"/>
        <p:cNvGrpSpPr/>
        <p:nvPr/>
      </p:nvGrpSpPr>
      <p:grpSpPr>
        <a:xfrm>
          <a:off x="0" y="0"/>
          <a:ext cx="0" cy="0"/>
          <a:chOff x="0" y="0"/>
          <a:chExt cx="0" cy="0"/>
        </a:xfrm>
      </p:grpSpPr>
      <p:sp>
        <p:nvSpPr>
          <p:cNvPr id="10" name="Google Shape;10;p1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1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rm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BLANK_1_1_1">
    <p:spTree>
      <p:nvGrpSpPr>
        <p:cNvPr id="54" name="Shape 54"/>
        <p:cNvGrpSpPr/>
        <p:nvPr/>
      </p:nvGrpSpPr>
      <p:grpSpPr>
        <a:xfrm>
          <a:off x="0" y="0"/>
          <a:ext cx="0" cy="0"/>
          <a:chOff x="0" y="0"/>
          <a:chExt cx="0" cy="0"/>
        </a:xfrm>
      </p:grpSpPr>
      <p:sp>
        <p:nvSpPr>
          <p:cNvPr id="55" name="Google Shape;55;p22"/>
          <p:cNvSpPr txBox="1"/>
          <p:nvPr>
            <p:ph idx="12" type="sldNum"/>
          </p:nvPr>
        </p:nvSpPr>
        <p:spPr>
          <a:xfrm>
            <a:off x="8548658" y="4663217"/>
            <a:ext cx="548700" cy="393600"/>
          </a:xfrm>
          <a:prstGeom prst="rect">
            <a:avLst/>
          </a:prstGeom>
          <a:noFill/>
          <a:ln>
            <a:noFill/>
          </a:ln>
        </p:spPr>
        <p:txBody>
          <a:bodyPr anchorCtr="0" anchor="t" bIns="0" lIns="0" spcFirstLastPara="1" rIns="0" wrap="square" tIns="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r">
              <a:spcBef>
                <a:spcPts val="0"/>
              </a:spcBef>
              <a:spcAft>
                <a:spcPts val="0"/>
              </a:spcAft>
              <a:buNone/>
            </a:pPr>
            <a:fld id="{00000000-1234-1234-1234-123412341234}" type="slidenum">
              <a:rPr lang="pt-BR"/>
              <a:t>‹#›</a:t>
            </a:fld>
            <a:endParaRPr/>
          </a:p>
        </p:txBody>
      </p:sp>
      <p:sp>
        <p:nvSpPr>
          <p:cNvPr id="56" name="Google Shape;56;p22"/>
          <p:cNvSpPr txBox="1"/>
          <p:nvPr>
            <p:ph type="title"/>
          </p:nvPr>
        </p:nvSpPr>
        <p:spPr>
          <a:xfrm>
            <a:off x="783525" y="1738050"/>
            <a:ext cx="2545800" cy="16674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3" name="Google Shape;2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rive.google.com/drive/folders/1T3VXMs0XWnuV59n0puhRTXXlfyDwqwvO?usp=driv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AAB4"/>
        </a:solidFill>
      </p:bgPr>
    </p:bg>
    <p:spTree>
      <p:nvGrpSpPr>
        <p:cNvPr id="61" name="Shape 61"/>
        <p:cNvGrpSpPr/>
        <p:nvPr/>
      </p:nvGrpSpPr>
      <p:grpSpPr>
        <a:xfrm>
          <a:off x="0" y="0"/>
          <a:ext cx="0" cy="0"/>
          <a:chOff x="0" y="0"/>
          <a:chExt cx="0" cy="0"/>
        </a:xfrm>
      </p:grpSpPr>
      <p:pic>
        <p:nvPicPr>
          <p:cNvPr id="62" name="Google Shape;62;p1"/>
          <p:cNvPicPr preferRelativeResize="0"/>
          <p:nvPr/>
        </p:nvPicPr>
        <p:blipFill rotWithShape="1">
          <a:blip r:embed="rId3">
            <a:alphaModFix/>
          </a:blip>
          <a:srcRect b="0" l="0" r="0" t="0"/>
          <a:stretch/>
        </p:blipFill>
        <p:spPr>
          <a:xfrm>
            <a:off x="407273" y="4379525"/>
            <a:ext cx="1083425" cy="504876"/>
          </a:xfrm>
          <a:prstGeom prst="rect">
            <a:avLst/>
          </a:prstGeom>
          <a:noFill/>
          <a:ln>
            <a:noFill/>
          </a:ln>
        </p:spPr>
      </p:pic>
      <p:sp>
        <p:nvSpPr>
          <p:cNvPr id="63" name="Google Shape;63;p1"/>
          <p:cNvSpPr txBox="1"/>
          <p:nvPr/>
        </p:nvSpPr>
        <p:spPr>
          <a:xfrm>
            <a:off x="382675" y="1467373"/>
            <a:ext cx="3589800" cy="1225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000"/>
              <a:buFont typeface="Arial"/>
              <a:buNone/>
            </a:pPr>
            <a:r>
              <a:rPr b="1" i="0" lang="pt-BR" sz="3900" u="none" cap="none" strike="noStrike">
                <a:solidFill>
                  <a:schemeClr val="dk1"/>
                </a:solidFill>
                <a:latin typeface="Familjen Grotesk"/>
                <a:ea typeface="Familjen Grotesk"/>
                <a:cs typeface="Familjen Grotesk"/>
                <a:sym typeface="Familjen Grotesk"/>
              </a:rPr>
              <a:t>Case Técnico</a:t>
            </a:r>
            <a:endParaRPr b="1" i="0" sz="3900" u="none" cap="none" strike="noStrike">
              <a:solidFill>
                <a:schemeClr val="dk1"/>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rgbClr val="000000"/>
              </a:buClr>
              <a:buSzPts val="4000"/>
              <a:buFont typeface="Arial"/>
              <a:buNone/>
            </a:pPr>
            <a:r>
              <a:rPr b="1" i="0" lang="pt-BR" sz="3900" u="none" cap="none" strike="noStrike">
                <a:solidFill>
                  <a:schemeClr val="dk1"/>
                </a:solidFill>
                <a:latin typeface="Familjen Grotesk"/>
                <a:ea typeface="Familjen Grotesk"/>
                <a:cs typeface="Familjen Grotesk"/>
                <a:sym typeface="Familjen Grotesk"/>
              </a:rPr>
              <a:t>Analytics</a:t>
            </a:r>
            <a:endParaRPr b="1" i="0" sz="3900" u="none" cap="none" strike="noStrike">
              <a:solidFill>
                <a:schemeClr val="dk1"/>
              </a:solidFill>
              <a:latin typeface="Familjen Grotesk"/>
              <a:ea typeface="Familjen Grotesk"/>
              <a:cs typeface="Familjen Grotesk"/>
              <a:sym typeface="Familjen Grotesk"/>
            </a:endParaRPr>
          </a:p>
        </p:txBody>
      </p:sp>
      <p:pic>
        <p:nvPicPr>
          <p:cNvPr id="64" name="Google Shape;64;p1"/>
          <p:cNvPicPr preferRelativeResize="0"/>
          <p:nvPr/>
        </p:nvPicPr>
        <p:blipFill rotWithShape="1">
          <a:blip r:embed="rId4">
            <a:alphaModFix/>
          </a:blip>
          <a:srcRect b="0" l="0" r="0" t="0"/>
          <a:stretch/>
        </p:blipFill>
        <p:spPr>
          <a:xfrm flipH="1">
            <a:off x="4711123" y="494376"/>
            <a:ext cx="3774127" cy="4242324"/>
          </a:xfrm>
          <a:prstGeom prst="rect">
            <a:avLst/>
          </a:prstGeom>
          <a:noFill/>
          <a:ln>
            <a:noFill/>
          </a:ln>
        </p:spPr>
      </p:pic>
      <p:sp>
        <p:nvSpPr>
          <p:cNvPr id="65" name="Google Shape;65;p1"/>
          <p:cNvSpPr txBox="1"/>
          <p:nvPr/>
        </p:nvSpPr>
        <p:spPr>
          <a:xfrm>
            <a:off x="407275" y="2581800"/>
            <a:ext cx="4247700" cy="338700"/>
          </a:xfrm>
          <a:prstGeom prst="rect">
            <a:avLst/>
          </a:prstGeom>
          <a:noFill/>
          <a:ln>
            <a:noFill/>
          </a:ln>
        </p:spPr>
        <p:txBody>
          <a:bodyPr anchorCtr="0" anchor="ctr"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00"/>
              <a:buFont typeface="Arial"/>
              <a:buNone/>
            </a:pPr>
            <a:r>
              <a:rPr b="0" i="0" lang="pt-BR" sz="1000" u="none" cap="none" strike="noStrike">
                <a:solidFill>
                  <a:schemeClr val="dk1"/>
                </a:solidFill>
                <a:latin typeface="Roboto"/>
                <a:ea typeface="Roboto"/>
                <a:cs typeface="Roboto"/>
                <a:sym typeface="Roboto"/>
              </a:rPr>
              <a:t>Analista de Dados</a:t>
            </a:r>
            <a:endParaRPr b="0" i="0" sz="10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p:nvPr/>
        </p:nvSpPr>
        <p:spPr>
          <a:xfrm>
            <a:off x="0" y="4871150"/>
            <a:ext cx="9144000" cy="278700"/>
          </a:xfrm>
          <a:prstGeom prst="rect">
            <a:avLst/>
          </a:prstGeom>
          <a:solidFill>
            <a:srgbClr val="F0AA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nvSpPr>
        <p:spPr>
          <a:xfrm>
            <a:off x="375875" y="1309275"/>
            <a:ext cx="8323800" cy="3407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Clr>
                <a:schemeClr val="dk1"/>
              </a:buClr>
              <a:buSzPts val="1100"/>
              <a:buFont typeface="Arial"/>
              <a:buNone/>
            </a:pPr>
            <a:r>
              <a:rPr b="1" i="0" lang="pt-BR" sz="1000" u="none" cap="none" strike="noStrike">
                <a:solidFill>
                  <a:srgbClr val="374151"/>
                </a:solidFill>
                <a:latin typeface="Roboto"/>
                <a:ea typeface="Roboto"/>
                <a:cs typeface="Roboto"/>
                <a:sym typeface="Roboto"/>
              </a:rPr>
              <a:t>1. Contexto: </a:t>
            </a:r>
            <a:endParaRPr b="1" i="0" sz="1000" u="none" cap="none" strike="noStrike">
              <a:solidFill>
                <a:srgbClr val="37415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lang="pt-BR" sz="900">
                <a:solidFill>
                  <a:schemeClr val="dk1"/>
                </a:solidFill>
                <a:latin typeface="Roboto"/>
                <a:ea typeface="Roboto"/>
                <a:cs typeface="Roboto"/>
                <a:sym typeface="Roboto"/>
              </a:rPr>
              <a:t>Você foi designado como Analista de Dados na Flash, que é uma </a:t>
            </a:r>
            <a:r>
              <a:rPr i="1" lang="pt-BR" sz="900">
                <a:solidFill>
                  <a:schemeClr val="dk1"/>
                </a:solidFill>
                <a:latin typeface="Roboto"/>
                <a:ea typeface="Roboto"/>
                <a:cs typeface="Roboto"/>
                <a:sym typeface="Roboto"/>
              </a:rPr>
              <a:t>Principal Licensee</a:t>
            </a:r>
            <a:r>
              <a:rPr lang="pt-BR" sz="900">
                <a:solidFill>
                  <a:schemeClr val="dk1"/>
                </a:solidFill>
                <a:latin typeface="Roboto"/>
                <a:ea typeface="Roboto"/>
                <a:cs typeface="Roboto"/>
                <a:sym typeface="Roboto"/>
              </a:rPr>
              <a:t> da Mastercard, e tem como responsabilidade construir e relatar métricas operacionais à Mastercard trimestralmente, de acordo com as regras e definições fornecidas no documento </a:t>
            </a:r>
            <a:r>
              <a:rPr b="1" lang="pt-BR" sz="900">
                <a:solidFill>
                  <a:schemeClr val="dk1"/>
                </a:solidFill>
                <a:latin typeface="Roboto"/>
                <a:ea typeface="Roboto"/>
                <a:cs typeface="Roboto"/>
                <a:sym typeface="Roboto"/>
              </a:rPr>
              <a:t>"Issuing Definitions"</a:t>
            </a:r>
            <a:r>
              <a:rPr lang="pt-BR" sz="900">
                <a:solidFill>
                  <a:schemeClr val="dk1"/>
                </a:solidFill>
                <a:latin typeface="Roboto"/>
                <a:ea typeface="Roboto"/>
                <a:cs typeface="Roboto"/>
                <a:sym typeface="Roboto"/>
              </a:rPr>
              <a:t>.</a:t>
            </a:r>
            <a:endParaRPr sz="900">
              <a:solidFill>
                <a:schemeClr val="dk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t/>
            </a:r>
            <a:endParaRPr sz="900">
              <a:solidFill>
                <a:schemeClr val="dk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b="1" i="0" lang="pt-BR" sz="1000" u="none" cap="none" strike="noStrike">
                <a:solidFill>
                  <a:srgbClr val="374151"/>
                </a:solidFill>
                <a:latin typeface="Roboto"/>
                <a:ea typeface="Roboto"/>
                <a:cs typeface="Roboto"/>
                <a:sym typeface="Roboto"/>
              </a:rPr>
              <a:t>2. Problemática:</a:t>
            </a:r>
            <a:endParaRPr b="1" i="0" sz="1000" u="none" cap="none" strike="noStrike">
              <a:solidFill>
                <a:srgbClr val="37415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lang="pt-BR" sz="900">
                <a:solidFill>
                  <a:schemeClr val="dk1"/>
                </a:solidFill>
                <a:latin typeface="Roboto"/>
                <a:ea typeface="Roboto"/>
                <a:cs typeface="Roboto"/>
                <a:sym typeface="Roboto"/>
              </a:rPr>
              <a:t>Sua tarefa é criar um processo de acompanhamento de </a:t>
            </a:r>
            <a:r>
              <a:rPr b="1" lang="pt-BR" sz="900">
                <a:solidFill>
                  <a:schemeClr val="dk1"/>
                </a:solidFill>
                <a:latin typeface="Roboto"/>
                <a:ea typeface="Roboto"/>
                <a:cs typeface="Roboto"/>
                <a:sym typeface="Roboto"/>
              </a:rPr>
              <a:t>cartões ativos</a:t>
            </a:r>
            <a:r>
              <a:rPr lang="pt-BR" sz="900">
                <a:solidFill>
                  <a:schemeClr val="dk1"/>
                </a:solidFill>
                <a:latin typeface="Roboto"/>
                <a:ea typeface="Roboto"/>
                <a:cs typeface="Roboto"/>
                <a:sym typeface="Roboto"/>
              </a:rPr>
              <a:t> que permitirá à empresa cumprir com precisão os requisitos de relatórios da Mastercard, bem como analisar esses dados para propor e liderar mudanças de processos que visem alavancar o resultado da Flash.</a:t>
            </a:r>
            <a:endParaRPr b="0" i="0" sz="900" u="none" cap="none" strike="noStrike">
              <a:solidFill>
                <a:schemeClr val="dk1"/>
              </a:solidFill>
              <a:latin typeface="Roboto"/>
              <a:ea typeface="Roboto"/>
              <a:cs typeface="Roboto"/>
              <a:sym typeface="Roboto"/>
            </a:endParaRPr>
          </a:p>
        </p:txBody>
      </p:sp>
      <p:sp>
        <p:nvSpPr>
          <p:cNvPr id="72" name="Google Shape;72;p2"/>
          <p:cNvSpPr txBox="1"/>
          <p:nvPr/>
        </p:nvSpPr>
        <p:spPr>
          <a:xfrm>
            <a:off x="375875" y="267675"/>
            <a:ext cx="7722600" cy="10416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000"/>
              <a:buFont typeface="Arial"/>
              <a:buNone/>
            </a:pPr>
            <a:r>
              <a:rPr b="1" i="0" lang="pt-BR" sz="2600" u="none" cap="none" strike="noStrike">
                <a:solidFill>
                  <a:srgbClr val="FE2B8F"/>
                </a:solidFill>
                <a:latin typeface="Familjen Grotesk"/>
                <a:ea typeface="Familjen Grotesk"/>
                <a:cs typeface="Familjen Grotesk"/>
                <a:sym typeface="Familjen Grotesk"/>
              </a:rPr>
              <a:t>Sobre o Desafio</a:t>
            </a:r>
            <a:endParaRPr b="1" i="0" sz="26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rgbClr val="000000"/>
              </a:buClr>
              <a:buSzPts val="4000"/>
              <a:buFont typeface="Arial"/>
              <a:buNone/>
            </a:pPr>
            <a:r>
              <a:t/>
            </a:r>
            <a:endParaRPr b="1" i="0" sz="4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chemeClr val="dk1"/>
              </a:buClr>
              <a:buSzPts val="4000"/>
              <a:buFont typeface="Arial"/>
              <a:buNone/>
            </a:pPr>
            <a:r>
              <a:rPr b="1" lang="pt-BR" sz="2200">
                <a:solidFill>
                  <a:schemeClr val="dk2"/>
                </a:solidFill>
                <a:latin typeface="Familjen Grotesk"/>
                <a:ea typeface="Familjen Grotesk"/>
                <a:cs typeface="Familjen Grotesk"/>
                <a:sym typeface="Familjen Grotesk"/>
              </a:rPr>
              <a:t>Acompanhamento de Cartões Ativos para Quarterly Mastercard Reporting (QMR)</a:t>
            </a:r>
            <a:endParaRPr b="1" i="0" sz="2600" u="none" cap="none" strike="noStrike">
              <a:solidFill>
                <a:srgbClr val="FE2B8F"/>
              </a:solidFill>
              <a:latin typeface="Familjen Grotesk"/>
              <a:ea typeface="Familjen Grotesk"/>
              <a:cs typeface="Familjen Grotesk"/>
              <a:sym typeface="Familjen Grotesk"/>
            </a:endParaRPr>
          </a:p>
        </p:txBody>
      </p:sp>
      <p:sp>
        <p:nvSpPr>
          <p:cNvPr id="73" name="Google Shape;73;p2"/>
          <p:cNvSpPr txBox="1"/>
          <p:nvPr/>
        </p:nvSpPr>
        <p:spPr>
          <a:xfrm>
            <a:off x="8532628" y="4881950"/>
            <a:ext cx="611400" cy="25710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pt-BR" sz="900" u="none" cap="none" strike="noStrike">
                <a:solidFill>
                  <a:srgbClr val="000000"/>
                </a:solidFill>
                <a:latin typeface="Nunito Sans"/>
                <a:ea typeface="Nunito Sans"/>
                <a:cs typeface="Nunito Sans"/>
                <a:sym typeface="Nunito Sans"/>
              </a:rPr>
              <a:t>‹#›</a:t>
            </a:fld>
            <a:endParaRPr b="0" i="0" sz="9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0" y="4871150"/>
            <a:ext cx="9144000" cy="278700"/>
          </a:xfrm>
          <a:prstGeom prst="rect">
            <a:avLst/>
          </a:prstGeom>
          <a:solidFill>
            <a:srgbClr val="F0AA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txBox="1"/>
          <p:nvPr/>
        </p:nvSpPr>
        <p:spPr>
          <a:xfrm>
            <a:off x="375875" y="1108650"/>
            <a:ext cx="3937800" cy="3528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Clr>
                <a:schemeClr val="dk1"/>
              </a:buClr>
              <a:buSzPts val="1100"/>
              <a:buFont typeface="Arial"/>
              <a:buNone/>
            </a:pPr>
            <a:r>
              <a:rPr b="1" i="0" lang="pt-BR" sz="1000" u="none" cap="none" strike="noStrike">
                <a:solidFill>
                  <a:srgbClr val="374151"/>
                </a:solidFill>
                <a:latin typeface="Roboto"/>
                <a:ea typeface="Roboto"/>
                <a:cs typeface="Roboto"/>
                <a:sym typeface="Roboto"/>
              </a:rPr>
              <a:t>1. </a:t>
            </a:r>
            <a:r>
              <a:rPr b="1" lang="pt-BR" sz="1000">
                <a:solidFill>
                  <a:srgbClr val="374151"/>
                </a:solidFill>
                <a:latin typeface="Roboto"/>
                <a:ea typeface="Roboto"/>
                <a:cs typeface="Roboto"/>
                <a:sym typeface="Roboto"/>
              </a:rPr>
              <a:t>Documentação</a:t>
            </a:r>
            <a:endParaRPr b="1" sz="1000">
              <a:solidFill>
                <a:srgbClr val="37415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lang="pt-BR" sz="900">
                <a:solidFill>
                  <a:schemeClr val="dk1"/>
                </a:solidFill>
                <a:latin typeface="Roboto"/>
                <a:ea typeface="Roboto"/>
                <a:cs typeface="Roboto"/>
                <a:sym typeface="Roboto"/>
              </a:rPr>
              <a:t>Todas as definições quanto </a:t>
            </a:r>
            <a:r>
              <a:rPr lang="pt-BR" sz="900">
                <a:solidFill>
                  <a:schemeClr val="dk1"/>
                </a:solidFill>
                <a:latin typeface="Roboto"/>
                <a:ea typeface="Roboto"/>
                <a:cs typeface="Roboto"/>
                <a:sym typeface="Roboto"/>
              </a:rPr>
              <a:t>às</a:t>
            </a:r>
            <a:r>
              <a:rPr lang="pt-BR" sz="900">
                <a:solidFill>
                  <a:schemeClr val="dk1"/>
                </a:solidFill>
                <a:latin typeface="Roboto"/>
                <a:ea typeface="Roboto"/>
                <a:cs typeface="Roboto"/>
                <a:sym typeface="Roboto"/>
              </a:rPr>
              <a:t> métricas a serem reportadas, bem como a explicação de cada indicador está no material </a:t>
            </a:r>
            <a:r>
              <a:rPr b="1" lang="pt-BR" sz="900">
                <a:solidFill>
                  <a:schemeClr val="dk1"/>
                </a:solidFill>
                <a:latin typeface="Roboto"/>
                <a:ea typeface="Roboto"/>
                <a:cs typeface="Roboto"/>
                <a:sym typeface="Roboto"/>
              </a:rPr>
              <a:t>“Issuing Definitions”</a:t>
            </a:r>
            <a:r>
              <a:rPr lang="pt-BR" sz="900">
                <a:solidFill>
                  <a:schemeClr val="dk1"/>
                </a:solidFill>
                <a:latin typeface="Roboto"/>
                <a:ea typeface="Roboto"/>
                <a:cs typeface="Roboto"/>
                <a:sym typeface="Roboto"/>
              </a:rPr>
              <a:t>. Esse material é um recorte do QMR de Setembro/23 da Mastercard.</a:t>
            </a:r>
            <a:endParaRPr sz="900">
              <a:solidFill>
                <a:schemeClr val="dk1"/>
              </a:solidFill>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b="1" lang="pt-BR" sz="1000">
                <a:solidFill>
                  <a:srgbClr val="374151"/>
                </a:solidFill>
                <a:latin typeface="Roboto"/>
                <a:ea typeface="Roboto"/>
                <a:cs typeface="Roboto"/>
                <a:sym typeface="Roboto"/>
              </a:rPr>
              <a:t>2</a:t>
            </a:r>
            <a:r>
              <a:rPr b="1" lang="pt-BR" sz="1000">
                <a:solidFill>
                  <a:srgbClr val="374151"/>
                </a:solidFill>
                <a:latin typeface="Roboto"/>
                <a:ea typeface="Roboto"/>
                <a:cs typeface="Roboto"/>
                <a:sym typeface="Roboto"/>
              </a:rPr>
              <a:t>. Bases de Dados</a:t>
            </a:r>
            <a:endParaRPr b="1" sz="1000">
              <a:solidFill>
                <a:srgbClr val="374151"/>
              </a:solidFill>
              <a:latin typeface="Roboto"/>
              <a:ea typeface="Roboto"/>
              <a:cs typeface="Roboto"/>
              <a:sym typeface="Roboto"/>
            </a:endParaRPr>
          </a:p>
          <a:p>
            <a:pPr indent="-285750" lvl="0" marL="457200" rtl="0" algn="l">
              <a:lnSpc>
                <a:spcPct val="150000"/>
              </a:lnSpc>
              <a:spcBef>
                <a:spcPts val="1000"/>
              </a:spcBef>
              <a:spcAft>
                <a:spcPts val="0"/>
              </a:spcAft>
              <a:buClr>
                <a:srgbClr val="374151"/>
              </a:buClr>
              <a:buSzPts val="900"/>
              <a:buFont typeface="Roboto"/>
              <a:buAutoNum type="alphaLcParenR"/>
            </a:pPr>
            <a:r>
              <a:rPr b="1" lang="pt-BR" sz="900">
                <a:solidFill>
                  <a:srgbClr val="374151"/>
                </a:solidFill>
                <a:latin typeface="Roboto"/>
                <a:ea typeface="Roboto"/>
                <a:cs typeface="Roboto"/>
                <a:sym typeface="Roboto"/>
              </a:rPr>
              <a:t>cards</a:t>
            </a:r>
            <a:r>
              <a:rPr lang="pt-BR" sz="900">
                <a:solidFill>
                  <a:srgbClr val="374151"/>
                </a:solidFill>
                <a:latin typeface="Roboto"/>
                <a:ea typeface="Roboto"/>
                <a:cs typeface="Roboto"/>
                <a:sym typeface="Roboto"/>
              </a:rPr>
              <a:t> - É uma tabela com a listagem de todos os cartões disponíveis. Nela temos as colunas com (1) o id do cartão; (2) o id do dono do cartão (employee); (3) o id da empresa que ele trabalha (company); (4) o modelo do cartão (se é PIN ou contactless); e (5) a data de validade do cartão (valid thru);</a:t>
            </a:r>
            <a:endParaRPr sz="900">
              <a:solidFill>
                <a:srgbClr val="374151"/>
              </a:solidFill>
              <a:latin typeface="Roboto"/>
              <a:ea typeface="Roboto"/>
              <a:cs typeface="Roboto"/>
              <a:sym typeface="Roboto"/>
            </a:endParaRPr>
          </a:p>
          <a:p>
            <a:pPr indent="-285750" lvl="0" marL="457200" rtl="0" algn="l">
              <a:lnSpc>
                <a:spcPct val="150000"/>
              </a:lnSpc>
              <a:spcBef>
                <a:spcPts val="0"/>
              </a:spcBef>
              <a:spcAft>
                <a:spcPts val="0"/>
              </a:spcAft>
              <a:buClr>
                <a:srgbClr val="374151"/>
              </a:buClr>
              <a:buSzPts val="900"/>
              <a:buFont typeface="Roboto"/>
              <a:buAutoNum type="alphaLcParenR"/>
            </a:pPr>
            <a:r>
              <a:rPr b="1" lang="pt-BR" sz="900">
                <a:solidFill>
                  <a:srgbClr val="374151"/>
                </a:solidFill>
                <a:latin typeface="Roboto"/>
                <a:ea typeface="Roboto"/>
                <a:cs typeface="Roboto"/>
                <a:sym typeface="Roboto"/>
              </a:rPr>
              <a:t>cards_status </a:t>
            </a:r>
            <a:r>
              <a:rPr lang="pt-BR" sz="900">
                <a:solidFill>
                  <a:srgbClr val="374151"/>
                </a:solidFill>
                <a:latin typeface="Roboto"/>
                <a:ea typeface="Roboto"/>
                <a:cs typeface="Roboto"/>
                <a:sym typeface="Roboto"/>
              </a:rPr>
              <a:t>- É uma tabela com a listagem de todas as alterações de status desses cartões. Nela temos as colunas com (1) o id do cartão; (2) modelo do cartão; (3) status do cartão (“done”, “temporarily blocked”, ou “permanently terminated”); (4) data de início do status; e (5) data do fim do status;</a:t>
            </a:r>
            <a:endParaRPr sz="900">
              <a:solidFill>
                <a:srgbClr val="374151"/>
              </a:solidFill>
              <a:latin typeface="Roboto"/>
              <a:ea typeface="Roboto"/>
              <a:cs typeface="Roboto"/>
              <a:sym typeface="Roboto"/>
            </a:endParaRPr>
          </a:p>
        </p:txBody>
      </p:sp>
      <p:sp>
        <p:nvSpPr>
          <p:cNvPr id="80" name="Google Shape;80;p3"/>
          <p:cNvSpPr txBox="1"/>
          <p:nvPr/>
        </p:nvSpPr>
        <p:spPr>
          <a:xfrm>
            <a:off x="375875" y="267675"/>
            <a:ext cx="7722600" cy="7791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000"/>
              <a:buFont typeface="Arial"/>
              <a:buNone/>
            </a:pPr>
            <a:r>
              <a:rPr b="1" lang="pt-BR" sz="2600">
                <a:solidFill>
                  <a:srgbClr val="FE2B8F"/>
                </a:solidFill>
                <a:latin typeface="Familjen Grotesk"/>
                <a:ea typeface="Familjen Grotesk"/>
                <a:cs typeface="Familjen Grotesk"/>
                <a:sym typeface="Familjen Grotesk"/>
              </a:rPr>
              <a:t>Documentações e </a:t>
            </a:r>
            <a:r>
              <a:rPr b="1" i="0" lang="pt-BR" sz="2600" u="none" cap="none" strike="noStrike">
                <a:solidFill>
                  <a:srgbClr val="FE2B8F"/>
                </a:solidFill>
                <a:latin typeface="Familjen Grotesk"/>
                <a:ea typeface="Familjen Grotesk"/>
                <a:cs typeface="Familjen Grotesk"/>
                <a:sym typeface="Familjen Grotesk"/>
              </a:rPr>
              <a:t>Base de Dados</a:t>
            </a:r>
            <a:endParaRPr b="1" i="0" sz="26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rgbClr val="000000"/>
              </a:buClr>
              <a:buSzPts val="4000"/>
              <a:buFont typeface="Arial"/>
              <a:buNone/>
            </a:pPr>
            <a:r>
              <a:t/>
            </a:r>
            <a:endParaRPr b="1" i="0" sz="4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chemeClr val="dk1"/>
              </a:buClr>
              <a:buSzPts val="4000"/>
              <a:buFont typeface="Arial"/>
              <a:buNone/>
            </a:pPr>
            <a:r>
              <a:rPr b="1" lang="pt-BR" sz="2200">
                <a:solidFill>
                  <a:schemeClr val="dk2"/>
                </a:solidFill>
                <a:latin typeface="Familjen Grotesk"/>
                <a:ea typeface="Familjen Grotesk"/>
                <a:cs typeface="Familjen Grotesk"/>
                <a:sym typeface="Familjen Grotesk"/>
              </a:rPr>
              <a:t>O que será usado e c</a:t>
            </a:r>
            <a:r>
              <a:rPr b="1" i="0" lang="pt-BR" sz="2200" u="none" cap="none" strike="noStrike">
                <a:solidFill>
                  <a:schemeClr val="dk2"/>
                </a:solidFill>
                <a:latin typeface="Familjen Grotesk"/>
                <a:ea typeface="Familjen Grotesk"/>
                <a:cs typeface="Familjen Grotesk"/>
                <a:sym typeface="Familjen Grotesk"/>
              </a:rPr>
              <a:t>omo acessar os dados para o desafio?</a:t>
            </a:r>
            <a:endParaRPr b="1" i="0" sz="2600" u="none" cap="none" strike="noStrike">
              <a:solidFill>
                <a:srgbClr val="FE2B8F"/>
              </a:solidFill>
              <a:latin typeface="Familjen Grotesk"/>
              <a:ea typeface="Familjen Grotesk"/>
              <a:cs typeface="Familjen Grotesk"/>
              <a:sym typeface="Familjen Grotesk"/>
            </a:endParaRPr>
          </a:p>
        </p:txBody>
      </p:sp>
      <p:sp>
        <p:nvSpPr>
          <p:cNvPr id="81" name="Google Shape;81;p3"/>
          <p:cNvSpPr txBox="1"/>
          <p:nvPr/>
        </p:nvSpPr>
        <p:spPr>
          <a:xfrm>
            <a:off x="8532628" y="4881950"/>
            <a:ext cx="611400" cy="25710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pt-BR" sz="900" u="none" cap="none" strike="noStrike">
                <a:solidFill>
                  <a:srgbClr val="000000"/>
                </a:solidFill>
                <a:latin typeface="Nunito Sans"/>
                <a:ea typeface="Nunito Sans"/>
                <a:cs typeface="Nunito Sans"/>
                <a:sym typeface="Nunito Sans"/>
              </a:rPr>
              <a:t>‹#›</a:t>
            </a:fld>
            <a:endParaRPr b="0" i="0" sz="900" u="none" cap="none" strike="noStrike">
              <a:solidFill>
                <a:srgbClr val="000000"/>
              </a:solidFill>
              <a:latin typeface="Nunito Sans"/>
              <a:ea typeface="Nunito Sans"/>
              <a:cs typeface="Nunito Sans"/>
              <a:sym typeface="Nunito Sans"/>
            </a:endParaRPr>
          </a:p>
        </p:txBody>
      </p:sp>
      <p:sp>
        <p:nvSpPr>
          <p:cNvPr id="82" name="Google Shape;82;p3"/>
          <p:cNvSpPr txBox="1"/>
          <p:nvPr/>
        </p:nvSpPr>
        <p:spPr>
          <a:xfrm>
            <a:off x="4459350" y="1046775"/>
            <a:ext cx="4024500" cy="3528900"/>
          </a:xfrm>
          <a:prstGeom prst="rect">
            <a:avLst/>
          </a:prstGeom>
          <a:noFill/>
          <a:ln>
            <a:noFill/>
          </a:ln>
        </p:spPr>
        <p:txBody>
          <a:bodyPr anchorCtr="0" anchor="t" bIns="91425" lIns="91425" spcFirstLastPara="1" rIns="91425" wrap="square" tIns="91425">
            <a:noAutofit/>
          </a:bodyPr>
          <a:lstStyle/>
          <a:p>
            <a:pPr indent="-285750" lvl="0" marL="457200" marR="0" rtl="0" algn="l">
              <a:lnSpc>
                <a:spcPct val="150000"/>
              </a:lnSpc>
              <a:spcBef>
                <a:spcPts val="1000"/>
              </a:spcBef>
              <a:spcAft>
                <a:spcPts val="0"/>
              </a:spcAft>
              <a:buClr>
                <a:srgbClr val="374151"/>
              </a:buClr>
              <a:buSzPts val="900"/>
              <a:buFont typeface="Roboto"/>
              <a:buAutoNum type="alphaLcParenR" startAt="3"/>
            </a:pPr>
            <a:r>
              <a:rPr b="1" lang="pt-BR" sz="900">
                <a:solidFill>
                  <a:srgbClr val="374151"/>
                </a:solidFill>
                <a:latin typeface="Roboto"/>
                <a:ea typeface="Roboto"/>
                <a:cs typeface="Roboto"/>
                <a:sym typeface="Roboto"/>
              </a:rPr>
              <a:t>cards_transactions </a:t>
            </a:r>
            <a:r>
              <a:rPr lang="pt-BR" sz="900">
                <a:solidFill>
                  <a:srgbClr val="374151"/>
                </a:solidFill>
                <a:latin typeface="Roboto"/>
                <a:ea typeface="Roboto"/>
                <a:cs typeface="Roboto"/>
                <a:sym typeface="Roboto"/>
              </a:rPr>
              <a:t>- É uma tabela com a listagem de todas as transações de compras utilizando esses cartões. Nela temos as colunas com (1) o id do cartão; (2) o valor da transação; (3) a data da transação; e (4) o id da transação.</a:t>
            </a:r>
            <a:endParaRPr sz="900">
              <a:solidFill>
                <a:srgbClr val="37415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b="1" lang="pt-BR" sz="1000">
                <a:solidFill>
                  <a:srgbClr val="374151"/>
                </a:solidFill>
                <a:latin typeface="Roboto"/>
                <a:ea typeface="Roboto"/>
                <a:cs typeface="Roboto"/>
                <a:sym typeface="Roboto"/>
              </a:rPr>
              <a:t>3</a:t>
            </a:r>
            <a:r>
              <a:rPr b="1" i="0" lang="pt-BR" sz="1000" u="none" cap="none" strike="noStrike">
                <a:solidFill>
                  <a:srgbClr val="374151"/>
                </a:solidFill>
                <a:latin typeface="Roboto"/>
                <a:ea typeface="Roboto"/>
                <a:cs typeface="Roboto"/>
                <a:sym typeface="Roboto"/>
              </a:rPr>
              <a:t>. Acessando a base de dados:</a:t>
            </a:r>
            <a:endParaRPr b="1" i="0" sz="1000" u="none" cap="none" strike="noStrike">
              <a:solidFill>
                <a:srgbClr val="374151"/>
              </a:solidFill>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lang="pt-BR" sz="900">
                <a:solidFill>
                  <a:schemeClr val="dk1"/>
                </a:solidFill>
                <a:latin typeface="Roboto"/>
                <a:ea typeface="Roboto"/>
                <a:cs typeface="Roboto"/>
                <a:sym typeface="Roboto"/>
              </a:rPr>
              <a:t>Todos os dados e informações necessárias estão disponíveis no link a seguir:</a:t>
            </a:r>
            <a:endParaRPr sz="900">
              <a:solidFill>
                <a:schemeClr val="dk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lang="pt-BR" sz="900">
                <a:solidFill>
                  <a:schemeClr val="dk1"/>
                </a:solidFill>
                <a:latin typeface="Roboto"/>
                <a:ea typeface="Roboto"/>
                <a:cs typeface="Roboto"/>
                <a:sym typeface="Roboto"/>
              </a:rPr>
              <a:t>Clique </a:t>
            </a:r>
            <a:r>
              <a:rPr lang="pt-BR" sz="900" u="sng">
                <a:solidFill>
                  <a:schemeClr val="hlink"/>
                </a:solidFill>
                <a:latin typeface="Roboto"/>
                <a:ea typeface="Roboto"/>
                <a:cs typeface="Roboto"/>
                <a:sym typeface="Roboto"/>
                <a:hlinkClick r:id="rId3"/>
              </a:rPr>
              <a:t>aqui</a:t>
            </a:r>
            <a:r>
              <a:rPr lang="pt-BR" sz="900">
                <a:solidFill>
                  <a:schemeClr val="dk1"/>
                </a:solidFill>
                <a:latin typeface="Roboto"/>
                <a:ea typeface="Roboto"/>
                <a:cs typeface="Roboto"/>
                <a:sym typeface="Roboto"/>
              </a:rPr>
              <a:t> para acessar o case.</a:t>
            </a:r>
            <a:endParaRPr sz="9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p:nvPr/>
        </p:nvSpPr>
        <p:spPr>
          <a:xfrm>
            <a:off x="0" y="4871150"/>
            <a:ext cx="9144000" cy="278700"/>
          </a:xfrm>
          <a:prstGeom prst="rect">
            <a:avLst/>
          </a:prstGeom>
          <a:solidFill>
            <a:srgbClr val="F0AA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txBox="1"/>
          <p:nvPr/>
        </p:nvSpPr>
        <p:spPr>
          <a:xfrm>
            <a:off x="375875" y="1233550"/>
            <a:ext cx="8289600" cy="3528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Clr>
                <a:schemeClr val="dk1"/>
              </a:buClr>
              <a:buSzPts val="1100"/>
              <a:buFont typeface="Arial"/>
              <a:buNone/>
            </a:pPr>
            <a:r>
              <a:rPr b="1" i="0" lang="pt-BR" sz="1000" u="none" cap="none" strike="noStrike">
                <a:solidFill>
                  <a:srgbClr val="374151"/>
                </a:solidFill>
                <a:latin typeface="Roboto"/>
                <a:ea typeface="Roboto"/>
                <a:cs typeface="Roboto"/>
                <a:sym typeface="Roboto"/>
              </a:rPr>
              <a:t>1. Sobre o prazo:</a:t>
            </a:r>
            <a:endParaRPr b="1" i="0" sz="1000" u="none" cap="none" strike="noStrike">
              <a:solidFill>
                <a:srgbClr val="37415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b="0" i="0" lang="pt-BR" sz="900" u="none" cap="none" strike="noStrike">
                <a:solidFill>
                  <a:srgbClr val="374151"/>
                </a:solidFill>
                <a:latin typeface="Roboto"/>
                <a:ea typeface="Roboto"/>
                <a:cs typeface="Roboto"/>
                <a:sym typeface="Roboto"/>
              </a:rPr>
              <a:t>Você terá </a:t>
            </a:r>
            <a:r>
              <a:rPr b="1" lang="pt-BR" sz="900">
                <a:solidFill>
                  <a:srgbClr val="374151"/>
                </a:solidFill>
                <a:latin typeface="Roboto"/>
                <a:ea typeface="Roboto"/>
                <a:cs typeface="Roboto"/>
                <a:sym typeface="Roboto"/>
              </a:rPr>
              <a:t>3</a:t>
            </a:r>
            <a:r>
              <a:rPr b="1" i="0" lang="pt-BR" sz="900" u="none" cap="none" strike="noStrike">
                <a:solidFill>
                  <a:srgbClr val="374151"/>
                </a:solidFill>
                <a:latin typeface="Roboto"/>
                <a:ea typeface="Roboto"/>
                <a:cs typeface="Roboto"/>
                <a:sym typeface="Roboto"/>
              </a:rPr>
              <a:t> dias</a:t>
            </a:r>
            <a:r>
              <a:rPr b="0" i="0" lang="pt-BR" sz="900" u="none" cap="none" strike="noStrike">
                <a:solidFill>
                  <a:srgbClr val="374151"/>
                </a:solidFill>
                <a:latin typeface="Roboto"/>
                <a:ea typeface="Roboto"/>
                <a:cs typeface="Roboto"/>
                <a:sym typeface="Roboto"/>
              </a:rPr>
              <a:t> a partir da data de envio do e-mail para retornar as respostas do desafio.</a:t>
            </a:r>
            <a:r>
              <a:rPr b="1" i="0" lang="pt-BR" sz="900" u="none" cap="none" strike="noStrike">
                <a:solidFill>
                  <a:srgbClr val="374151"/>
                </a:solidFill>
                <a:latin typeface="Roboto"/>
                <a:ea typeface="Roboto"/>
                <a:cs typeface="Roboto"/>
                <a:sym typeface="Roboto"/>
              </a:rPr>
              <a:t> </a:t>
            </a:r>
            <a:endParaRPr b="1" sz="900">
              <a:solidFill>
                <a:srgbClr val="37415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b="1" i="0" lang="pt-BR" sz="1000" u="none" cap="none" strike="noStrike">
                <a:solidFill>
                  <a:srgbClr val="374151"/>
                </a:solidFill>
                <a:latin typeface="Roboto"/>
                <a:ea typeface="Roboto"/>
                <a:cs typeface="Roboto"/>
                <a:sym typeface="Roboto"/>
              </a:rPr>
              <a:t>2. Sobre o material para apresentação:</a:t>
            </a:r>
            <a:endParaRPr b="1" i="0" sz="1000" u="none" cap="none" strike="noStrike">
              <a:solidFill>
                <a:srgbClr val="374151"/>
              </a:solidFill>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lang="pt-BR" sz="900">
                <a:solidFill>
                  <a:srgbClr val="374151"/>
                </a:solidFill>
                <a:latin typeface="Roboto"/>
                <a:ea typeface="Roboto"/>
                <a:cs typeface="Roboto"/>
                <a:sym typeface="Roboto"/>
              </a:rPr>
              <a:t>Priorize construir suas respostas em um material de fácil acesso e que facilite a dinâmica da sua apresentação. É </a:t>
            </a:r>
            <a:r>
              <a:rPr b="1" lang="pt-BR" sz="900">
                <a:solidFill>
                  <a:srgbClr val="374151"/>
                </a:solidFill>
                <a:latin typeface="Roboto"/>
                <a:ea typeface="Roboto"/>
                <a:cs typeface="Roboto"/>
                <a:sym typeface="Roboto"/>
              </a:rPr>
              <a:t>obrigatório incluir pelo menos uma apresentação de slides</a:t>
            </a:r>
            <a:r>
              <a:rPr lang="pt-BR" sz="900">
                <a:solidFill>
                  <a:srgbClr val="374151"/>
                </a:solidFill>
                <a:latin typeface="Roboto"/>
                <a:ea typeface="Roboto"/>
                <a:cs typeface="Roboto"/>
                <a:sym typeface="Roboto"/>
              </a:rPr>
              <a:t>, mas, se desejar enriquecer com outros materiais, fique à vontade para explorar diferentes formatos e demonstrar sua criatividade e habilidades. O importante aqui é entender como você guia sua linha de pensamento e quais habilidades foram usadas para desenvolver suas respostas. Ah, vale também lembrar que, caso tenha utilizado alguma “linha de código”, elas podem ser úteis para responder ou exemplificar perguntas mais técnicas, então mantenha-as por perto.</a:t>
            </a:r>
            <a:endParaRPr sz="900">
              <a:solidFill>
                <a:srgbClr val="37415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b="1" i="0" lang="pt-BR" sz="1000" u="none" cap="none" strike="noStrike">
                <a:solidFill>
                  <a:srgbClr val="374151"/>
                </a:solidFill>
                <a:latin typeface="Roboto"/>
                <a:ea typeface="Roboto"/>
                <a:cs typeface="Roboto"/>
                <a:sym typeface="Roboto"/>
              </a:rPr>
              <a:t>3. Sobre a apresentação:</a:t>
            </a:r>
            <a:endParaRPr b="0" i="0" sz="1000" u="none" cap="none" strike="noStrike">
              <a:solidFill>
                <a:srgbClr val="37415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rPr b="0" i="0" lang="pt-BR" sz="900" u="none" cap="none" strike="noStrike">
                <a:solidFill>
                  <a:srgbClr val="374151"/>
                </a:solidFill>
                <a:latin typeface="Roboto"/>
                <a:ea typeface="Roboto"/>
                <a:cs typeface="Roboto"/>
                <a:sym typeface="Roboto"/>
              </a:rPr>
              <a:t>Após o envio do case, faremos a avaliação do material e caso aprovado teremos uma última etapa do processo em que você precisará nos apresentar o seu desafio.</a:t>
            </a:r>
            <a:endParaRPr b="0" i="0" sz="900" u="none" cap="none" strike="noStrike">
              <a:solidFill>
                <a:srgbClr val="374151"/>
              </a:solidFill>
              <a:latin typeface="Roboto"/>
              <a:ea typeface="Roboto"/>
              <a:cs typeface="Roboto"/>
              <a:sym typeface="Roboto"/>
            </a:endParaRPr>
          </a:p>
          <a:p>
            <a:pPr indent="0" lvl="0" marL="0" marR="0" rtl="0" algn="l">
              <a:lnSpc>
                <a:spcPct val="150000"/>
              </a:lnSpc>
              <a:spcBef>
                <a:spcPts val="1000"/>
              </a:spcBef>
              <a:spcAft>
                <a:spcPts val="0"/>
              </a:spcAft>
              <a:buClr>
                <a:schemeClr val="dk1"/>
              </a:buClr>
              <a:buSzPts val="1100"/>
              <a:buFont typeface="Arial"/>
              <a:buNone/>
            </a:pPr>
            <a:r>
              <a:t/>
            </a:r>
            <a:endParaRPr b="0" i="0" sz="1000" u="none" cap="none" strike="noStrike">
              <a:solidFill>
                <a:schemeClr val="dk1"/>
              </a:solidFill>
              <a:latin typeface="Roboto"/>
              <a:ea typeface="Roboto"/>
              <a:cs typeface="Roboto"/>
              <a:sym typeface="Roboto"/>
            </a:endParaRPr>
          </a:p>
        </p:txBody>
      </p:sp>
      <p:sp>
        <p:nvSpPr>
          <p:cNvPr id="89" name="Google Shape;89;p4"/>
          <p:cNvSpPr txBox="1"/>
          <p:nvPr/>
        </p:nvSpPr>
        <p:spPr>
          <a:xfrm>
            <a:off x="375875" y="267675"/>
            <a:ext cx="7722600" cy="7791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000"/>
              <a:buFont typeface="Arial"/>
              <a:buNone/>
            </a:pPr>
            <a:r>
              <a:rPr b="1" i="0" lang="pt-BR" sz="2600" u="none" cap="none" strike="noStrike">
                <a:solidFill>
                  <a:srgbClr val="FE2B8F"/>
                </a:solidFill>
                <a:latin typeface="Familjen Grotesk"/>
                <a:ea typeface="Familjen Grotesk"/>
                <a:cs typeface="Familjen Grotesk"/>
                <a:sym typeface="Familjen Grotesk"/>
              </a:rPr>
              <a:t>Apresentação do Case</a:t>
            </a:r>
            <a:endParaRPr b="1" i="0" sz="26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rgbClr val="000000"/>
              </a:buClr>
              <a:buSzPts val="4000"/>
              <a:buFont typeface="Arial"/>
              <a:buNone/>
            </a:pPr>
            <a:r>
              <a:t/>
            </a:r>
            <a:endParaRPr b="1" i="0" sz="4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chemeClr val="dk1"/>
              </a:buClr>
              <a:buSzPts val="4000"/>
              <a:buFont typeface="Arial"/>
              <a:buNone/>
            </a:pPr>
            <a:r>
              <a:rPr b="1" i="0" lang="pt-BR" sz="2200" u="none" cap="none" strike="noStrike">
                <a:solidFill>
                  <a:schemeClr val="dk2"/>
                </a:solidFill>
                <a:latin typeface="Familjen Grotesk"/>
                <a:ea typeface="Familjen Grotesk"/>
                <a:cs typeface="Familjen Grotesk"/>
                <a:sym typeface="Familjen Grotesk"/>
              </a:rPr>
              <a:t>Como o case deverá ser apresentado?</a:t>
            </a:r>
            <a:endParaRPr b="1" i="0" sz="2600" u="none" cap="none" strike="noStrike">
              <a:solidFill>
                <a:srgbClr val="FE2B8F"/>
              </a:solidFill>
              <a:latin typeface="Familjen Grotesk"/>
              <a:ea typeface="Familjen Grotesk"/>
              <a:cs typeface="Familjen Grotesk"/>
              <a:sym typeface="Familjen Grotesk"/>
            </a:endParaRPr>
          </a:p>
        </p:txBody>
      </p:sp>
      <p:sp>
        <p:nvSpPr>
          <p:cNvPr id="90" name="Google Shape;90;p4"/>
          <p:cNvSpPr txBox="1"/>
          <p:nvPr/>
        </p:nvSpPr>
        <p:spPr>
          <a:xfrm>
            <a:off x="8532628" y="4881950"/>
            <a:ext cx="611400" cy="25710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pt-BR" sz="900" u="none" cap="none" strike="noStrike">
                <a:solidFill>
                  <a:srgbClr val="000000"/>
                </a:solidFill>
                <a:latin typeface="Nunito Sans"/>
                <a:ea typeface="Nunito Sans"/>
                <a:cs typeface="Nunito Sans"/>
                <a:sym typeface="Nunito Sans"/>
              </a:rPr>
              <a:t>‹#›</a:t>
            </a:fld>
            <a:endParaRPr b="0" i="0" sz="9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E5E8"/>
        </a:solidFill>
      </p:bgPr>
    </p:bg>
    <p:spTree>
      <p:nvGrpSpPr>
        <p:cNvPr id="94" name="Shape 94"/>
        <p:cNvGrpSpPr/>
        <p:nvPr/>
      </p:nvGrpSpPr>
      <p:grpSpPr>
        <a:xfrm>
          <a:off x="0" y="0"/>
          <a:ext cx="0" cy="0"/>
          <a:chOff x="0" y="0"/>
          <a:chExt cx="0" cy="0"/>
        </a:xfrm>
      </p:grpSpPr>
      <p:pic>
        <p:nvPicPr>
          <p:cNvPr id="95" name="Google Shape;95;p5"/>
          <p:cNvPicPr preferRelativeResize="0"/>
          <p:nvPr/>
        </p:nvPicPr>
        <p:blipFill rotWithShape="1">
          <a:blip r:embed="rId3">
            <a:alphaModFix/>
          </a:blip>
          <a:srcRect b="11768" l="0" r="0" t="0"/>
          <a:stretch/>
        </p:blipFill>
        <p:spPr>
          <a:xfrm flipH="1">
            <a:off x="4551776" y="512546"/>
            <a:ext cx="4469349" cy="4630948"/>
          </a:xfrm>
          <a:prstGeom prst="rect">
            <a:avLst/>
          </a:prstGeom>
          <a:noFill/>
          <a:ln>
            <a:noFill/>
          </a:ln>
        </p:spPr>
      </p:pic>
      <p:sp>
        <p:nvSpPr>
          <p:cNvPr id="96" name="Google Shape;96;p5"/>
          <p:cNvSpPr txBox="1"/>
          <p:nvPr/>
        </p:nvSpPr>
        <p:spPr>
          <a:xfrm>
            <a:off x="8532628" y="4881950"/>
            <a:ext cx="611400" cy="25710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pt-BR" sz="900" u="none" cap="none" strike="noStrike">
                <a:solidFill>
                  <a:srgbClr val="000000"/>
                </a:solidFill>
                <a:latin typeface="Nunito Sans"/>
                <a:ea typeface="Nunito Sans"/>
                <a:cs typeface="Nunito Sans"/>
                <a:sym typeface="Nunito Sans"/>
              </a:rPr>
              <a:t>‹#›</a:t>
            </a:fld>
            <a:endParaRPr b="0" i="0" sz="900" u="none" cap="none" strike="noStrike">
              <a:solidFill>
                <a:srgbClr val="000000"/>
              </a:solidFill>
              <a:latin typeface="Nunito Sans"/>
              <a:ea typeface="Nunito Sans"/>
              <a:cs typeface="Nunito Sans"/>
              <a:sym typeface="Nunito Sans"/>
            </a:endParaRPr>
          </a:p>
        </p:txBody>
      </p:sp>
      <p:pic>
        <p:nvPicPr>
          <p:cNvPr id="97" name="Google Shape;97;p5"/>
          <p:cNvPicPr preferRelativeResize="0"/>
          <p:nvPr/>
        </p:nvPicPr>
        <p:blipFill rotWithShape="1">
          <a:blip r:embed="rId4">
            <a:alphaModFix/>
          </a:blip>
          <a:srcRect b="0" l="0" r="0" t="0"/>
          <a:stretch/>
        </p:blipFill>
        <p:spPr>
          <a:xfrm>
            <a:off x="407273" y="4215050"/>
            <a:ext cx="1083425" cy="504876"/>
          </a:xfrm>
          <a:prstGeom prst="rect">
            <a:avLst/>
          </a:prstGeom>
          <a:noFill/>
          <a:ln>
            <a:noFill/>
          </a:ln>
        </p:spPr>
      </p:pic>
      <p:sp>
        <p:nvSpPr>
          <p:cNvPr id="98" name="Google Shape;98;p5"/>
          <p:cNvSpPr txBox="1"/>
          <p:nvPr/>
        </p:nvSpPr>
        <p:spPr>
          <a:xfrm>
            <a:off x="382675" y="1302898"/>
            <a:ext cx="3589800" cy="1225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000"/>
              <a:buFont typeface="Arial"/>
              <a:buNone/>
            </a:pPr>
            <a:r>
              <a:rPr b="1" i="0" lang="pt-BR" sz="3900" u="none" cap="none" strike="noStrike">
                <a:solidFill>
                  <a:schemeClr val="dk1"/>
                </a:solidFill>
                <a:latin typeface="Familjen Grotesk"/>
                <a:ea typeface="Familjen Grotesk"/>
                <a:cs typeface="Familjen Grotesk"/>
                <a:sym typeface="Familjen Grotesk"/>
              </a:rPr>
              <a:t>Solucionando</a:t>
            </a:r>
            <a:endParaRPr b="1" i="0" sz="3900" u="none" cap="none" strike="noStrike">
              <a:solidFill>
                <a:schemeClr val="dk1"/>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rgbClr val="000000"/>
              </a:buClr>
              <a:buSzPts val="4000"/>
              <a:buFont typeface="Arial"/>
              <a:buNone/>
            </a:pPr>
            <a:r>
              <a:rPr b="1" i="0" lang="pt-BR" sz="3900" u="none" cap="none" strike="noStrike">
                <a:solidFill>
                  <a:schemeClr val="dk1"/>
                </a:solidFill>
                <a:latin typeface="Familjen Grotesk"/>
                <a:ea typeface="Familjen Grotesk"/>
                <a:cs typeface="Familjen Grotesk"/>
                <a:sym typeface="Familjen Grotesk"/>
              </a:rPr>
              <a:t>o Desafio</a:t>
            </a:r>
            <a:endParaRPr b="1" i="0" sz="3900" u="none" cap="none" strike="noStrike">
              <a:solidFill>
                <a:schemeClr val="dk1"/>
              </a:solidFill>
              <a:latin typeface="Familjen Grotesk"/>
              <a:ea typeface="Familjen Grotesk"/>
              <a:cs typeface="Familjen Grotesk"/>
              <a:sym typeface="Familjen Grotesk"/>
            </a:endParaRPr>
          </a:p>
        </p:txBody>
      </p:sp>
      <p:sp>
        <p:nvSpPr>
          <p:cNvPr id="99" name="Google Shape;99;p5"/>
          <p:cNvSpPr txBox="1"/>
          <p:nvPr/>
        </p:nvSpPr>
        <p:spPr>
          <a:xfrm>
            <a:off x="407275" y="2417325"/>
            <a:ext cx="3435300" cy="531000"/>
          </a:xfrm>
          <a:prstGeom prst="rect">
            <a:avLst/>
          </a:prstGeom>
          <a:noFill/>
          <a:ln>
            <a:noFill/>
          </a:ln>
        </p:spPr>
        <p:txBody>
          <a:bodyPr anchorCtr="0" anchor="ctr" bIns="91425" lIns="91425" spcFirstLastPara="1" rIns="91425" wrap="square" tIns="91425">
            <a:spAutoFit/>
          </a:bodyPr>
          <a:lstStyle/>
          <a:p>
            <a:pPr indent="0" lvl="0" marL="0" marR="0" rtl="0" algn="l">
              <a:lnSpc>
                <a:spcPct val="150000"/>
              </a:lnSpc>
              <a:spcBef>
                <a:spcPts val="0"/>
              </a:spcBef>
              <a:spcAft>
                <a:spcPts val="0"/>
              </a:spcAft>
              <a:buClr>
                <a:srgbClr val="000000"/>
              </a:buClr>
              <a:buSzPts val="900"/>
              <a:buFont typeface="Arial"/>
              <a:buNone/>
            </a:pPr>
            <a:r>
              <a:rPr b="0" i="0" lang="pt-BR" sz="900" u="none" cap="none" strike="noStrike">
                <a:solidFill>
                  <a:schemeClr val="dk1"/>
                </a:solidFill>
                <a:latin typeface="Roboto"/>
                <a:ea typeface="Roboto"/>
                <a:cs typeface="Roboto"/>
                <a:sym typeface="Roboto"/>
              </a:rPr>
              <a:t>Você como uma nova pessoa no cargo de analista de dados irá</a:t>
            </a:r>
            <a:endParaRPr b="0" i="0" sz="9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0" i="0" lang="pt-BR" sz="900" u="none" cap="none" strike="noStrike">
                <a:solidFill>
                  <a:schemeClr val="dk1"/>
                </a:solidFill>
                <a:latin typeface="Roboto"/>
                <a:ea typeface="Roboto"/>
                <a:cs typeface="Roboto"/>
                <a:sym typeface="Roboto"/>
              </a:rPr>
              <a:t>auxiliar o time de Analytics e Finance. Vamos lá?!</a:t>
            </a:r>
            <a:endParaRPr b="0" i="0" sz="900" u="none" cap="none" strike="noStrik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9149b451d6_0_8"/>
          <p:cNvSpPr/>
          <p:nvPr/>
        </p:nvSpPr>
        <p:spPr>
          <a:xfrm>
            <a:off x="0" y="4871150"/>
            <a:ext cx="9144000" cy="278700"/>
          </a:xfrm>
          <a:prstGeom prst="rect">
            <a:avLst/>
          </a:prstGeom>
          <a:solidFill>
            <a:srgbClr val="F0AA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9149b451d6_0_8"/>
          <p:cNvSpPr txBox="1"/>
          <p:nvPr/>
        </p:nvSpPr>
        <p:spPr>
          <a:xfrm>
            <a:off x="375875" y="1191650"/>
            <a:ext cx="8156700" cy="3231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1000"/>
              </a:spcBef>
              <a:spcAft>
                <a:spcPts val="0"/>
              </a:spcAft>
              <a:buClr>
                <a:schemeClr val="dk1"/>
              </a:buClr>
              <a:buSzPts val="1100"/>
              <a:buFont typeface="Arial"/>
              <a:buNone/>
            </a:pPr>
            <a:r>
              <a:rPr b="1" i="0" lang="pt-BR" sz="900" u="none" cap="none" strike="noStrike">
                <a:solidFill>
                  <a:schemeClr val="dk1"/>
                </a:solidFill>
                <a:latin typeface="Roboto"/>
                <a:ea typeface="Roboto"/>
                <a:cs typeface="Roboto"/>
                <a:sym typeface="Roboto"/>
              </a:rPr>
              <a:t>1.1. </a:t>
            </a:r>
            <a:r>
              <a:rPr lang="pt-BR" sz="900">
                <a:solidFill>
                  <a:schemeClr val="dk1"/>
                </a:solidFill>
                <a:latin typeface="Roboto"/>
                <a:ea typeface="Roboto"/>
                <a:cs typeface="Roboto"/>
                <a:sym typeface="Roboto"/>
              </a:rPr>
              <a:t>Complemente a tabela a seguir com a contabilização de cartões em cada trimestre.</a:t>
            </a:r>
            <a:endParaRPr sz="900">
              <a:solidFill>
                <a:schemeClr val="dk1"/>
              </a:solidFill>
              <a:latin typeface="Roboto"/>
              <a:ea typeface="Roboto"/>
              <a:cs typeface="Roboto"/>
              <a:sym typeface="Roboto"/>
            </a:endParaRPr>
          </a:p>
        </p:txBody>
      </p:sp>
      <p:sp>
        <p:nvSpPr>
          <p:cNvPr id="106" name="Google Shape;106;g29149b451d6_0_8"/>
          <p:cNvSpPr txBox="1"/>
          <p:nvPr/>
        </p:nvSpPr>
        <p:spPr>
          <a:xfrm>
            <a:off x="375875" y="297575"/>
            <a:ext cx="7722600" cy="8268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000"/>
              <a:buFont typeface="Arial"/>
              <a:buNone/>
            </a:pPr>
            <a:r>
              <a:rPr b="1" i="0" lang="pt-BR" sz="2600" u="none" cap="none" strike="noStrike">
                <a:solidFill>
                  <a:srgbClr val="FE2B8F"/>
                </a:solidFill>
                <a:latin typeface="Familjen Grotesk"/>
                <a:ea typeface="Familjen Grotesk"/>
                <a:cs typeface="Familjen Grotesk"/>
                <a:sym typeface="Familjen Grotesk"/>
              </a:rPr>
              <a:t>Questão 1</a:t>
            </a:r>
            <a:endParaRPr b="1" i="0" sz="26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rgbClr val="000000"/>
              </a:buClr>
              <a:buSzPts val="4000"/>
              <a:buFont typeface="Arial"/>
              <a:buNone/>
            </a:pPr>
            <a:r>
              <a:t/>
            </a:r>
            <a:endParaRPr b="1" i="0" sz="8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rgbClr val="000000"/>
              </a:buClr>
              <a:buSzPts val="4000"/>
              <a:buFont typeface="Arial"/>
              <a:buNone/>
            </a:pPr>
            <a:r>
              <a:rPr b="1" lang="pt-BR" sz="1300">
                <a:solidFill>
                  <a:schemeClr val="dk2"/>
                </a:solidFill>
                <a:latin typeface="Familjen Grotesk"/>
                <a:ea typeface="Familjen Grotesk"/>
                <a:cs typeface="Familjen Grotesk"/>
                <a:sym typeface="Familjen Grotesk"/>
              </a:rPr>
              <a:t>Organize os dados de acordo com as definições da Mastercard e prepare o relatório de acordo com os requisitos do QMR.</a:t>
            </a:r>
            <a:endParaRPr b="1" i="0" sz="1700" u="none" cap="none" strike="noStrike">
              <a:solidFill>
                <a:srgbClr val="FE2B8F"/>
              </a:solidFill>
              <a:latin typeface="Familjen Grotesk"/>
              <a:ea typeface="Familjen Grotesk"/>
              <a:cs typeface="Familjen Grotesk"/>
              <a:sym typeface="Familjen Grotesk"/>
            </a:endParaRPr>
          </a:p>
        </p:txBody>
      </p:sp>
      <p:sp>
        <p:nvSpPr>
          <p:cNvPr id="107" name="Google Shape;107;g29149b451d6_0_8"/>
          <p:cNvSpPr txBox="1"/>
          <p:nvPr/>
        </p:nvSpPr>
        <p:spPr>
          <a:xfrm>
            <a:off x="8532628" y="4881950"/>
            <a:ext cx="611400" cy="25710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pt-BR" sz="900" u="none" cap="none" strike="noStrike">
                <a:solidFill>
                  <a:srgbClr val="000000"/>
                </a:solidFill>
                <a:latin typeface="Nunito Sans"/>
                <a:ea typeface="Nunito Sans"/>
                <a:cs typeface="Nunito Sans"/>
                <a:sym typeface="Nunito Sans"/>
              </a:rPr>
              <a:t>‹#›</a:t>
            </a:fld>
            <a:endParaRPr b="0" i="0" sz="900" u="none" cap="none" strike="noStrike">
              <a:solidFill>
                <a:srgbClr val="000000"/>
              </a:solidFill>
              <a:latin typeface="Nunito Sans"/>
              <a:ea typeface="Nunito Sans"/>
              <a:cs typeface="Nunito Sans"/>
              <a:sym typeface="Nunito Sans"/>
            </a:endParaRPr>
          </a:p>
        </p:txBody>
      </p:sp>
      <p:graphicFrame>
        <p:nvGraphicFramePr>
          <p:cNvPr id="108" name="Google Shape;108;g29149b451d6_0_8"/>
          <p:cNvGraphicFramePr/>
          <p:nvPr/>
        </p:nvGraphicFramePr>
        <p:xfrm>
          <a:off x="4763" y="2364938"/>
          <a:ext cx="3000000" cy="3000000"/>
        </p:xfrm>
        <a:graphic>
          <a:graphicData uri="http://schemas.openxmlformats.org/drawingml/2006/table">
            <a:tbl>
              <a:tblPr>
                <a:noFill/>
                <a:tableStyleId>{B7975C13-06D4-4130-BBFA-5BCE892F71E0}</a:tableStyleId>
              </a:tblPr>
              <a:tblGrid>
                <a:gridCol w="2790825"/>
                <a:gridCol w="704850"/>
                <a:gridCol w="704850"/>
                <a:gridCol w="704850"/>
                <a:gridCol w="704850"/>
                <a:gridCol w="704850"/>
                <a:gridCol w="704850"/>
                <a:gridCol w="704850"/>
                <a:gridCol w="704850"/>
                <a:gridCol w="704850"/>
              </a:tblGrid>
              <a:tr h="200025">
                <a:tc>
                  <a:txBody>
                    <a:bodyPr/>
                    <a:lstStyle/>
                    <a:p>
                      <a:pPr indent="0" lvl="0" marL="0" rtl="0" algn="l">
                        <a:spcBef>
                          <a:spcPts val="0"/>
                        </a:spcBef>
                        <a:spcAft>
                          <a:spcPts val="0"/>
                        </a:spcAft>
                        <a:buNone/>
                      </a:pPr>
                      <a:r>
                        <a:t/>
                      </a:r>
                      <a:endParaRPr sz="1200"/>
                    </a:p>
                  </a:txBody>
                  <a:tcPr marT="19050" marB="19050" marR="28575" marL="28575" anchor="ctr">
                    <a:lnR cap="flat" cmpd="sng" w="11900">
                      <a:solidFill>
                        <a:srgbClr val="000000"/>
                      </a:solidFill>
                      <a:prstDash val="solid"/>
                      <a:round/>
                      <a:headEnd len="sm" w="sm" type="none"/>
                      <a:tailEnd len="sm" w="sm" type="none"/>
                    </a:lnR>
                    <a:lnB cap="flat" cmpd="sng" w="11900">
                      <a:solidFill>
                        <a:srgbClr val="000000"/>
                      </a:solidFill>
                      <a:prstDash val="solid"/>
                      <a:round/>
                      <a:headEnd len="sm" w="sm" type="none"/>
                      <a:tailEnd len="sm" w="sm" type="none"/>
                    </a:lnB>
                  </a:tcPr>
                </a:tc>
                <a:tc gridSpan="3" rowSpan="2">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1º TRI/2023</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5A5A5"/>
                    </a:solidFill>
                  </a:tcPr>
                </a:tc>
                <a:tc rowSpan="2" hMerge="1"/>
                <a:tc rowSpan="2" hMerge="1"/>
                <a:tc gridSpan="3" rowSpan="2">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2º TRI/2023</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5A5A5"/>
                    </a:solidFill>
                  </a:tcPr>
                </a:tc>
                <a:tc rowSpan="2" hMerge="1"/>
                <a:tc rowSpan="2" hMerge="1"/>
                <a:tc gridSpan="3" rowSpan="2">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3º TRI/2023</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5A5A5"/>
                    </a:solidFill>
                  </a:tcPr>
                </a:tc>
                <a:tc rowSpan="2" hMerge="1"/>
                <a:tc rowSpan="2" hMerge="1"/>
              </a:tr>
              <a:tr h="219075">
                <a:tc>
                  <a:txBody>
                    <a:bodyPr/>
                    <a:lstStyle/>
                    <a:p>
                      <a:pPr indent="0" lvl="0" marL="0" rtl="0" algn="l">
                        <a:lnSpc>
                          <a:spcPct val="115000"/>
                        </a:lnSpc>
                        <a:spcBef>
                          <a:spcPts val="0"/>
                        </a:spcBef>
                        <a:spcAft>
                          <a:spcPts val="0"/>
                        </a:spcAft>
                        <a:buNone/>
                      </a:pPr>
                      <a:r>
                        <a:rPr b="1" lang="pt-BR" sz="900">
                          <a:latin typeface="Calibri"/>
                          <a:ea typeface="Calibri"/>
                          <a:cs typeface="Calibri"/>
                          <a:sym typeface="Calibri"/>
                        </a:rPr>
                        <a:t>I.Card</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A5A5A5"/>
                    </a:solidFill>
                  </a:tcPr>
                </a:tc>
                <a:tc gridSpan="3" vMerge="1"/>
                <a:tc hMerge="1" vMerge="1"/>
                <a:tc hMerge="1" vMerge="1"/>
                <a:tc gridSpan="3" vMerge="1"/>
                <a:tc hMerge="1" vMerge="1"/>
                <a:tc hMerge="1" vMerge="1"/>
                <a:tc gridSpan="3" vMerge="1"/>
                <a:tc hMerge="1" vMerge="1"/>
                <a:tc hMerge="1" vMerge="1"/>
              </a:tr>
              <a:tr h="381000">
                <a:tc>
                  <a:txBody>
                    <a:bodyPr/>
                    <a:lstStyle/>
                    <a:p>
                      <a:pPr indent="0" lvl="0" marL="0" rtl="0" algn="l">
                        <a:lnSpc>
                          <a:spcPct val="115000"/>
                        </a:lnSpc>
                        <a:spcBef>
                          <a:spcPts val="0"/>
                        </a:spcBef>
                        <a:spcAft>
                          <a:spcPts val="0"/>
                        </a:spcAft>
                        <a:buNone/>
                      </a:pPr>
                      <a:r>
                        <a:rPr b="1" lang="pt-BR" sz="900">
                          <a:latin typeface="Calibri"/>
                          <a:ea typeface="Calibri"/>
                          <a:cs typeface="Calibri"/>
                          <a:sym typeface="Calibri"/>
                        </a:rPr>
                        <a:t>A. Card</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Total</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Open</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Temporarily Blocked</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Total</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Open</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Temporarily Blocked</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Total</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Open</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pt-BR" sz="900">
                          <a:latin typeface="Calibri"/>
                          <a:ea typeface="Calibri"/>
                          <a:cs typeface="Calibri"/>
                          <a:sym typeface="Calibri"/>
                        </a:rPr>
                        <a:t>Temporarily Blocked</a:t>
                      </a:r>
                      <a:endParaRPr b="1"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D8D8D8"/>
                    </a:solidFill>
                  </a:tcPr>
                </a:tc>
              </a:tr>
              <a:tr h="219075">
                <a:tc>
                  <a:txBody>
                    <a:bodyPr/>
                    <a:lstStyle/>
                    <a:p>
                      <a:pPr indent="0" lvl="0" marL="0" rtl="0" algn="l">
                        <a:lnSpc>
                          <a:spcPct val="115000"/>
                        </a:lnSpc>
                        <a:spcBef>
                          <a:spcPts val="0"/>
                        </a:spcBef>
                        <a:spcAft>
                          <a:spcPts val="0"/>
                        </a:spcAft>
                        <a:buNone/>
                      </a:pPr>
                      <a:r>
                        <a:rPr lang="pt-BR" sz="900">
                          <a:latin typeface="Calibri"/>
                          <a:ea typeface="Calibri"/>
                          <a:cs typeface="Calibri"/>
                          <a:sym typeface="Calibri"/>
                        </a:rPr>
                        <a:t>1. Cards at Beginning of Quarter</a:t>
                      </a:r>
                      <a:endParaRPr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r>
              <a:tr h="219075">
                <a:tc>
                  <a:txBody>
                    <a:bodyPr/>
                    <a:lstStyle/>
                    <a:p>
                      <a:pPr indent="0" lvl="0" marL="0" rtl="0" algn="l">
                        <a:lnSpc>
                          <a:spcPct val="115000"/>
                        </a:lnSpc>
                        <a:spcBef>
                          <a:spcPts val="0"/>
                        </a:spcBef>
                        <a:spcAft>
                          <a:spcPts val="0"/>
                        </a:spcAft>
                        <a:buNone/>
                      </a:pPr>
                      <a:r>
                        <a:rPr lang="pt-BR" sz="900">
                          <a:latin typeface="Calibri"/>
                          <a:ea typeface="Calibri"/>
                          <a:cs typeface="Calibri"/>
                          <a:sym typeface="Calibri"/>
                        </a:rPr>
                        <a:t>2. New Cards Obtained During Quarter</a:t>
                      </a:r>
                      <a:endParaRPr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T cap="flat" cmpd="sng" w="11900">
                      <a:solidFill>
                        <a:srgbClr val="000000"/>
                      </a:solidFill>
                      <a:prstDash val="solid"/>
                      <a:round/>
                      <a:headEnd len="sm" w="sm" type="none"/>
                      <a:tailEnd len="sm" w="sm" type="none"/>
                    </a:lnT>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T cap="flat" cmpd="sng" w="11900">
                      <a:solidFill>
                        <a:srgbClr val="000000"/>
                      </a:solidFill>
                      <a:prstDash val="solid"/>
                      <a:round/>
                      <a:headEnd len="sm" w="sm" type="none"/>
                      <a:tailEnd len="sm" w="sm" type="none"/>
                    </a:lnT>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T cap="flat" cmpd="sng" w="11900">
                      <a:solidFill>
                        <a:srgbClr val="000000"/>
                      </a:solidFill>
                      <a:prstDash val="solid"/>
                      <a:round/>
                      <a:headEnd len="sm" w="sm" type="none"/>
                      <a:tailEnd len="sm" w="sm" type="none"/>
                    </a:lnT>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solidFill>
                      <a:srgbClr val="434343"/>
                    </a:solidFill>
                  </a:tcPr>
                </a:tc>
              </a:tr>
              <a:tr h="219075">
                <a:tc>
                  <a:txBody>
                    <a:bodyPr/>
                    <a:lstStyle/>
                    <a:p>
                      <a:pPr indent="0" lvl="0" marL="0" rtl="0" algn="l">
                        <a:lnSpc>
                          <a:spcPct val="115000"/>
                        </a:lnSpc>
                        <a:spcBef>
                          <a:spcPts val="0"/>
                        </a:spcBef>
                        <a:spcAft>
                          <a:spcPts val="0"/>
                        </a:spcAft>
                        <a:buNone/>
                      </a:pPr>
                      <a:r>
                        <a:rPr lang="pt-BR" sz="900">
                          <a:latin typeface="Calibri"/>
                          <a:ea typeface="Calibri"/>
                          <a:cs typeface="Calibri"/>
                          <a:sym typeface="Calibri"/>
                        </a:rPr>
                        <a:t>3. Cards Terminated During Quarter</a:t>
                      </a:r>
                      <a:endParaRPr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R cap="flat" cmpd="sng" w="11900">
                      <a:solidFill>
                        <a:srgbClr val="000000"/>
                      </a:solidFill>
                      <a:prstDash val="solid"/>
                      <a:round/>
                      <a:headEnd len="sm" w="sm" type="none"/>
                      <a:tailEnd len="sm" w="sm" type="none"/>
                    </a:lnR>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R cap="flat" cmpd="sng" w="11900">
                      <a:solidFill>
                        <a:srgbClr val="000000"/>
                      </a:solidFill>
                      <a:prstDash val="solid"/>
                      <a:round/>
                      <a:headEnd len="sm" w="sm" type="none"/>
                      <a:tailEnd len="sm" w="sm" type="none"/>
                    </a:lnR>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R cap="flat" cmpd="sng" w="11900">
                      <a:solidFill>
                        <a:srgbClr val="000000"/>
                      </a:solidFill>
                      <a:prstDash val="solid"/>
                      <a:round/>
                      <a:headEnd len="sm" w="sm" type="none"/>
                      <a:tailEnd len="sm" w="sm" type="none"/>
                    </a:lnR>
                    <a:lnB cap="flat" cmpd="sng" w="11900">
                      <a:solidFill>
                        <a:srgbClr val="000000"/>
                      </a:solidFill>
                      <a:prstDash val="solid"/>
                      <a:round/>
                      <a:headEnd len="sm" w="sm" type="none"/>
                      <a:tailEnd len="sm" w="sm" type="none"/>
                    </a:lnB>
                    <a:solidFill>
                      <a:srgbClr val="434343"/>
                    </a:solidFill>
                  </a:tcPr>
                </a:tc>
              </a:tr>
              <a:tr h="219075">
                <a:tc>
                  <a:txBody>
                    <a:bodyPr/>
                    <a:lstStyle/>
                    <a:p>
                      <a:pPr indent="0" lvl="0" marL="0" rtl="0" algn="l">
                        <a:lnSpc>
                          <a:spcPct val="115000"/>
                        </a:lnSpc>
                        <a:spcBef>
                          <a:spcPts val="0"/>
                        </a:spcBef>
                        <a:spcAft>
                          <a:spcPts val="0"/>
                        </a:spcAft>
                        <a:buNone/>
                      </a:pPr>
                      <a:r>
                        <a:rPr lang="pt-BR" sz="900">
                          <a:latin typeface="Calibri"/>
                          <a:ea typeface="Calibri"/>
                          <a:cs typeface="Calibri"/>
                          <a:sym typeface="Calibri"/>
                        </a:rPr>
                        <a:t>4. Cards at End of Quarter</a:t>
                      </a:r>
                      <a:endParaRPr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r>
              <a:tr h="219075">
                <a:tc>
                  <a:txBody>
                    <a:bodyPr/>
                    <a:lstStyle/>
                    <a:p>
                      <a:pPr indent="0" lvl="0" marL="0" rtl="0" algn="l">
                        <a:lnSpc>
                          <a:spcPct val="115000"/>
                        </a:lnSpc>
                        <a:spcBef>
                          <a:spcPts val="0"/>
                        </a:spcBef>
                        <a:spcAft>
                          <a:spcPts val="0"/>
                        </a:spcAft>
                        <a:buNone/>
                      </a:pPr>
                      <a:r>
                        <a:rPr lang="pt-BR" sz="900">
                          <a:latin typeface="Calibri"/>
                          <a:ea typeface="Calibri"/>
                          <a:cs typeface="Calibri"/>
                          <a:sym typeface="Calibri"/>
                        </a:rPr>
                        <a:t>5. Cards w/ at Least One Transaction during Quarter</a:t>
                      </a:r>
                      <a:endParaRPr sz="900">
                        <a:latin typeface="Calibri"/>
                        <a:ea typeface="Calibri"/>
                        <a:cs typeface="Calibri"/>
                        <a:sym typeface="Calibri"/>
                      </a:endParaRPr>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ctr">
                    <a:lnL cap="flat" cmpd="sng" w="11900">
                      <a:solidFill>
                        <a:srgbClr val="000000"/>
                      </a:solidFill>
                      <a:prstDash val="solid"/>
                      <a:round/>
                      <a:headEnd len="sm" w="sm" type="none"/>
                      <a:tailEnd len="sm" w="sm" type="none"/>
                    </a:lnL>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sz="900"/>
                    </a:p>
                  </a:txBody>
                  <a:tcPr marT="19050" marB="19050" marR="28575" marL="28575" anchor="ctr">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43434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p:nvPr/>
        </p:nvSpPr>
        <p:spPr>
          <a:xfrm>
            <a:off x="0" y="4871150"/>
            <a:ext cx="9144000" cy="278700"/>
          </a:xfrm>
          <a:prstGeom prst="rect">
            <a:avLst/>
          </a:prstGeom>
          <a:solidFill>
            <a:srgbClr val="F0AA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
          <p:cNvSpPr txBox="1"/>
          <p:nvPr/>
        </p:nvSpPr>
        <p:spPr>
          <a:xfrm>
            <a:off x="375875" y="297575"/>
            <a:ext cx="7722600" cy="8268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000"/>
              <a:buFont typeface="Arial"/>
              <a:buNone/>
            </a:pPr>
            <a:r>
              <a:rPr b="1" i="0" lang="pt-BR" sz="2600" u="none" cap="none" strike="noStrike">
                <a:solidFill>
                  <a:srgbClr val="FE2B8F"/>
                </a:solidFill>
                <a:latin typeface="Familjen Grotesk"/>
                <a:ea typeface="Familjen Grotesk"/>
                <a:cs typeface="Familjen Grotesk"/>
                <a:sym typeface="Familjen Grotesk"/>
              </a:rPr>
              <a:t>Questão 2</a:t>
            </a:r>
            <a:endParaRPr b="1" i="0" sz="26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rgbClr val="000000"/>
              </a:buClr>
              <a:buSzPts val="4000"/>
              <a:buFont typeface="Arial"/>
              <a:buNone/>
            </a:pPr>
            <a:r>
              <a:t/>
            </a:r>
            <a:endParaRPr b="1" i="0" sz="8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chemeClr val="dk1"/>
              </a:buClr>
              <a:buSzPts val="4000"/>
              <a:buFont typeface="Arial"/>
              <a:buNone/>
            </a:pPr>
            <a:r>
              <a:rPr b="1" lang="pt-BR" sz="1300">
                <a:solidFill>
                  <a:schemeClr val="dk2"/>
                </a:solidFill>
                <a:latin typeface="Familjen Grotesk"/>
                <a:ea typeface="Familjen Grotesk"/>
                <a:cs typeface="Familjen Grotesk"/>
                <a:sym typeface="Familjen Grotesk"/>
              </a:rPr>
              <a:t>O modelo do cartão determina qual a tecnologia presente em cada plástico, sendo cartões </a:t>
            </a:r>
            <a:r>
              <a:rPr b="1" i="1" lang="pt-BR" sz="1300">
                <a:solidFill>
                  <a:schemeClr val="dk2"/>
                </a:solidFill>
                <a:latin typeface="Familjen Grotesk"/>
                <a:ea typeface="Familjen Grotesk"/>
                <a:cs typeface="Familjen Grotesk"/>
                <a:sym typeface="Familjen Grotesk"/>
              </a:rPr>
              <a:t>contactless </a:t>
            </a:r>
            <a:r>
              <a:rPr b="1" lang="pt-BR" sz="1300">
                <a:solidFill>
                  <a:schemeClr val="dk2"/>
                </a:solidFill>
                <a:latin typeface="Familjen Grotesk"/>
                <a:ea typeface="Familjen Grotesk"/>
                <a:cs typeface="Familjen Grotesk"/>
                <a:sym typeface="Familjen Grotesk"/>
              </a:rPr>
              <a:t>aqueles com tecnologia de leitura por aproximação e </a:t>
            </a:r>
            <a:r>
              <a:rPr b="1" i="1" lang="pt-BR" sz="1300">
                <a:solidFill>
                  <a:schemeClr val="dk2"/>
                </a:solidFill>
                <a:latin typeface="Familjen Grotesk"/>
                <a:ea typeface="Familjen Grotesk"/>
                <a:cs typeface="Familjen Grotesk"/>
                <a:sym typeface="Familjen Grotesk"/>
              </a:rPr>
              <a:t>PIN </a:t>
            </a:r>
            <a:r>
              <a:rPr b="1" lang="pt-BR" sz="1300">
                <a:solidFill>
                  <a:schemeClr val="dk2"/>
                </a:solidFill>
                <a:latin typeface="Familjen Grotesk"/>
                <a:ea typeface="Familjen Grotesk"/>
                <a:cs typeface="Familjen Grotesk"/>
                <a:sym typeface="Familjen Grotesk"/>
              </a:rPr>
              <a:t>aqueles que precisam ser introduzidos. Diante disso:</a:t>
            </a:r>
            <a:endParaRPr b="1" sz="1300" u="none" cap="none" strike="noStrike">
              <a:solidFill>
                <a:srgbClr val="FE2B8F"/>
              </a:solidFill>
              <a:latin typeface="Familjen Grotesk"/>
              <a:ea typeface="Familjen Grotesk"/>
              <a:cs typeface="Familjen Grotesk"/>
              <a:sym typeface="Familjen Grotesk"/>
            </a:endParaRPr>
          </a:p>
        </p:txBody>
      </p:sp>
      <p:sp>
        <p:nvSpPr>
          <p:cNvPr id="115" name="Google Shape;115;p7"/>
          <p:cNvSpPr txBox="1"/>
          <p:nvPr/>
        </p:nvSpPr>
        <p:spPr>
          <a:xfrm>
            <a:off x="8532628" y="4881950"/>
            <a:ext cx="611400" cy="25710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pt-BR" sz="900" u="none" cap="none" strike="noStrike">
                <a:solidFill>
                  <a:srgbClr val="000000"/>
                </a:solidFill>
                <a:latin typeface="Nunito Sans"/>
                <a:ea typeface="Nunito Sans"/>
                <a:cs typeface="Nunito Sans"/>
                <a:sym typeface="Nunito Sans"/>
              </a:rPr>
              <a:t>‹#›</a:t>
            </a:fld>
            <a:endParaRPr b="0" i="0" sz="900" u="none" cap="none" strike="noStrike">
              <a:solidFill>
                <a:srgbClr val="000000"/>
              </a:solidFill>
              <a:latin typeface="Nunito Sans"/>
              <a:ea typeface="Nunito Sans"/>
              <a:cs typeface="Nunito Sans"/>
              <a:sym typeface="Nunito Sans"/>
            </a:endParaRPr>
          </a:p>
        </p:txBody>
      </p:sp>
      <p:sp>
        <p:nvSpPr>
          <p:cNvPr id="116" name="Google Shape;116;p7"/>
          <p:cNvSpPr txBox="1"/>
          <p:nvPr/>
        </p:nvSpPr>
        <p:spPr>
          <a:xfrm>
            <a:off x="375875" y="1363575"/>
            <a:ext cx="7722600" cy="8670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1000"/>
              </a:spcBef>
              <a:spcAft>
                <a:spcPts val="0"/>
              </a:spcAft>
              <a:buClr>
                <a:schemeClr val="dk1"/>
              </a:buClr>
              <a:buSzPts val="1100"/>
              <a:buFont typeface="Arial"/>
              <a:buNone/>
            </a:pPr>
            <a:r>
              <a:rPr b="1" i="0" lang="pt-BR" sz="900" u="none" cap="none" strike="noStrike">
                <a:solidFill>
                  <a:schemeClr val="dk1"/>
                </a:solidFill>
                <a:latin typeface="Roboto"/>
                <a:ea typeface="Roboto"/>
                <a:cs typeface="Roboto"/>
                <a:sym typeface="Roboto"/>
              </a:rPr>
              <a:t>2.1. </a:t>
            </a:r>
            <a:r>
              <a:rPr lang="pt-BR" sz="900">
                <a:solidFill>
                  <a:schemeClr val="dk1"/>
                </a:solidFill>
                <a:latin typeface="Roboto"/>
                <a:ea typeface="Roboto"/>
                <a:cs typeface="Roboto"/>
                <a:sym typeface="Roboto"/>
              </a:rPr>
              <a:t>Determine qual foi a </a:t>
            </a:r>
            <a:r>
              <a:rPr b="1" lang="pt-BR" sz="900">
                <a:solidFill>
                  <a:schemeClr val="dk1"/>
                </a:solidFill>
                <a:latin typeface="Roboto"/>
                <a:ea typeface="Roboto"/>
                <a:cs typeface="Roboto"/>
                <a:sym typeface="Roboto"/>
              </a:rPr>
              <a:t>o percentual de cartões contactless</a:t>
            </a:r>
            <a:r>
              <a:rPr lang="pt-BR" sz="900">
                <a:solidFill>
                  <a:schemeClr val="dk1"/>
                </a:solidFill>
                <a:latin typeface="Roboto"/>
                <a:ea typeface="Roboto"/>
                <a:cs typeface="Roboto"/>
                <a:sym typeface="Roboto"/>
              </a:rPr>
              <a:t> do total de cartões, n</a:t>
            </a:r>
            <a:r>
              <a:rPr lang="pt-BR" sz="900">
                <a:solidFill>
                  <a:schemeClr val="dk1"/>
                </a:solidFill>
                <a:latin typeface="Roboto"/>
                <a:ea typeface="Roboto"/>
                <a:cs typeface="Roboto"/>
                <a:sym typeface="Roboto"/>
              </a:rPr>
              <a:t>o </a:t>
            </a:r>
            <a:r>
              <a:rPr b="1" lang="pt-BR" sz="900">
                <a:solidFill>
                  <a:schemeClr val="dk1"/>
                </a:solidFill>
                <a:latin typeface="Roboto"/>
                <a:ea typeface="Roboto"/>
                <a:cs typeface="Roboto"/>
                <a:sym typeface="Roboto"/>
              </a:rPr>
              <a:t>final do 3º Trimestre</a:t>
            </a:r>
            <a:r>
              <a:rPr lang="pt-BR" sz="900">
                <a:solidFill>
                  <a:schemeClr val="dk1"/>
                </a:solidFill>
                <a:latin typeface="Roboto"/>
                <a:ea typeface="Roboto"/>
                <a:cs typeface="Roboto"/>
                <a:sym typeface="Roboto"/>
              </a:rPr>
              <a:t>.</a:t>
            </a:r>
            <a:endParaRPr i="0" sz="900" u="none" cap="none" strike="noStrike">
              <a:solidFill>
                <a:schemeClr val="dk1"/>
              </a:solidFill>
              <a:latin typeface="Roboto"/>
              <a:ea typeface="Roboto"/>
              <a:cs typeface="Roboto"/>
              <a:sym typeface="Roboto"/>
            </a:endParaRPr>
          </a:p>
          <a:p>
            <a:pPr indent="0" lvl="0" marL="0" marR="0" rtl="0" algn="just">
              <a:lnSpc>
                <a:spcPct val="150000"/>
              </a:lnSpc>
              <a:spcBef>
                <a:spcPts val="1000"/>
              </a:spcBef>
              <a:spcAft>
                <a:spcPts val="0"/>
              </a:spcAft>
              <a:buClr>
                <a:schemeClr val="dk1"/>
              </a:buClr>
              <a:buSzPts val="1100"/>
              <a:buFont typeface="Arial"/>
              <a:buNone/>
            </a:pPr>
            <a:r>
              <a:rPr b="1" i="0" lang="pt-BR" sz="900" u="none" cap="none" strike="noStrike">
                <a:solidFill>
                  <a:schemeClr val="dk1"/>
                </a:solidFill>
                <a:latin typeface="Roboto"/>
                <a:ea typeface="Roboto"/>
                <a:cs typeface="Roboto"/>
                <a:sym typeface="Roboto"/>
              </a:rPr>
              <a:t>2.2.</a:t>
            </a:r>
            <a:r>
              <a:rPr b="0" i="0" lang="pt-BR" sz="900" u="none" cap="none" strike="noStrike">
                <a:solidFill>
                  <a:schemeClr val="dk1"/>
                </a:solidFill>
                <a:latin typeface="Roboto"/>
                <a:ea typeface="Roboto"/>
                <a:cs typeface="Roboto"/>
                <a:sym typeface="Roboto"/>
              </a:rPr>
              <a:t> </a:t>
            </a:r>
            <a:r>
              <a:rPr lang="pt-BR" sz="900">
                <a:solidFill>
                  <a:schemeClr val="dk1"/>
                </a:solidFill>
                <a:latin typeface="Roboto"/>
                <a:ea typeface="Roboto"/>
                <a:cs typeface="Roboto"/>
                <a:sym typeface="Roboto"/>
              </a:rPr>
              <a:t>Sabendo que é um requisito aumentar gradativamente a quantidade de cartões contactless de toda base, quais estratégias você adotaria para aumentarmos essa taxa até o final do 4º Trimestre? Embase sua resposta nos dados fornecidos.</a:t>
            </a:r>
            <a:endParaRPr b="0" i="0" sz="900" u="none" cap="none" strike="noStrike">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p:nvPr/>
        </p:nvSpPr>
        <p:spPr>
          <a:xfrm>
            <a:off x="0" y="4871150"/>
            <a:ext cx="9144000" cy="278700"/>
          </a:xfrm>
          <a:prstGeom prst="rect">
            <a:avLst/>
          </a:prstGeom>
          <a:solidFill>
            <a:srgbClr val="F0AA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8"/>
          <p:cNvSpPr txBox="1"/>
          <p:nvPr/>
        </p:nvSpPr>
        <p:spPr>
          <a:xfrm>
            <a:off x="375875" y="297575"/>
            <a:ext cx="7722600" cy="8268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000"/>
              <a:buFont typeface="Arial"/>
              <a:buNone/>
            </a:pPr>
            <a:r>
              <a:rPr b="1" i="0" lang="pt-BR" sz="2600" u="none" cap="none" strike="noStrike">
                <a:solidFill>
                  <a:srgbClr val="FE2B8F"/>
                </a:solidFill>
                <a:latin typeface="Familjen Grotesk"/>
                <a:ea typeface="Familjen Grotesk"/>
                <a:cs typeface="Familjen Grotesk"/>
                <a:sym typeface="Familjen Grotesk"/>
              </a:rPr>
              <a:t>Questão 3</a:t>
            </a:r>
            <a:endParaRPr b="1" i="0" sz="26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rgbClr val="000000"/>
              </a:buClr>
              <a:buSzPts val="4000"/>
              <a:buFont typeface="Arial"/>
              <a:buNone/>
            </a:pPr>
            <a:r>
              <a:t/>
            </a:r>
            <a:endParaRPr b="1" i="0" sz="900" u="none" cap="none" strike="noStrike">
              <a:solidFill>
                <a:srgbClr val="FE2B8F"/>
              </a:solidFill>
              <a:latin typeface="Familjen Grotesk"/>
              <a:ea typeface="Familjen Grotesk"/>
              <a:cs typeface="Familjen Grotesk"/>
              <a:sym typeface="Familjen Grotesk"/>
            </a:endParaRPr>
          </a:p>
          <a:p>
            <a:pPr indent="0" lvl="0" marL="0" marR="0" rtl="0" algn="l">
              <a:lnSpc>
                <a:spcPct val="80000"/>
              </a:lnSpc>
              <a:spcBef>
                <a:spcPts val="0"/>
              </a:spcBef>
              <a:spcAft>
                <a:spcPts val="0"/>
              </a:spcAft>
              <a:buClr>
                <a:schemeClr val="dk1"/>
              </a:buClr>
              <a:buSzPts val="4000"/>
              <a:buFont typeface="Arial"/>
              <a:buNone/>
            </a:pPr>
            <a:r>
              <a:rPr b="1" lang="pt-BR" sz="1300">
                <a:solidFill>
                  <a:schemeClr val="dk2"/>
                </a:solidFill>
                <a:latin typeface="Familjen Grotesk"/>
                <a:ea typeface="Familjen Grotesk"/>
                <a:cs typeface="Familjen Grotesk"/>
                <a:sym typeface="Familjen Grotesk"/>
              </a:rPr>
              <a:t>Análise de dados, pensamento estratégico e insights.</a:t>
            </a:r>
            <a:endParaRPr b="1" i="0" sz="1300" u="none" cap="none" strike="noStrike">
              <a:solidFill>
                <a:srgbClr val="FE2B8F"/>
              </a:solidFill>
              <a:latin typeface="Familjen Grotesk"/>
              <a:ea typeface="Familjen Grotesk"/>
              <a:cs typeface="Familjen Grotesk"/>
              <a:sym typeface="Familjen Grotesk"/>
            </a:endParaRPr>
          </a:p>
        </p:txBody>
      </p:sp>
      <p:sp>
        <p:nvSpPr>
          <p:cNvPr id="123" name="Google Shape;123;p8"/>
          <p:cNvSpPr txBox="1"/>
          <p:nvPr/>
        </p:nvSpPr>
        <p:spPr>
          <a:xfrm>
            <a:off x="375875" y="1079525"/>
            <a:ext cx="7722600" cy="14109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1000"/>
              </a:spcBef>
              <a:spcAft>
                <a:spcPts val="0"/>
              </a:spcAft>
              <a:buClr>
                <a:schemeClr val="dk1"/>
              </a:buClr>
              <a:buSzPts val="1100"/>
              <a:buFont typeface="Arial"/>
              <a:buNone/>
            </a:pPr>
            <a:r>
              <a:rPr b="1" i="0" lang="pt-BR" sz="900" u="none" cap="none" strike="noStrike">
                <a:solidFill>
                  <a:schemeClr val="dk1"/>
                </a:solidFill>
                <a:latin typeface="Roboto"/>
                <a:ea typeface="Roboto"/>
                <a:cs typeface="Roboto"/>
                <a:sym typeface="Roboto"/>
              </a:rPr>
              <a:t>3.1. </a:t>
            </a:r>
            <a:r>
              <a:rPr lang="pt-BR" sz="900">
                <a:solidFill>
                  <a:schemeClr val="dk1"/>
                </a:solidFill>
                <a:latin typeface="Roboto"/>
                <a:ea typeface="Roboto"/>
                <a:cs typeface="Roboto"/>
                <a:sym typeface="Roboto"/>
              </a:rPr>
              <a:t>Analisando a quantidade de cartões que foram "temporarily blocked" no final do trimestre anterior e não foram nem "reinstated as open" nem "purged" neste trimestre. Como você usaria esses dados para identificar oportunidades de melhorar na ativação e uso de cartões pelos titulares?</a:t>
            </a:r>
            <a:endParaRPr sz="900">
              <a:solidFill>
                <a:schemeClr val="dk1"/>
              </a:solidFill>
              <a:latin typeface="Roboto"/>
              <a:ea typeface="Roboto"/>
              <a:cs typeface="Roboto"/>
              <a:sym typeface="Roboto"/>
            </a:endParaRPr>
          </a:p>
          <a:p>
            <a:pPr indent="0" lvl="0" marL="0" marR="0" rtl="0" algn="just">
              <a:lnSpc>
                <a:spcPct val="150000"/>
              </a:lnSpc>
              <a:spcBef>
                <a:spcPts val="1000"/>
              </a:spcBef>
              <a:spcAft>
                <a:spcPts val="0"/>
              </a:spcAft>
              <a:buClr>
                <a:schemeClr val="dk1"/>
              </a:buClr>
              <a:buSzPts val="1100"/>
              <a:buFont typeface="Arial"/>
              <a:buNone/>
            </a:pPr>
            <a:r>
              <a:rPr b="1" lang="pt-BR" sz="900">
                <a:solidFill>
                  <a:schemeClr val="dk1"/>
                </a:solidFill>
                <a:latin typeface="Roboto"/>
                <a:ea typeface="Roboto"/>
                <a:cs typeface="Roboto"/>
                <a:sym typeface="Roboto"/>
              </a:rPr>
              <a:t>3.2. </a:t>
            </a:r>
            <a:r>
              <a:rPr lang="pt-BR" sz="900">
                <a:solidFill>
                  <a:schemeClr val="dk1"/>
                </a:solidFill>
                <a:latin typeface="Roboto"/>
                <a:ea typeface="Roboto"/>
                <a:cs typeface="Roboto"/>
                <a:sym typeface="Roboto"/>
              </a:rPr>
              <a:t>Se você notasse uma alta taxa de cartões "temporarily blocked", quais seriam os impactos diretos na operação e quais seriam suas recomendações para lidar com essa situação?</a:t>
            </a:r>
            <a:endParaRPr sz="900">
              <a:solidFill>
                <a:schemeClr val="dk1"/>
              </a:solidFill>
              <a:latin typeface="Roboto"/>
              <a:ea typeface="Roboto"/>
              <a:cs typeface="Roboto"/>
              <a:sym typeface="Roboto"/>
            </a:endParaRPr>
          </a:p>
          <a:p>
            <a:pPr indent="0" lvl="0" marL="0" marR="0" rtl="0" algn="just">
              <a:lnSpc>
                <a:spcPct val="150000"/>
              </a:lnSpc>
              <a:spcBef>
                <a:spcPts val="1000"/>
              </a:spcBef>
              <a:spcAft>
                <a:spcPts val="0"/>
              </a:spcAft>
              <a:buClr>
                <a:schemeClr val="dk1"/>
              </a:buClr>
              <a:buSzPts val="1100"/>
              <a:buFont typeface="Arial"/>
              <a:buNone/>
            </a:pPr>
            <a:r>
              <a:rPr b="1" lang="pt-BR" sz="900">
                <a:solidFill>
                  <a:schemeClr val="dk1"/>
                </a:solidFill>
                <a:latin typeface="Roboto"/>
                <a:ea typeface="Roboto"/>
                <a:cs typeface="Roboto"/>
                <a:sym typeface="Roboto"/>
              </a:rPr>
              <a:t>3.3.</a:t>
            </a:r>
            <a:r>
              <a:rPr lang="pt-BR" sz="900">
                <a:solidFill>
                  <a:schemeClr val="dk1"/>
                </a:solidFill>
                <a:latin typeface="Roboto"/>
                <a:ea typeface="Roboto"/>
                <a:cs typeface="Roboto"/>
                <a:sym typeface="Roboto"/>
              </a:rPr>
              <a:t> Se um grande número de cartões estiver expirando no próximo trimestre, o que você recomendaria à Flash para lidar com essa situação?</a:t>
            </a:r>
            <a:endParaRPr sz="900">
              <a:solidFill>
                <a:schemeClr val="dk1"/>
              </a:solidFill>
              <a:latin typeface="Roboto"/>
              <a:ea typeface="Roboto"/>
              <a:cs typeface="Roboto"/>
              <a:sym typeface="Roboto"/>
            </a:endParaRPr>
          </a:p>
        </p:txBody>
      </p:sp>
      <p:sp>
        <p:nvSpPr>
          <p:cNvPr id="124" name="Google Shape;124;p8"/>
          <p:cNvSpPr txBox="1"/>
          <p:nvPr/>
        </p:nvSpPr>
        <p:spPr>
          <a:xfrm>
            <a:off x="8532628" y="4881950"/>
            <a:ext cx="611400" cy="25710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pt-BR" sz="900" u="none" cap="none" strike="noStrike">
                <a:solidFill>
                  <a:srgbClr val="000000"/>
                </a:solidFill>
                <a:latin typeface="Nunito Sans"/>
                <a:ea typeface="Nunito Sans"/>
                <a:cs typeface="Nunito Sans"/>
                <a:sym typeface="Nunito Sans"/>
              </a:rPr>
              <a:t>‹#›</a:t>
            </a:fld>
            <a:endParaRPr b="0" i="0" sz="900" u="none" cap="none" strike="noStrike">
              <a:solidFill>
                <a:srgbClr val="000000"/>
              </a:solidFill>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