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d5ba8e96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7d5ba8e96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7d5ba8e96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7d5ba8e96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7d5ba8e96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7d5ba8e96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7d5ba8e96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7d5ba8e9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7d5ba8e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7d5ba8e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7d5b99d82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7d5b99d8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7d5ba8e9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7d5ba8e9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d5b99d8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d5b99d8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7d5ba8e96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7d5ba8e96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7d5ba8e9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7d5ba8e9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d5b99d8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d5b99d8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7d5ba8e96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7d5ba8e96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7d5ba8e96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7d5ba8e96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7d5ba8e96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7d5ba8e96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d5ba8e9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d5ba8e9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7d5b99d8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7d5b99d8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7d5b99d8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7d5b99d8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7d5ba8e96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7d5ba8e9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7d5b99d8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7d5b99d8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7d5ba8e9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7d5ba8e9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7d5ba8e96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7d5ba8e9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d5ba8e96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d5ba8e96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7d5ba8e96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7d5ba8e96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7d5ba8e9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7d5ba8e9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7d5ba8e96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7d5ba8e96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e212e3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e212e3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d5b99d8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d5b99d8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7d5b99d8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7d5b99d8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d5b99d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d5b99d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d5ba8e96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d5ba8e96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7d5b99d8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7d5b99d8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d5ba8e96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7d5ba8e96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Relationship Id="rId7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Relationship Id="rId4" Type="http://schemas.openxmlformats.org/officeDocument/2006/relationships/image" Target="../media/image53.png"/><Relationship Id="rId5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3950" y="1168775"/>
            <a:ext cx="51507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Multiplicadores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34550"/>
            <a:ext cx="34707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Digitais - INE5406-05235A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Alisson Fabra da Silva (19200409)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Allan Soares Silva (19200410)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Komura (20150186)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Ricardo Fachini de Souza (20100545)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Resultados de síntese (4 bits)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1843838"/>
            <a:ext cx="4303750" cy="247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4">
            <a:alphaModFix/>
          </a:blip>
          <a:srcRect b="36912" l="0" r="15247" t="0"/>
          <a:stretch/>
        </p:blipFill>
        <p:spPr>
          <a:xfrm>
            <a:off x="4673050" y="1843850"/>
            <a:ext cx="4181301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Resultados de síntese (8 bits)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00" y="1847450"/>
            <a:ext cx="3926726" cy="22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34197" l="0" r="17464" t="0"/>
          <a:stretch/>
        </p:blipFill>
        <p:spPr>
          <a:xfrm>
            <a:off x="4648575" y="1847450"/>
            <a:ext cx="4104725" cy="6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Resultados de síntese (16 bits)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620050"/>
            <a:ext cx="4371650" cy="252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4">
            <a:alphaModFix/>
          </a:blip>
          <a:srcRect b="45584" l="0" r="13427" t="0"/>
          <a:stretch/>
        </p:blipFill>
        <p:spPr>
          <a:xfrm>
            <a:off x="4929150" y="1620050"/>
            <a:ext cx="3876150" cy="5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Diagrama de blocos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25" y="1613950"/>
            <a:ext cx="5199725" cy="3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 VHD BO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14683"/>
          <a:stretch/>
        </p:blipFill>
        <p:spPr>
          <a:xfrm>
            <a:off x="2137250" y="1403413"/>
            <a:ext cx="4542750" cy="33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0" r="0" t="10321"/>
          <a:stretch/>
        </p:blipFill>
        <p:spPr>
          <a:xfrm>
            <a:off x="889175" y="1434237"/>
            <a:ext cx="7038900" cy="331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5">
            <a:alphaModFix/>
          </a:blip>
          <a:srcRect b="0" l="0" r="0" t="14280"/>
          <a:stretch/>
        </p:blipFill>
        <p:spPr>
          <a:xfrm>
            <a:off x="569437" y="1465052"/>
            <a:ext cx="7678376" cy="3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 VHD BC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719" r="-720" t="18725"/>
          <a:stretch/>
        </p:blipFill>
        <p:spPr>
          <a:xfrm>
            <a:off x="2543175" y="1651148"/>
            <a:ext cx="4057650" cy="28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/>
          </a:blip>
          <a:srcRect b="0" l="0" r="0" t="14295"/>
          <a:stretch/>
        </p:blipFill>
        <p:spPr>
          <a:xfrm>
            <a:off x="2475712" y="1420275"/>
            <a:ext cx="4192575" cy="327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805" y="1199888"/>
            <a:ext cx="3746383" cy="37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803" y="1199900"/>
            <a:ext cx="3798976" cy="3661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1475" y="1199900"/>
            <a:ext cx="3596300" cy="356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Netlist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28840"/>
            <a:ext cx="6285700" cy="358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FSM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4425"/>
            <a:ext cx="8839200" cy="247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 </a:t>
            </a:r>
            <a:r>
              <a:rPr lang="pt-BR"/>
              <a:t>Simulação ModelSim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38" y="1412275"/>
            <a:ext cx="78771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Resultados de síntese (4 bits)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445250"/>
            <a:ext cx="4509749" cy="260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23739" l="0" r="17532" t="0"/>
          <a:stretch/>
        </p:blipFill>
        <p:spPr>
          <a:xfrm>
            <a:off x="4855025" y="1445250"/>
            <a:ext cx="4118699" cy="6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00" y="2391700"/>
            <a:ext cx="2862500" cy="6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63" y="1060200"/>
            <a:ext cx="41814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VHDs dos componentes utilizados no projeto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350" y="1182188"/>
            <a:ext cx="50292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6">
            <a:alphaModFix/>
          </a:blip>
          <a:srcRect b="0" l="2190" r="-2189" t="0"/>
          <a:stretch/>
        </p:blipFill>
        <p:spPr>
          <a:xfrm>
            <a:off x="2016800" y="1155450"/>
            <a:ext cx="448627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4751" y="1502225"/>
            <a:ext cx="3966325" cy="27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5788" y="863938"/>
            <a:ext cx="3888222" cy="40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 </a:t>
            </a:r>
            <a:r>
              <a:rPr lang="pt-BR"/>
              <a:t>Resultados de síntese (8 bits)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5" y="1506425"/>
            <a:ext cx="4551901" cy="25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29138" l="0" r="14390" t="0"/>
          <a:stretch/>
        </p:blipFill>
        <p:spPr>
          <a:xfrm>
            <a:off x="4934100" y="1506425"/>
            <a:ext cx="4000300" cy="5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4/aula 5 -  </a:t>
            </a:r>
            <a:r>
              <a:rPr lang="pt-BR"/>
              <a:t>Resultados de síntese (16 bits)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1567550"/>
            <a:ext cx="4399599" cy="252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 b="45429" l="0" r="17239" t="0"/>
          <a:stretch/>
        </p:blipFill>
        <p:spPr>
          <a:xfrm>
            <a:off x="4776775" y="1567550"/>
            <a:ext cx="4161225" cy="6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</a:t>
            </a:r>
            <a:r>
              <a:rPr lang="pt-BR"/>
              <a:t> -  Diagrama de blocos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25" y="1307850"/>
            <a:ext cx="686674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VHD BO</a:t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88" y="2022825"/>
            <a:ext cx="49244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347" y="963388"/>
            <a:ext cx="6243351" cy="35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49" y="1490824"/>
            <a:ext cx="8296025" cy="2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VHD BC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25" y="1321325"/>
            <a:ext cx="6108850" cy="25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587" y="976851"/>
            <a:ext cx="4346800" cy="40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362" y="900351"/>
            <a:ext cx="2197225" cy="41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VHD Multiplicador</a:t>
            </a:r>
            <a:endParaRPr/>
          </a:p>
        </p:txBody>
      </p: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25" y="1374175"/>
            <a:ext cx="5748350" cy="23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712" y="1307850"/>
            <a:ext cx="7734474" cy="32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875" y="900338"/>
            <a:ext cx="2068250" cy="4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Netlist</a:t>
            </a:r>
            <a:endParaRPr/>
          </a:p>
        </p:txBody>
      </p:sp>
      <p:pic>
        <p:nvPicPr>
          <p:cNvPr id="315" name="Google Shape;3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13" y="1483199"/>
            <a:ext cx="7233975" cy="3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FSM</a:t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5200"/>
            <a:ext cx="8839199" cy="266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Simulação ModelSim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475"/>
            <a:ext cx="8839201" cy="319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1297500" y="401075"/>
            <a:ext cx="7467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</a:t>
            </a:r>
            <a:r>
              <a:rPr lang="pt-BR"/>
              <a:t>Resultados de síntese (4 bits)</a:t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5" y="1818250"/>
            <a:ext cx="4173475" cy="23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 rotWithShape="1">
          <a:blip r:embed="rId4">
            <a:alphaModFix/>
          </a:blip>
          <a:srcRect b="11801" l="0" r="3409" t="0"/>
          <a:stretch/>
        </p:blipFill>
        <p:spPr>
          <a:xfrm>
            <a:off x="4359050" y="1818250"/>
            <a:ext cx="4688150" cy="5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Diagrama de blocos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88" y="1100338"/>
            <a:ext cx="4305425" cy="36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</a:t>
            </a:r>
            <a:r>
              <a:rPr lang="pt-BR"/>
              <a:t>Resultados de síntese (8 bits)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5" y="1796325"/>
            <a:ext cx="4025000" cy="23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 rotWithShape="1">
          <a:blip r:embed="rId4">
            <a:alphaModFix/>
          </a:blip>
          <a:srcRect b="25760" l="0" r="0" t="0"/>
          <a:stretch/>
        </p:blipFill>
        <p:spPr>
          <a:xfrm>
            <a:off x="4267200" y="1796325"/>
            <a:ext cx="4780000" cy="4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1297500" y="393750"/>
            <a:ext cx="7593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grupo -  </a:t>
            </a:r>
            <a:r>
              <a:rPr lang="pt-BR"/>
              <a:t>Resultados de síntese (16 bits)</a:t>
            </a:r>
            <a:endParaRPr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75" y="1841150"/>
            <a:ext cx="4117250" cy="23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275" y="1841150"/>
            <a:ext cx="4429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crítica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1111675" y="925450"/>
            <a:ext cx="72246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O multiplicador da aula prática e  o multiplicador do exemplo 4 da aula 5T têm o mesmo número de ciclos, </a:t>
            </a:r>
            <a:r>
              <a:rPr b="1" lang="pt-BR" sz="1400">
                <a:solidFill>
                  <a:srgbClr val="FF9900"/>
                </a:solidFill>
              </a:rPr>
              <a:t>porém o da aula prática é menos custoso</a:t>
            </a:r>
            <a:r>
              <a:rPr lang="pt-BR" sz="1400"/>
              <a:t> por não ter o registrador da saída e nem o multiplexador da entrada do registrador P.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O multiplicador criado por nós é menos custoso do que os outros dois, pois </a:t>
            </a:r>
            <a:r>
              <a:rPr b="1" lang="pt-BR" sz="1400"/>
              <a:t>possui 2 estados a menos</a:t>
            </a:r>
            <a:r>
              <a:rPr lang="pt-BR" sz="1400"/>
              <a:t>, </a:t>
            </a:r>
            <a:r>
              <a:rPr b="1" lang="pt-BR" sz="1400">
                <a:solidFill>
                  <a:srgbClr val="FF9900"/>
                </a:solidFill>
              </a:rPr>
              <a:t>reduzindo o número de ciclos</a:t>
            </a:r>
            <a:r>
              <a:rPr lang="pt-BR" sz="1400"/>
              <a:t>: </a:t>
            </a:r>
            <a:r>
              <a:rPr b="1" lang="pt-BR" sz="1400"/>
              <a:t>A soma e a subtração são feitas no mesmo estado e definimos o sinal de pronto no estado S0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 Comparação com </a:t>
            </a:r>
            <a:r>
              <a:rPr b="1" lang="pt-BR" sz="1400"/>
              <a:t>n=4bits</a:t>
            </a:r>
            <a:r>
              <a:rPr lang="pt-BR" sz="1400"/>
              <a:t>: 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Aula prática: </a:t>
            </a:r>
            <a:r>
              <a:rPr b="1" lang="pt-BR" sz="1400"/>
              <a:t>240ns</a:t>
            </a:r>
            <a:r>
              <a:rPr lang="pt-BR" sz="1400"/>
              <a:t>;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Exemplo 4: </a:t>
            </a:r>
            <a:r>
              <a:rPr b="1" lang="pt-BR" sz="1400"/>
              <a:t>260ns</a:t>
            </a:r>
            <a:r>
              <a:rPr lang="pt-BR" sz="1400"/>
              <a:t>;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Arquitetura do grupo: </a:t>
            </a:r>
            <a:r>
              <a:rPr b="1" lang="pt-BR" sz="1400"/>
              <a:t>180ns</a:t>
            </a:r>
            <a:r>
              <a:rPr lang="pt-BR" sz="1400"/>
              <a:t>.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Por isso, o multiplicador do grupo é o mais rápido na operação</a:t>
            </a:r>
            <a:endParaRPr sz="1400"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pt-BR" sz="1400">
                <a:solidFill>
                  <a:srgbClr val="FF9900"/>
                </a:solidFill>
              </a:rPr>
              <a:t>25% mais rápido que o da Aula Prática</a:t>
            </a:r>
            <a:endParaRPr b="1" sz="1400">
              <a:solidFill>
                <a:srgbClr val="FF99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O multiplicador do grupo é mais eficiente em área, quando comparado aos outros dois exemplos, </a:t>
            </a:r>
            <a:r>
              <a:rPr lang="pt-BR" sz="1400">
                <a:solidFill>
                  <a:srgbClr val="FFFFFF"/>
                </a:solidFill>
              </a:rPr>
              <a:t>pois</a:t>
            </a:r>
            <a:r>
              <a:rPr b="1" lang="pt-BR" sz="1400">
                <a:solidFill>
                  <a:srgbClr val="FF9900"/>
                </a:solidFill>
              </a:rPr>
              <a:t> usa menos elementos lógicos e registradores</a:t>
            </a:r>
            <a:r>
              <a:rPr lang="pt-BR" sz="1400"/>
              <a:t>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ctrTitle"/>
          </p:nvPr>
        </p:nvSpPr>
        <p:spPr>
          <a:xfrm>
            <a:off x="3403950" y="1168775"/>
            <a:ext cx="51507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Multiplicadores</a:t>
            </a:r>
            <a:endParaRPr/>
          </a:p>
        </p:txBody>
      </p:sp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5083950" y="3034550"/>
            <a:ext cx="34707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Digitais - INE5406-05235A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Alisson Fabra da Silva (19200409)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Allan Soares Silva (19200410)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Komura (20150186)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Ricardo Fachini de Souza (20100545)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18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VHD BO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12" y="1470113"/>
            <a:ext cx="6301975" cy="24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700" y="723863"/>
            <a:ext cx="3420575" cy="39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38" y="1470125"/>
            <a:ext cx="8504932" cy="29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18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VHD BC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475" y="1027418"/>
            <a:ext cx="5363050" cy="30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400" y="713675"/>
            <a:ext cx="2993200" cy="42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388" y="854963"/>
            <a:ext cx="2691475" cy="39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7087" y="757238"/>
            <a:ext cx="24098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18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VHD Multiplicador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162" y="700401"/>
            <a:ext cx="4408663" cy="40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100" y="851300"/>
            <a:ext cx="5583675" cy="3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Netlist 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1468575"/>
            <a:ext cx="78771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FSM 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25" y="1841150"/>
            <a:ext cx="8733349" cy="23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prática - Simulação ModelSim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460275"/>
            <a:ext cx="76771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