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DD1B2B6-74EA-4FA6-BB17-51917B38E57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9E6F07-7A25-C93F-01FB-F4C6CED43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472" y="451513"/>
            <a:ext cx="1237595" cy="1707028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98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55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5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66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8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6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52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0FE8B-3F3C-335B-401A-48CC1710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4747EE-C65F-9C93-B896-522E9E8D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501D33-E22D-F59B-72DB-7B42A6C8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B031C6-2156-4096-11A2-45E4FDD2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3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63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61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4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8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0408-D932-433C-9C36-677EB5B3391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57B246-B6C6-4926-BDCC-838D8C97332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0A8FEA-7014-4B1C-8F6A-87DFB348759E}"/>
              </a:ext>
            </a:extLst>
          </p:cNvPr>
          <p:cNvSpPr/>
          <p:nvPr userDrawn="1"/>
        </p:nvSpPr>
        <p:spPr>
          <a:xfrm>
            <a:off x="0" y="0"/>
            <a:ext cx="4774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>
                <a:solidFill>
                  <a:schemeClr val="tx1"/>
                </a:solidFill>
              </a:rPr>
              <a:t>Prof.: Alisson Lima</a:t>
            </a:r>
          </a:p>
        </p:txBody>
      </p:sp>
    </p:spTree>
    <p:extLst>
      <p:ext uri="{BB962C8B-B14F-4D97-AF65-F5344CB8AC3E}">
        <p14:creationId xmlns:p14="http://schemas.microsoft.com/office/powerpoint/2010/main" val="61058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8147" y="2967789"/>
            <a:ext cx="8245642" cy="285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Nomenclaturas do banco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Modelo do banco: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 cadastro	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87889"/>
              </p:ext>
            </p:extLst>
          </p:nvPr>
        </p:nvGraphicFramePr>
        <p:xfrm>
          <a:off x="935789" y="391204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usuarios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6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		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Principais tipos de dados: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Tipo numéricos.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Tipo data e hora.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Tipo caracteres “Strings”.</a:t>
            </a:r>
          </a:p>
        </p:txBody>
      </p:sp>
    </p:spTree>
    <p:extLst>
      <p:ext uri="{BB962C8B-B14F-4D97-AF65-F5344CB8AC3E}">
        <p14:creationId xmlns:p14="http://schemas.microsoft.com/office/powerpoint/2010/main" val="112873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de dados Numéricos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540042"/>
            <a:ext cx="8596668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>
                <a:solidFill>
                  <a:schemeClr val="tx1"/>
                </a:solidFill>
              </a:rPr>
              <a:t>	</a:t>
            </a:r>
            <a:r>
              <a:rPr lang="pt-BR" sz="1600" dirty="0">
                <a:solidFill>
                  <a:schemeClr val="tx1"/>
                </a:solidFill>
              </a:rPr>
              <a:t>Identificadores delimitados	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Observação :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As opções ficam em colchetes.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Ex.: int([]).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M -  especifica o tamanho máximo de exibição, não afeta o armazenamento.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D - especifica o número de casas decimais. O valor máximo de D é 12 ou M-2.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tipo_de_dado(M,D)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FLOAT(5,2) -&gt; </a:t>
            </a:r>
            <a:r>
              <a:rPr lang="pt-BR" sz="1600" b="1" i="1" dirty="0">
                <a:solidFill>
                  <a:srgbClr val="FF0000"/>
                </a:solidFill>
              </a:rPr>
              <a:t>apresentação de 5 dígitos com duas casas decimais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		Para os tipo de dados inteiros pode ser usado o </a:t>
            </a:r>
            <a:r>
              <a:rPr lang="pt-BR" sz="1600" b="1" i="1" dirty="0">
                <a:solidFill>
                  <a:schemeClr val="tx1"/>
                </a:solidFill>
              </a:rPr>
              <a:t>unsigned</a:t>
            </a:r>
            <a:r>
              <a:rPr lang="pt-BR" sz="1600" dirty="0">
                <a:solidFill>
                  <a:schemeClr val="tx1"/>
                </a:solidFill>
              </a:rPr>
              <a:t> que são apenas valores positivos inteiros e o zero.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Por exemplo, uma coluna do tipo INT:</a:t>
            </a: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Faixa normal: de -2147483648 a 2147483647</a:t>
            </a: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Faixa UNSIGNED: de 0 a 4294967295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		Já se o atributo for especificado pelo  opcional </a:t>
            </a:r>
            <a:r>
              <a:rPr lang="pt-BR" sz="1600" b="1" dirty="0">
                <a:solidFill>
                  <a:schemeClr val="tx1"/>
                </a:solidFill>
              </a:rPr>
              <a:t>ZEROFILL</a:t>
            </a:r>
            <a:r>
              <a:rPr lang="pt-BR" sz="1600" dirty="0">
                <a:solidFill>
                  <a:schemeClr val="tx1"/>
                </a:solidFill>
              </a:rPr>
              <a:t>, preenche espaços vazios da coluna com o número zero. Por exemplo, uma coluna que é declarada como INT(4) ZEROFILL, o valor 5 é recuperado como 0005.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		Se você especificar para uma coluna numérica ZEROFILL, automaticamente o MySQL adiciona o atributo UNSIGNED a coluna.</a:t>
            </a:r>
          </a:p>
        </p:txBody>
      </p:sp>
    </p:spTree>
    <p:extLst>
      <p:ext uri="{BB962C8B-B14F-4D97-AF65-F5344CB8AC3E}">
        <p14:creationId xmlns:p14="http://schemas.microsoft.com/office/powerpoint/2010/main" val="114113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0" y="2008596"/>
            <a:ext cx="7324360" cy="4363028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de dados Numéricos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540042"/>
            <a:ext cx="8596668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Texto Explicativo 2 4"/>
          <p:cNvSpPr/>
          <p:nvPr/>
        </p:nvSpPr>
        <p:spPr>
          <a:xfrm>
            <a:off x="6368717" y="127000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292"/>
              <a:gd name="adj6" fmla="val -339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 signo</a:t>
            </a:r>
          </a:p>
        </p:txBody>
      </p:sp>
      <p:sp>
        <p:nvSpPr>
          <p:cNvPr id="6" name="Texto Explicativo 2 5"/>
          <p:cNvSpPr/>
          <p:nvPr/>
        </p:nvSpPr>
        <p:spPr>
          <a:xfrm>
            <a:off x="994610" y="1233718"/>
            <a:ext cx="914400" cy="612648"/>
          </a:xfrm>
          <a:prstGeom prst="borderCallout2">
            <a:avLst>
              <a:gd name="adj1" fmla="val 42316"/>
              <a:gd name="adj2" fmla="val 102193"/>
              <a:gd name="adj3" fmla="val 50172"/>
              <a:gd name="adj4" fmla="val 128947"/>
              <a:gd name="adj5" fmla="val 183200"/>
              <a:gd name="adj6" fmla="val 18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Sem signo</a:t>
            </a:r>
          </a:p>
        </p:txBody>
      </p:sp>
    </p:spTree>
    <p:extLst>
      <p:ext uri="{BB962C8B-B14F-4D97-AF65-F5344CB8AC3E}">
        <p14:creationId xmlns:p14="http://schemas.microsoft.com/office/powerpoint/2010/main" val="226019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utilizados no nosso estudo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77334" y="1540043"/>
            <a:ext cx="8596668" cy="42511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Mysql.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BrModelo.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HeidiSql.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PhpMyAdmin.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Workbench.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Postgres.</a:t>
            </a:r>
          </a:p>
        </p:txBody>
      </p:sp>
    </p:spTree>
    <p:extLst>
      <p:ext uri="{BB962C8B-B14F-4D97-AF65-F5344CB8AC3E}">
        <p14:creationId xmlns:p14="http://schemas.microsoft.com/office/powerpoint/2010/main" val="12562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8534401" cy="799230"/>
          </a:xfrm>
        </p:spPr>
        <p:txBody>
          <a:bodyPr/>
          <a:lstStyle/>
          <a:p>
            <a:r>
              <a:rPr lang="pt-BR" dirty="0"/>
              <a:t> O QUE É UM BANCO DE DADOS ?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4528855"/>
          </a:xfrm>
        </p:spPr>
        <p:txBody>
          <a:bodyPr>
            <a:noAutofit/>
          </a:bodyPr>
          <a:lstStyle/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pPr algn="just"/>
            <a:r>
              <a:rPr lang="pt-BR" sz="1600" dirty="0">
                <a:latin typeface="+mj-lt"/>
              </a:rPr>
              <a:t>		</a:t>
            </a:r>
            <a:r>
              <a:rPr lang="pt-BR" sz="1600" dirty="0">
                <a:solidFill>
                  <a:schemeClr val="tx1"/>
                </a:solidFill>
                <a:latin typeface="+mj-lt"/>
              </a:rPr>
              <a:t>É um local no qual é possível armazenar dados, para que quando seja necessário , as mesmas possam ser consultadas ou manipuladas. </a:t>
            </a:r>
          </a:p>
          <a:p>
            <a:pPr algn="just"/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+mj-lt"/>
              </a:rPr>
              <a:t>		Pode se dizer também que é um conjunto de dados relacionados entre si com registros sobre pessoas, lugares ou coisas. São coleções organizadas de dados que se relacionam de forma a criar algum sentido (Informação) e dar mais eficiência durante uma pesquisa ou estudo. São de vital importância para empresas. </a:t>
            </a:r>
          </a:p>
          <a:p>
            <a:pPr algn="just"/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pt-BR" sz="1600" dirty="0">
                <a:solidFill>
                  <a:schemeClr val="tx1"/>
                </a:solidFill>
                <a:latin typeface="+mj-lt"/>
              </a:rPr>
              <a:t>Ex.  banco de dados: arquivos; </a:t>
            </a:r>
          </a:p>
          <a:p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9887754" cy="79923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DADOS VERSUS INFORMAÇÕES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5115137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			</a:t>
            </a:r>
            <a:r>
              <a:rPr lang="pt-BR" b="1" dirty="0">
                <a:solidFill>
                  <a:schemeClr val="tx1"/>
                </a:solidFill>
              </a:rPr>
              <a:t>O QUE SÃO DADOS E O QUE SÃO INFORMAÇÕES ?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 SÃO AS MESMAS COISAS?</a:t>
            </a:r>
          </a:p>
          <a:p>
            <a:pPr algn="just"/>
            <a:endParaRPr lang="pt-BR" b="1" dirty="0">
              <a:solidFill>
                <a:schemeClr val="tx1"/>
              </a:solidFill>
            </a:endParaRP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sz="1700" dirty="0">
                <a:solidFill>
                  <a:schemeClr val="tx1"/>
                </a:solidFill>
                <a:latin typeface="+mj-lt"/>
              </a:rPr>
              <a:t>Muitos consideram dados e informações como palavras sinônimas, mas na verdade não são. Para entender o que é um banco de dados é muito importante saber a diferença entre essas duas palavras.</a:t>
            </a:r>
          </a:p>
          <a:p>
            <a:pPr algn="just"/>
            <a:r>
              <a:rPr lang="pt-BR" sz="1700" dirty="0">
                <a:solidFill>
                  <a:schemeClr val="tx1"/>
                </a:solidFill>
                <a:latin typeface="+mj-lt"/>
              </a:rPr>
              <a:t>Dados :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tx1"/>
                </a:solidFill>
                <a:latin typeface="+mj-lt"/>
              </a:rPr>
              <a:t>são fatos brutos, em sua forma primária. E muitas vezes os dados podem não fazer sentido sozinhos.</a:t>
            </a:r>
          </a:p>
          <a:p>
            <a:pPr algn="just"/>
            <a:r>
              <a:rPr lang="pt-BR" sz="1700" dirty="0">
                <a:solidFill>
                  <a:schemeClr val="tx1"/>
                </a:solidFill>
                <a:latin typeface="+mj-lt"/>
              </a:rPr>
              <a:t>Informações :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tx1"/>
                </a:solidFill>
                <a:latin typeface="+mj-lt"/>
              </a:rPr>
              <a:t>consiste no agrupamento de dados de forma organizada para fazer sentido, gerar conhecimento.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pt-BR" sz="1700" dirty="0">
                <a:solidFill>
                  <a:schemeClr val="tx1"/>
                </a:solidFill>
                <a:latin typeface="+mj-lt"/>
              </a:rPr>
              <a:t>Ex. dados: “setembro” , “11” , ”2001” , “Torres Gêmeas”.</a:t>
            </a:r>
          </a:p>
          <a:p>
            <a:pPr algn="just"/>
            <a:r>
              <a:rPr lang="pt-BR" sz="1700" dirty="0">
                <a:solidFill>
                  <a:schemeClr val="tx1"/>
                </a:solidFill>
                <a:latin typeface="+mj-lt"/>
              </a:rPr>
              <a:t>Ex. informação : “Desastre nas Torres Gêmeas em 11 setembro de 2001”;</a:t>
            </a:r>
          </a:p>
          <a:p>
            <a:pPr algn="just"/>
            <a:endParaRPr lang="pt-BR" sz="1700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8534401" cy="79923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ELEMENTOS DE UM BANCO DE DADOS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4528855"/>
          </a:xfrm>
        </p:spPr>
        <p:txBody>
          <a:bodyPr>
            <a:normAutofit/>
          </a:bodyPr>
          <a:lstStyle/>
          <a:p>
            <a:endParaRPr lang="pt-BR" sz="1900" dirty="0"/>
          </a:p>
          <a:p>
            <a:r>
              <a:rPr lang="pt-BR" sz="1900" dirty="0"/>
              <a:t>		</a:t>
            </a:r>
            <a:r>
              <a:rPr lang="pt-BR" sz="1600" dirty="0">
                <a:solidFill>
                  <a:schemeClr val="tx1"/>
                </a:solidFill>
              </a:rPr>
              <a:t>Todo banco de dados é constituído por Três elementos básicos:</a:t>
            </a:r>
          </a:p>
          <a:p>
            <a:r>
              <a:rPr lang="pt-BR" sz="1600" dirty="0">
                <a:solidFill>
                  <a:schemeClr val="tx1"/>
                </a:solidFill>
              </a:rPr>
              <a:t>Campos , registros e tabelas. 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Campo: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É o espaço reservado para um determinado dado;</a:t>
            </a:r>
          </a:p>
          <a:p>
            <a:pPr>
              <a:buClrTx/>
            </a:pPr>
            <a:r>
              <a:rPr lang="pt-BR" sz="1600" dirty="0">
                <a:solidFill>
                  <a:schemeClr val="tx1"/>
                </a:solidFill>
              </a:rPr>
              <a:t>Registro: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É o conjunto de campos , ou seja de dados de um determinado assunto;</a:t>
            </a:r>
          </a:p>
          <a:p>
            <a:pPr>
              <a:buClrTx/>
            </a:pPr>
            <a:r>
              <a:rPr lang="pt-BR" sz="1600" dirty="0">
                <a:solidFill>
                  <a:schemeClr val="tx1"/>
                </a:solidFill>
              </a:rPr>
              <a:t>Tabela: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Todos os registros , isto é  , as fichas que contém os dados que armazenamos são agrupados nas tabelas do banco de dados , simplificando é relação campo x registro e “título da tabela”.</a:t>
            </a:r>
          </a:p>
        </p:txBody>
      </p:sp>
    </p:spTree>
    <p:extLst>
      <p:ext uri="{BB962C8B-B14F-4D97-AF65-F5344CB8AC3E}">
        <p14:creationId xmlns:p14="http://schemas.microsoft.com/office/powerpoint/2010/main" val="34279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8534401" cy="79923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ELEMENTOS DE UM BANCO DE DADOS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452885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		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60254"/>
              </p:ext>
            </p:extLst>
          </p:nvPr>
        </p:nvGraphicFramePr>
        <p:xfrm>
          <a:off x="684213" y="3429000"/>
          <a:ext cx="9063792" cy="174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132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USUARIOS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Mario</a:t>
                      </a:r>
                      <a:r>
                        <a:rPr lang="pt-BR" baseline="0" dirty="0"/>
                        <a:t> Sergio Portela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Santa Mônica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2365-5698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mario@gmail.com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Sandra Cardoso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</a:t>
                      </a:r>
                      <a:r>
                        <a:rPr lang="pt-BR" baseline="0" dirty="0"/>
                        <a:t> belo monte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3659-8545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Sandra@Hotmail.com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64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8534401" cy="799230"/>
          </a:xfrm>
        </p:spPr>
        <p:txBody>
          <a:bodyPr/>
          <a:lstStyle/>
          <a:p>
            <a:r>
              <a:rPr lang="pt-BR" dirty="0"/>
              <a:t>ELEMENTOS DE UM BANCO DE DADOS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452885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		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88197"/>
              </p:ext>
            </p:extLst>
          </p:nvPr>
        </p:nvGraphicFramePr>
        <p:xfrm>
          <a:off x="684213" y="3162241"/>
          <a:ext cx="9063792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USUARIOS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Mario</a:t>
                      </a:r>
                      <a:r>
                        <a:rPr lang="pt-BR" baseline="0" dirty="0"/>
                        <a:t> Sergio Portela</a:t>
                      </a:r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Santa Mônica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2365-5698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mario@gmail.com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Sandra Cardoso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</a:t>
                      </a:r>
                      <a:r>
                        <a:rPr lang="pt-BR" baseline="0" dirty="0"/>
                        <a:t> belo monte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3659-8545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Sandra@Hotmail.com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o Explicativo 2 2"/>
          <p:cNvSpPr/>
          <p:nvPr/>
        </p:nvSpPr>
        <p:spPr>
          <a:xfrm>
            <a:off x="1026694" y="5688076"/>
            <a:ext cx="227797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782"/>
              <a:gd name="adj6" fmla="val 23508"/>
            </a:avLst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CAMPO</a:t>
            </a:r>
          </a:p>
        </p:txBody>
      </p:sp>
    </p:spTree>
    <p:extLst>
      <p:ext uri="{BB962C8B-B14F-4D97-AF65-F5344CB8AC3E}">
        <p14:creationId xmlns:p14="http://schemas.microsoft.com/office/powerpoint/2010/main" val="94718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8534401" cy="799230"/>
          </a:xfrm>
        </p:spPr>
        <p:txBody>
          <a:bodyPr/>
          <a:lstStyle/>
          <a:p>
            <a:r>
              <a:rPr lang="pt-BR" dirty="0"/>
              <a:t>ELEMENTOS DE UM BANCO DE DADOS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452885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		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99102"/>
              </p:ext>
            </p:extLst>
          </p:nvPr>
        </p:nvGraphicFramePr>
        <p:xfrm>
          <a:off x="684213" y="3177232"/>
          <a:ext cx="9063792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USUARIOS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Mario</a:t>
                      </a:r>
                      <a:r>
                        <a:rPr lang="pt-BR" baseline="0" dirty="0"/>
                        <a:t> Sergio Portela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Santa Mônica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2365-5698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mario@gmail.com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Sandra Cardoso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</a:t>
                      </a:r>
                      <a:r>
                        <a:rPr lang="pt-BR" baseline="0" dirty="0"/>
                        <a:t> belo monte</a:t>
                      </a:r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3659-8545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Sandra@Hotmail.com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o Explicativo 2 2"/>
          <p:cNvSpPr/>
          <p:nvPr/>
        </p:nvSpPr>
        <p:spPr>
          <a:xfrm>
            <a:off x="1026694" y="5688076"/>
            <a:ext cx="227797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782"/>
              <a:gd name="adj6" fmla="val 23508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213536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4213" y="390743"/>
            <a:ext cx="8534401" cy="799230"/>
          </a:xfrm>
        </p:spPr>
        <p:txBody>
          <a:bodyPr/>
          <a:lstStyle/>
          <a:p>
            <a:r>
              <a:rPr lang="pt-BR" dirty="0"/>
              <a:t>ELEMENTOS DE UM BANCO DE DADOS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684213" y="1465545"/>
            <a:ext cx="8534400" cy="452885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		</a:t>
            </a:r>
            <a:endParaRPr lang="pt-BR" sz="1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5080"/>
              </p:ext>
            </p:extLst>
          </p:nvPr>
        </p:nvGraphicFramePr>
        <p:xfrm>
          <a:off x="684213" y="3192221"/>
          <a:ext cx="9063792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USUARIOS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Mario</a:t>
                      </a:r>
                      <a:r>
                        <a:rPr lang="pt-BR" baseline="0" dirty="0"/>
                        <a:t> Sergio Portela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Santa Mônica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2365-5698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mario@gmail.com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Sandra Cardoso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</a:t>
                      </a:r>
                      <a:r>
                        <a:rPr lang="pt-BR" baseline="0" dirty="0"/>
                        <a:t> belo monte</a:t>
                      </a:r>
                      <a:endParaRPr lang="pt-B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3659-8545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Sandra@Hotmail.com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o Explicativo 2 2"/>
          <p:cNvSpPr/>
          <p:nvPr/>
        </p:nvSpPr>
        <p:spPr>
          <a:xfrm>
            <a:off x="1026694" y="5688076"/>
            <a:ext cx="227797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782"/>
              <a:gd name="adj6" fmla="val 2350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238272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Nomenclaturas do banco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sz="1600" dirty="0">
                <a:solidFill>
                  <a:schemeClr val="tx1"/>
                </a:solidFill>
              </a:rPr>
              <a:t>O objetivo de criar um padrão escrita é para que o código torne-se mais legível.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Existem vários modelos o , mas o padrão adotado para o nosso curso será utilizado conforme descrição abaixo: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Criação de nome banco de dados , tabelas , colunas e índices em letras minúsculas.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tx1"/>
                </a:solidFill>
              </a:rPr>
              <a:t>Para nomes compostos separados segunda palavra letra maiúscula.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sz="16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70490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802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Facetado</vt:lpstr>
      <vt:lpstr>Banco de dados</vt:lpstr>
      <vt:lpstr> O QUE É UM BANCO DE DADOS ?</vt:lpstr>
      <vt:lpstr>DADOS VERSUS INFORMAÇÕES</vt:lpstr>
      <vt:lpstr>ELEMENTOS DE UM BANCO DE DADOS</vt:lpstr>
      <vt:lpstr>ELEMENTOS DE UM BANCO DE DADOS</vt:lpstr>
      <vt:lpstr>ELEMENTOS DE UM BANCO DE DADOS</vt:lpstr>
      <vt:lpstr>ELEMENTOS DE UM BANCO DE DADOS</vt:lpstr>
      <vt:lpstr>ELEMENTOS DE UM BANCO DE DADOS</vt:lpstr>
      <vt:lpstr>Nomenclaturas do banco</vt:lpstr>
      <vt:lpstr>Nomenclaturas do banco</vt:lpstr>
      <vt:lpstr>Tipo de dados</vt:lpstr>
      <vt:lpstr>Tipo de dados Numéricos</vt:lpstr>
      <vt:lpstr>Tipo de dados Numéricos</vt:lpstr>
      <vt:lpstr>Programas utilizados no nosso estudo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alisson</dc:creator>
  <cp:lastModifiedBy>alisson lima</cp:lastModifiedBy>
  <cp:revision>60</cp:revision>
  <dcterms:created xsi:type="dcterms:W3CDTF">2015-12-14T14:23:27Z</dcterms:created>
  <dcterms:modified xsi:type="dcterms:W3CDTF">2024-03-31T03:24:20Z</dcterms:modified>
</cp:coreProperties>
</file>