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1FF76E8-ED60-BB4A-838B-276BA4647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537" y="97938"/>
            <a:ext cx="1048183" cy="1448797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D894C8-D557-173B-9BD2-6751FEE167FB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– anexo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1" dirty="0">
                <a:solidFill>
                  <a:schemeClr val="tx1"/>
                </a:solidFill>
              </a:rPr>
              <a:t>Prof.: Alisson lima</a:t>
            </a:r>
          </a:p>
        </p:txBody>
      </p:sp>
    </p:spTree>
    <p:extLst>
      <p:ext uri="{BB962C8B-B14F-4D97-AF65-F5344CB8AC3E}">
        <p14:creationId xmlns:p14="http://schemas.microsoft.com/office/powerpoint/2010/main" val="36625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-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Abaixo apresentação do modelo lógico em formato de texto :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77" y="3450225"/>
            <a:ext cx="7314782" cy="23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8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Lógico - MER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		Modelo entidade relacionamento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Esse modelo mais utilizado atualmente principalmente devido a sua simplicidade e eficiência. Baseia-se na percepção do mundo real, que consiste em uma coleção de objetos básicos, chamados Entidades, e relacionamentos.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Ao se utilizar a modelagem conceitual de dados coma a técnica de Entidade e relacionamentos obteremos resultados e esquemas puramente conceituais sobre a essência de um sistema, ou melhor sobre o negócio para o qual estamos desenvolvendo um projeto, não se representando procedimentos ou fluxo de dados existentes.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3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Lógico - MER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		Modelo de entidade e relacionamento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Primeiramente vamos definir cada um dos elementos existentes no modelo entidade relacionamento (E-R).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b="1" i="1" dirty="0">
                <a:solidFill>
                  <a:schemeClr val="tx1"/>
                </a:solidFill>
              </a:rPr>
              <a:t>		</a:t>
            </a:r>
            <a:r>
              <a:rPr lang="pt-BR" b="1" i="1" dirty="0">
                <a:solidFill>
                  <a:srgbClr val="FF0000"/>
                </a:solidFill>
              </a:rPr>
              <a:t>Entidade</a:t>
            </a:r>
            <a:r>
              <a:rPr lang="pt-BR" b="1" i="1" dirty="0">
                <a:solidFill>
                  <a:schemeClr val="tx1"/>
                </a:solidFill>
              </a:rPr>
              <a:t>:</a:t>
            </a:r>
            <a:r>
              <a:rPr lang="pt-BR" dirty="0">
                <a:solidFill>
                  <a:schemeClr val="tx1"/>
                </a:solidFill>
              </a:rPr>
              <a:t> define-se entidade como aquele objeto que existe no mundo real com uma identificação distinta e com um significado próprio. são as "coisas" que existem no negócio, ou ainda , descrevem  o negócio em si. Maria Raimunda oliveira, cpf. 254523659-32é uma entidade, uma vez que só existe um único indivíduo com esse nome e número de cpf. uma entidade pode ser concreta como uma caneta ou uma pessoa, ou abstrata, como um conceito ou uma sensação.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No banco de dados de uma empresa , por exemplo são entidade ; funcionário , cliente , departamento, etc. cada entidade representa objetos com as mesmas características. um banco de dados portanto , compreende uma coleção de conjuntos de entidades do mesmo tipo.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9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Lógico - MER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Modelo de entidade e relacionamento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Pode-se resumir que 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b="1" dirty="0">
                <a:solidFill>
                  <a:srgbClr val="FF0000"/>
                </a:solidFill>
              </a:rPr>
              <a:t>ntidade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 é um objeto ou evento do mundo real sobre o qual desejamos manter um registro.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Ex.: Aluno, Carro, Produto, Vendedor, etc.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6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Lógico - MER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387743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</a:p>
          <a:p>
            <a:pPr marL="0" indent="0" algn="ctr">
              <a:buNone/>
            </a:pPr>
            <a:r>
              <a:rPr lang="pt-BR" sz="2600" b="1" dirty="0">
                <a:solidFill>
                  <a:schemeClr val="tx1"/>
                </a:solidFill>
              </a:rPr>
              <a:t>Modelo de entidade e relacionamento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b="1" dirty="0"/>
              <a:t>		</a:t>
            </a:r>
            <a:r>
              <a:rPr lang="pt-BR" b="1" dirty="0">
                <a:solidFill>
                  <a:srgbClr val="FF0000"/>
                </a:solidFill>
              </a:rPr>
              <a:t>Atributos :</a:t>
            </a:r>
            <a:r>
              <a:rPr lang="pt-BR" b="1" dirty="0">
                <a:solidFill>
                  <a:schemeClr val="tx1"/>
                </a:solidFill>
              </a:rPr>
              <a:t> são propriedades (características) que identificam as entidades. Uma entidade é representada pro um conjunto de atributos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</a:rPr>
              <a:t>cada instancia possui uma coleção de elementos de dados ou atributos. Por exemplo, nome e função podem ser atributos de departamentos.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</a:rPr>
              <a:t>	Da mesma forma no exemplo da escola , nome matricula e disciplinas que leciona pode ser atributos do professor. A cada atributo de uma entidade e associado a um domínio de valores. esse valores podem seu um conjunto de números inteiros, números reais, cadeias de caracteres ou qualquer outro tipo de valor que o seria todas as disciplinas ensinadas na escola.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</a:rPr>
              <a:t>	Os atributos são representados apenas pelo seu nome ligado a entidade por uma linha reta com circulo no final , por exemplo:</a:t>
            </a: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F10C4C3-37D0-ECE4-E9FE-23D1B2B879D4}"/>
              </a:ext>
            </a:extLst>
          </p:cNvPr>
          <p:cNvGrpSpPr/>
          <p:nvPr/>
        </p:nvGrpSpPr>
        <p:grpSpPr>
          <a:xfrm>
            <a:off x="1736522" y="5624820"/>
            <a:ext cx="3531766" cy="780714"/>
            <a:chOff x="1761688" y="5522636"/>
            <a:chExt cx="3531766" cy="78071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5586038-7C32-EAAD-E75F-9BA43DA7E2B7}"/>
                </a:ext>
              </a:extLst>
            </p:cNvPr>
            <p:cNvSpPr/>
            <p:nvPr/>
          </p:nvSpPr>
          <p:spPr>
            <a:xfrm>
              <a:off x="1761688" y="5553512"/>
              <a:ext cx="1879134" cy="69488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ENTIDADE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8E379417-6299-D105-5EB5-11FFFCCA3B16}"/>
                </a:ext>
              </a:extLst>
            </p:cNvPr>
            <p:cNvCxnSpPr/>
            <p:nvPr/>
          </p:nvCxnSpPr>
          <p:spPr>
            <a:xfrm>
              <a:off x="3640822" y="5665249"/>
              <a:ext cx="1367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92862D4-2771-634D-8A96-055C4EFE6646}"/>
                </a:ext>
              </a:extLst>
            </p:cNvPr>
            <p:cNvSpPr/>
            <p:nvPr/>
          </p:nvSpPr>
          <p:spPr>
            <a:xfrm>
              <a:off x="5008228" y="5522636"/>
              <a:ext cx="285226" cy="2852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FCCA4AC-AA45-D5FE-EFE1-CD279CD6380C}"/>
                </a:ext>
              </a:extLst>
            </p:cNvPr>
            <p:cNvCxnSpPr/>
            <p:nvPr/>
          </p:nvCxnSpPr>
          <p:spPr>
            <a:xfrm>
              <a:off x="3640822" y="6160737"/>
              <a:ext cx="1367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3CFDAD6-10AE-8A57-3B71-EF734D0E0170}"/>
                </a:ext>
              </a:extLst>
            </p:cNvPr>
            <p:cNvSpPr/>
            <p:nvPr/>
          </p:nvSpPr>
          <p:spPr>
            <a:xfrm>
              <a:off x="5008228" y="6018124"/>
              <a:ext cx="285226" cy="285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A208D9-EBC4-B5F3-8B38-6E7BB85C2A4B}"/>
              </a:ext>
            </a:extLst>
          </p:cNvPr>
          <p:cNvSpPr txBox="1"/>
          <p:nvPr/>
        </p:nvSpPr>
        <p:spPr>
          <a:xfrm>
            <a:off x="5519956" y="5553512"/>
            <a:ext cx="6384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Atributo identificador</a:t>
            </a:r>
          </a:p>
          <a:p>
            <a:endParaRPr lang="pt-BR" dirty="0"/>
          </a:p>
          <a:p>
            <a:r>
              <a:rPr lang="pt-BR" dirty="0"/>
              <a:t>Atributo simples</a:t>
            </a:r>
          </a:p>
        </p:txBody>
      </p:sp>
    </p:spTree>
    <p:extLst>
      <p:ext uri="{BB962C8B-B14F-4D97-AF65-F5344CB8AC3E}">
        <p14:creationId xmlns:p14="http://schemas.microsoft.com/office/powerpoint/2010/main" val="195951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Lógico - MER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Modelo de entidade e relacionamento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b="1" dirty="0"/>
              <a:t>		</a:t>
            </a:r>
            <a:r>
              <a:rPr lang="pt-BR" b="1" dirty="0">
                <a:solidFill>
                  <a:srgbClr val="FF0000"/>
                </a:solidFill>
              </a:rPr>
              <a:t>Pode-se resumir então que o atributo </a:t>
            </a:r>
            <a:r>
              <a:rPr lang="pt-BR" dirty="0">
                <a:solidFill>
                  <a:schemeClr val="tx1"/>
                </a:solidFill>
              </a:rPr>
              <a:t>é uma propriedade ou característica que descreve uma entidade. Também é chamado de campo. 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</a:rPr>
              <a:t>Ex.: </a:t>
            </a:r>
            <a:r>
              <a:rPr lang="pt-BR" dirty="0">
                <a:solidFill>
                  <a:schemeClr val="tx1"/>
                </a:solidFill>
              </a:rPr>
              <a:t>Atributos da entidade ALUNO: nome, data de nascimento, telefone, endereço, etc.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97" y="4066682"/>
            <a:ext cx="7415441" cy="25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8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Lógico - MER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Modelo de esquema gráfico símbolos elementares</a:t>
            </a:r>
          </a:p>
          <a:p>
            <a:pPr marL="0" indent="0" algn="ctr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Entidade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Relacionamento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Atributo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572753" y="2510773"/>
            <a:ext cx="2805830" cy="375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Decisão 5"/>
          <p:cNvSpPr/>
          <p:nvPr/>
        </p:nvSpPr>
        <p:spPr>
          <a:xfrm>
            <a:off x="3845490" y="3544866"/>
            <a:ext cx="2242159" cy="57619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3732756" y="4835047"/>
            <a:ext cx="15281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Conector 8"/>
          <p:cNvSpPr/>
          <p:nvPr/>
        </p:nvSpPr>
        <p:spPr>
          <a:xfrm>
            <a:off x="5298510" y="4684734"/>
            <a:ext cx="300624" cy="3131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089732" y="4862187"/>
            <a:ext cx="15281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Conector 10"/>
          <p:cNvSpPr/>
          <p:nvPr/>
        </p:nvSpPr>
        <p:spPr>
          <a:xfrm>
            <a:off x="7655486" y="4711874"/>
            <a:ext cx="300624" cy="31315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95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Lógico - MER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sz="2800" b="1" dirty="0">
                <a:solidFill>
                  <a:srgbClr val="FF0000"/>
                </a:solidFill>
              </a:rPr>
              <a:t>Exercícios: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</a:rPr>
              <a:t>1) </a:t>
            </a:r>
            <a:r>
              <a:rPr lang="pt-BR" dirty="0">
                <a:solidFill>
                  <a:schemeClr val="tx1"/>
                </a:solidFill>
              </a:rPr>
              <a:t> Um </a:t>
            </a:r>
            <a:r>
              <a:rPr lang="pt-BR" b="1" dirty="0">
                <a:solidFill>
                  <a:schemeClr val="tx1"/>
                </a:solidFill>
              </a:rPr>
              <a:t>aluno </a:t>
            </a:r>
            <a:r>
              <a:rPr lang="pt-BR" dirty="0">
                <a:solidFill>
                  <a:schemeClr val="tx1"/>
                </a:solidFill>
              </a:rPr>
              <a:t>realiza vários </a:t>
            </a:r>
            <a:r>
              <a:rPr lang="pt-BR" b="1" dirty="0">
                <a:solidFill>
                  <a:schemeClr val="tx1"/>
                </a:solidFill>
              </a:rPr>
              <a:t>trabalhos</a:t>
            </a:r>
            <a:r>
              <a:rPr lang="pt-BR" dirty="0">
                <a:solidFill>
                  <a:schemeClr val="tx1"/>
                </a:solidFill>
              </a:rPr>
              <a:t>. Um trabalho é realizado por um ou mais alunos.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2) Um </a:t>
            </a:r>
            <a:r>
              <a:rPr lang="pt-BR" b="1" dirty="0">
                <a:solidFill>
                  <a:schemeClr val="tx1"/>
                </a:solidFill>
              </a:rPr>
              <a:t>diretor </a:t>
            </a:r>
            <a:r>
              <a:rPr lang="pt-BR" dirty="0">
                <a:solidFill>
                  <a:schemeClr val="tx1"/>
                </a:solidFill>
              </a:rPr>
              <a:t>dirige no máximo um </a:t>
            </a:r>
            <a:r>
              <a:rPr lang="pt-BR" b="1" dirty="0">
                <a:solidFill>
                  <a:schemeClr val="tx1"/>
                </a:solidFill>
              </a:rPr>
              <a:t>departamento</a:t>
            </a:r>
            <a:r>
              <a:rPr lang="pt-BR" dirty="0">
                <a:solidFill>
                  <a:schemeClr val="tx1"/>
                </a:solidFill>
              </a:rPr>
              <a:t>. Um departamento tem no máximo um diretor.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3) Um </a:t>
            </a:r>
            <a:r>
              <a:rPr lang="pt-BR" b="1" dirty="0">
                <a:solidFill>
                  <a:schemeClr val="tx1"/>
                </a:solidFill>
              </a:rPr>
              <a:t>autor </a:t>
            </a:r>
            <a:r>
              <a:rPr lang="pt-BR" dirty="0">
                <a:solidFill>
                  <a:schemeClr val="tx1"/>
                </a:solidFill>
              </a:rPr>
              <a:t>escreve vários </a:t>
            </a:r>
            <a:r>
              <a:rPr lang="pt-BR" b="1" dirty="0">
                <a:solidFill>
                  <a:schemeClr val="tx1"/>
                </a:solidFill>
              </a:rPr>
              <a:t>livros</a:t>
            </a:r>
            <a:r>
              <a:rPr lang="pt-BR" dirty="0">
                <a:solidFill>
                  <a:schemeClr val="tx1"/>
                </a:solidFill>
              </a:rPr>
              <a:t>. Um livro pode ser escrito por vários autores.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4) Uma </a:t>
            </a:r>
            <a:r>
              <a:rPr lang="pt-BR" b="1" dirty="0">
                <a:solidFill>
                  <a:schemeClr val="tx1"/>
                </a:solidFill>
              </a:rPr>
              <a:t>equipe </a:t>
            </a:r>
            <a:r>
              <a:rPr lang="pt-BR" dirty="0">
                <a:solidFill>
                  <a:schemeClr val="tx1"/>
                </a:solidFill>
              </a:rPr>
              <a:t>é composta por vários </a:t>
            </a:r>
            <a:r>
              <a:rPr lang="pt-BR" b="1" dirty="0">
                <a:solidFill>
                  <a:schemeClr val="tx1"/>
                </a:solidFill>
              </a:rPr>
              <a:t>jogadores</a:t>
            </a:r>
            <a:r>
              <a:rPr lang="pt-BR" dirty="0">
                <a:solidFill>
                  <a:schemeClr val="tx1"/>
                </a:solidFill>
              </a:rPr>
              <a:t>. Um jogador joga apenas em uma equipe.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5)Um </a:t>
            </a:r>
            <a:r>
              <a:rPr lang="pt-BR" b="1" dirty="0">
                <a:solidFill>
                  <a:schemeClr val="tx1"/>
                </a:solidFill>
              </a:rPr>
              <a:t>cliente </a:t>
            </a:r>
            <a:r>
              <a:rPr lang="pt-BR" dirty="0">
                <a:solidFill>
                  <a:schemeClr val="tx1"/>
                </a:solidFill>
              </a:rPr>
              <a:t>realiza várias </a:t>
            </a:r>
            <a:r>
              <a:rPr lang="pt-BR" b="1" dirty="0">
                <a:solidFill>
                  <a:schemeClr val="tx1"/>
                </a:solidFill>
              </a:rPr>
              <a:t>encomendas</a:t>
            </a:r>
            <a:r>
              <a:rPr lang="pt-BR" dirty="0">
                <a:solidFill>
                  <a:schemeClr val="tx1"/>
                </a:solidFill>
              </a:rPr>
              <a:t>. Uma encomenda diz respeito apenas a um cliente.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6) Um berçário deseja informatizar suas operações. Quando um bebê nasce, algumas informações são armazenadas sobre ele, tais como: nome, data do nascimento, peso do nascimento, altura, a mãe deste bebê e o médico que fez seu parto. Para as mães, o berçário também deseja manter um controle, guardando informações como: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nome, endereço, telefone e data de nascimento.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Para os médicos, é importante saber: CRM,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nome, telefone celular e especialidade.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5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tx1"/>
                </a:solidFill>
              </a:rPr>
              <a:t>Banco de dados são componentes importantes dos sistemas de informação (Sis) e, consequentemente, o projeto de banco de dados apresenta-se como uma atividade essencial na fase de desenvolvimento dos (</a:t>
            </a:r>
            <a:r>
              <a:rPr lang="pt-BR" dirty="0" err="1">
                <a:solidFill>
                  <a:schemeClr val="tx1"/>
                </a:solidFill>
              </a:rPr>
              <a:t>sis</a:t>
            </a:r>
            <a:r>
              <a:rPr lang="pt-BR" dirty="0">
                <a:solidFill>
                  <a:schemeClr val="tx1"/>
                </a:solidFill>
              </a:rPr>
              <a:t>) projetas banco de dados tem se tornado uma atividade popular as vezes realizada não somente por profissionais da área de banco de dados , mas também por não especialistas .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Consequentemente, a falta de abordagens adequadas para o projeto de uma banco de dados pode incorrer em resultados indesejáveis, como ineficiência em atender a demanda de aplicações e problemas com a manutenção do banco de dados. Geralmente a causa disso é a falta da clareza em entender a natureza exata dos dados em um nível conceitual (abstrato).  O projeto de um banco de dados é decomposto em</a:t>
            </a:r>
            <a:r>
              <a:rPr lang="pt-BR" dirty="0"/>
              <a:t> </a:t>
            </a:r>
            <a:r>
              <a:rPr lang="pt-BR" b="1" i="1" u="sng" dirty="0">
                <a:solidFill>
                  <a:srgbClr val="FF0000"/>
                </a:solidFill>
              </a:rPr>
              <a:t>PROJETO CONCEITUAL, PROJETO LÓGICO E PROJETO FÍSICO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49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4751181"/>
          </a:xfrm>
        </p:spPr>
        <p:txBody>
          <a:bodyPr>
            <a:normAutofit lnSpcReduction="10000"/>
          </a:bodyPr>
          <a:lstStyle/>
          <a:p>
            <a:pPr algn="just">
              <a:buClrTx/>
            </a:pPr>
            <a:r>
              <a:rPr lang="pt-BR" b="1" i="1" u="sng" dirty="0">
                <a:solidFill>
                  <a:srgbClr val="FF0000"/>
                </a:solidFill>
              </a:rPr>
              <a:t>Levantamento de requisitos </a:t>
            </a:r>
            <a:r>
              <a:rPr lang="pt-BR" dirty="0"/>
              <a:t>, </a:t>
            </a:r>
            <a:r>
              <a:rPr lang="pt-BR" dirty="0">
                <a:solidFill>
                  <a:schemeClr val="tx1"/>
                </a:solidFill>
              </a:rPr>
              <a:t>consistem em criar um questionário com o intui de apontar os elementos importantes onde serão realizadas abstrações e determinados </a:t>
            </a:r>
            <a:r>
              <a:rPr lang="pt-BR" dirty="0" err="1">
                <a:solidFill>
                  <a:schemeClr val="tx1"/>
                </a:solidFill>
              </a:rPr>
              <a:t>componestes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algn="just">
              <a:buClrTx/>
            </a:pPr>
            <a:r>
              <a:rPr lang="pt-BR" b="1" i="1" u="sng" dirty="0">
                <a:solidFill>
                  <a:srgbClr val="FF0000"/>
                </a:solidFill>
              </a:rPr>
              <a:t>Abstração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(“ </a:t>
            </a:r>
            <a:r>
              <a:rPr lang="pt-BR" dirty="0">
                <a:solidFill>
                  <a:srgbClr val="FF0000"/>
                </a:solidFill>
              </a:rPr>
              <a:t>operação intelectual em que um objeto de reflexão é isolado de fatores que comumente lhe estão relacionados na realidade</a:t>
            </a:r>
            <a:r>
              <a:rPr lang="pt-BR" dirty="0">
                <a:solidFill>
                  <a:schemeClr val="tx1"/>
                </a:solidFill>
              </a:rPr>
              <a:t>.”) do mundo real para um conceito logico.</a:t>
            </a:r>
          </a:p>
          <a:p>
            <a:pPr algn="just">
              <a:buClrTx/>
            </a:pPr>
            <a:r>
              <a:rPr lang="pt-BR" b="1" i="1" u="sng" dirty="0">
                <a:solidFill>
                  <a:srgbClr val="FF0000"/>
                </a:solidFill>
              </a:rPr>
              <a:t>Projeto conceitual </a:t>
            </a:r>
            <a:r>
              <a:rPr lang="pt-BR" dirty="0">
                <a:solidFill>
                  <a:schemeClr val="tx1"/>
                </a:solidFill>
              </a:rPr>
              <a:t>é apresentado o banco de dados  em uma uma descrição textual de forma independente de implementação num sistema de gerenciamento.</a:t>
            </a:r>
          </a:p>
          <a:p>
            <a:pPr algn="just">
              <a:buClrTx/>
            </a:pPr>
            <a:r>
              <a:rPr lang="pt-BR" b="1" i="1" u="sng" dirty="0">
                <a:solidFill>
                  <a:srgbClr val="FF0000"/>
                </a:solidFill>
              </a:rPr>
              <a:t>Modelo lógico </a:t>
            </a:r>
            <a:r>
              <a:rPr lang="pt-BR" dirty="0">
                <a:solidFill>
                  <a:schemeClr val="tx1"/>
                </a:solidFill>
              </a:rPr>
              <a:t>compreende uma descrição das estruturas que serão armazenadas no banco e que resulta numa representação gráfica dos dados de uma maneira lógica, inclusive nomeando os componentes e ações que exercem uns sobre os outros.</a:t>
            </a:r>
          </a:p>
          <a:p>
            <a:pPr algn="just">
              <a:buClrTx/>
            </a:pPr>
            <a:r>
              <a:rPr lang="pt-BR" b="1" i="1" u="sng" dirty="0">
                <a:solidFill>
                  <a:srgbClr val="FF0000"/>
                </a:solidFill>
              </a:rPr>
              <a:t>Modelo físico </a:t>
            </a:r>
            <a:r>
              <a:rPr lang="pt-BR" dirty="0">
                <a:solidFill>
                  <a:schemeClr val="tx1"/>
                </a:solidFill>
              </a:rPr>
              <a:t>É uma descrição de um banco de dados no nível de abstração visto pelo usuário do SGBD. Assim, esse modelo depende do SGBD que está sendo usado.</a:t>
            </a:r>
          </a:p>
        </p:txBody>
      </p:sp>
    </p:spTree>
    <p:extLst>
      <p:ext uri="{BB962C8B-B14F-4D97-AF65-F5344CB8AC3E}">
        <p14:creationId xmlns:p14="http://schemas.microsoft.com/office/powerpoint/2010/main" val="34508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D2568B4-3813-A558-70BC-07C807EC2BC3}"/>
              </a:ext>
            </a:extLst>
          </p:cNvPr>
          <p:cNvGrpSpPr/>
          <p:nvPr/>
        </p:nvGrpSpPr>
        <p:grpSpPr>
          <a:xfrm>
            <a:off x="1375491" y="1731474"/>
            <a:ext cx="6277912" cy="4523071"/>
            <a:chOff x="1375491" y="1731474"/>
            <a:chExt cx="6277912" cy="4523071"/>
          </a:xfrm>
        </p:grpSpPr>
        <p:sp>
          <p:nvSpPr>
            <p:cNvPr id="4" name="Elipse 3"/>
            <p:cNvSpPr/>
            <p:nvPr/>
          </p:nvSpPr>
          <p:spPr>
            <a:xfrm>
              <a:off x="1377863" y="1731474"/>
              <a:ext cx="2004164" cy="121363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Requisito de dados</a:t>
              </a:r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384124" y="3432908"/>
              <a:ext cx="2167003" cy="751562"/>
            </a:xfrm>
            <a:prstGeom prst="flowChartProcess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Projeto conceitual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375491" y="4929445"/>
              <a:ext cx="2167003" cy="751562"/>
            </a:xfrm>
            <a:prstGeom prst="flowChartProcess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Projeto lógico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4526070" y="4929445"/>
              <a:ext cx="2167003" cy="751562"/>
            </a:xfrm>
            <a:prstGeom prst="flowChartProcess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Projeto físico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>
              <a:off x="2379945" y="2977617"/>
              <a:ext cx="0" cy="4552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3732756" y="5311131"/>
              <a:ext cx="65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2379945" y="4248580"/>
              <a:ext cx="0" cy="521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tângulo 15"/>
            <p:cNvSpPr/>
            <p:nvPr/>
          </p:nvSpPr>
          <p:spPr>
            <a:xfrm>
              <a:off x="2634538" y="4348884"/>
              <a:ext cx="2401388" cy="351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Esquema conceitual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67551" y="5989172"/>
              <a:ext cx="1967151" cy="265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Esquema lógico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299664" y="5910503"/>
              <a:ext cx="2250510" cy="34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Esquema físico</a:t>
              </a:r>
            </a:p>
          </p:txBody>
        </p:sp>
        <p:sp>
          <p:nvSpPr>
            <p:cNvPr id="20" name="Texto Explicativo 2 19"/>
            <p:cNvSpPr/>
            <p:nvPr/>
          </p:nvSpPr>
          <p:spPr>
            <a:xfrm>
              <a:off x="4747365" y="1731474"/>
              <a:ext cx="2906038" cy="606816"/>
            </a:xfrm>
            <a:prstGeom prst="borderCallout2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 que está no mundo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1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-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		</a:t>
            </a:r>
          </a:p>
          <a:p>
            <a:pPr marL="0" indent="0" algn="just">
              <a:buNone/>
            </a:pPr>
            <a:r>
              <a:rPr lang="pt-BR" b="1" i="1" dirty="0">
                <a:solidFill>
                  <a:schemeClr val="accent5"/>
                </a:solidFill>
              </a:rPr>
              <a:t>		</a:t>
            </a:r>
            <a:r>
              <a:rPr lang="pt-BR" b="1" i="1" dirty="0"/>
              <a:t>Modelo conceitual: </a:t>
            </a:r>
            <a:r>
              <a:rPr lang="pt-BR" dirty="0">
                <a:solidFill>
                  <a:schemeClr val="tx1"/>
                </a:solidFill>
              </a:rPr>
              <a:t>Modelo conceitual: representa e ou descreve a realidade do ambiente do problema, constituindo-se em uma visão global dos principais dados e relacionamentos (estruturas de informação), independente das restrições de implementação , ou seja quando se fala em modelo conceitual, estamos nos referindo a primeira etapa do projeto de um sistema de aplicação em banco de dados. O objetivo do modelo conceitual é descrever as informações contidas em uma realidade, as quais irão estar armazenadas em um banco de dados. é uma descrição em alto nível (macro informação), mas que tem a preocupação de captar a retratar toda a realidade de uma organização, setor, repartição, departamento.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Obs.: O cliente possui dificuldade em expressar as atividades e os processos de negócios que o sistema possa executar</a:t>
            </a:r>
            <a:r>
              <a:rPr lang="pt-BR" dirty="0">
                <a:solidFill>
                  <a:schemeClr val="accent5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Exemplo de um modelo conceitual textual:</a:t>
            </a:r>
          </a:p>
          <a:p>
            <a:pPr marL="0" indent="0">
              <a:buNone/>
            </a:pPr>
            <a:r>
              <a:rPr lang="pt-BR" b="1" i="1" dirty="0"/>
              <a:t>Cadastro de Clientes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tx1"/>
                </a:solidFill>
              </a:rPr>
              <a:t>Dados necessários: nome completo, tipo de pessoa (física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ou jurídica), endereço, bairro, cidade, estado, telefone,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e-mail, nome de contato.</a:t>
            </a:r>
          </a:p>
          <a:p>
            <a:pPr marL="0" indent="0">
              <a:buNone/>
            </a:pPr>
            <a:r>
              <a:rPr lang="pt-BR" b="1" i="1" dirty="0"/>
              <a:t> Pedido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tx1"/>
                </a:solidFill>
              </a:rPr>
              <a:t>Dados necessários: código do produto, quantidade,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código do cliente, código do vendedor</a:t>
            </a:r>
            <a:r>
              <a:rPr lang="pt-B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72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-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Modelo conceitual não retrata os aspectos ligados a abordagem do banco de dados que será utilizado e tão pouco se preocupa com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as formas de acesso ou estruturas físicas implementadas por um SGBD ("Sistema de gerenciamento de banco de dados") específico.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O  resultado de um modelo conceitual é um esquema que representa a realidade das informações existentes , assim como as estruturas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de dados que representam estas informações.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Este modelo não é construído com considerações procedurais , não existindo preocupação com as operações de manipulação ou manutenção dos dados. É na fase de modelagem conceitual que iremos executar os trabalhos de construção de um modelo de dados.</a:t>
            </a:r>
          </a:p>
        </p:txBody>
      </p:sp>
    </p:spTree>
    <p:extLst>
      <p:ext uri="{BB962C8B-B14F-4D97-AF65-F5344CB8AC3E}">
        <p14:creationId xmlns:p14="http://schemas.microsoft.com/office/powerpoint/2010/main" val="357840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-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sz="3200" b="1" dirty="0">
                <a:solidFill>
                  <a:srgbClr val="FF0000"/>
                </a:solidFill>
              </a:rPr>
              <a:t>Exercícios: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1) Descreva um modelo conceitual para armazenar os dados de um livros.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2) Descreva um modelo conceitual para um departamento de funcionários.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3) Descreva um modelo conceitual para equipe de jogadores.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4) Descreva um modelo conceitual para uma turma.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5) Descreva um modelo conceitual para um cliente com varias encomendas.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7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-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dirty="0">
                <a:solidFill>
                  <a:srgbClr val="FF0000"/>
                </a:solidFill>
              </a:rPr>
              <a:t>Modelo lógico : </a:t>
            </a:r>
            <a:r>
              <a:rPr lang="pt-BR" dirty="0">
                <a:solidFill>
                  <a:schemeClr val="tx1"/>
                </a:solidFill>
              </a:rPr>
              <a:t>O modelo Lógico tem seu inicio a partir do modelo conceitual, levando em consideração uma das três abordagens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atualmente possíveis: relacionamento , hierarquia e rede.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O modelo logico descreve as estruturas que estarão contidas no banco de dados, de acordo com as possibilidade permitidas pela abordagem,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mas sem considerar, ainda, nenhuma característica especifica de uma SGDB, resultando em um esquema lógico de dados sob a ótica de uma das abordagens citadas.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7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-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080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tx1"/>
                </a:solidFill>
              </a:rPr>
              <a:t>Compreende uma descrição das estruturas que serão armazenadas no banco e que resulta numa representação gráfica dos dados de uma maneira lógica, inclusive nomeando os componentes e ações que exercem uns sobre os outros.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Ex. modelo lógico: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20" y="3379731"/>
            <a:ext cx="6479182" cy="31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590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1645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Banco de dados – anexo </vt:lpstr>
      <vt:lpstr>MODELAGEM DE DADOS</vt:lpstr>
      <vt:lpstr>MODELAGEM DE DADOS</vt:lpstr>
      <vt:lpstr>MODELAGEM DE DADOS</vt:lpstr>
      <vt:lpstr>MODELAGEM DE DADOS - Conceitual</vt:lpstr>
      <vt:lpstr>MODELAGEM DE DADOS - Conceitual</vt:lpstr>
      <vt:lpstr>MODELAGEM DE DADOS - Conceitual</vt:lpstr>
      <vt:lpstr>MODELAGEM DE DADOS - Lógico</vt:lpstr>
      <vt:lpstr>MODELAGEM DE DADOS - Lógico</vt:lpstr>
      <vt:lpstr>MODELAGEM DE DADOS - Lógico</vt:lpstr>
      <vt:lpstr>MODELAGEM DE DADOS – Lógico - MER</vt:lpstr>
      <vt:lpstr>MODELAGEM DE DADOS – Lógico - MER</vt:lpstr>
      <vt:lpstr>MODELAGEM DE DADOS – Lógico - MER</vt:lpstr>
      <vt:lpstr>MODELAGEM DE DADOS – Lógico - MER</vt:lpstr>
      <vt:lpstr>MODELAGEM DE DADOS – Lógico - MER</vt:lpstr>
      <vt:lpstr>MODELAGEM DE DADOS – Lógico - MER</vt:lpstr>
      <vt:lpstr>MODELAGEM DE DADOS – Lógico - 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– anexo</dc:title>
  <dc:creator>alisson</dc:creator>
  <cp:lastModifiedBy>alisson lima</cp:lastModifiedBy>
  <cp:revision>81</cp:revision>
  <dcterms:created xsi:type="dcterms:W3CDTF">2015-12-17T11:46:17Z</dcterms:created>
  <dcterms:modified xsi:type="dcterms:W3CDTF">2024-04-01T16:25:03Z</dcterms:modified>
</cp:coreProperties>
</file>