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8" d="100"/>
          <a:sy n="98" d="100"/>
        </p:scale>
        <p:origin x="102"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pic>
        <p:nvPicPr>
          <p:cNvPr id="9" name="Imagem 8">
            <a:extLst>
              <a:ext uri="{FF2B5EF4-FFF2-40B4-BE49-F238E27FC236}">
                <a16:creationId xmlns:a16="http://schemas.microsoft.com/office/drawing/2014/main" id="{CA1C0382-65C1-FC37-6C5E-BE6F90DC2A66}"/>
              </a:ext>
            </a:extLst>
          </p:cNvPr>
          <p:cNvPicPr>
            <a:picLocks noChangeAspect="1"/>
          </p:cNvPicPr>
          <p:nvPr userDrawn="1"/>
        </p:nvPicPr>
        <p:blipFill>
          <a:blip r:embed="rId2"/>
          <a:stretch>
            <a:fillRect/>
          </a:stretch>
        </p:blipFill>
        <p:spPr>
          <a:xfrm>
            <a:off x="274728" y="292567"/>
            <a:ext cx="1449570" cy="2003594"/>
          </a:xfrm>
          <a:prstGeom prst="rect">
            <a:avLst/>
          </a:prstGeom>
          <a:effectLst>
            <a:reflection blurRad="6350" stA="50000" endA="295" endPos="92000" dist="1016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
        <p:nvSpPr>
          <p:cNvPr id="8" name="Retângulo 7">
            <a:extLst>
              <a:ext uri="{FF2B5EF4-FFF2-40B4-BE49-F238E27FC236}">
                <a16:creationId xmlns:a16="http://schemas.microsoft.com/office/drawing/2014/main" id="{40678373-7F52-8899-11CE-5721B096BC43}"/>
              </a:ext>
            </a:extLst>
          </p:cNvPr>
          <p:cNvSpPr/>
          <p:nvPr userDrawn="1"/>
        </p:nvSpPr>
        <p:spPr>
          <a:xfrm>
            <a:off x="0" y="0"/>
            <a:ext cx="447147"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Banco de dados aula 2 </a:t>
            </a:r>
          </a:p>
        </p:txBody>
      </p:sp>
      <p:sp>
        <p:nvSpPr>
          <p:cNvPr id="3" name="Subtítulo 2"/>
          <p:cNvSpPr>
            <a:spLocks noGrp="1"/>
          </p:cNvSpPr>
          <p:nvPr>
            <p:ph type="subTitle" idx="1"/>
          </p:nvPr>
        </p:nvSpPr>
        <p:spPr/>
        <p:txBody>
          <a:bodyPr/>
          <a:lstStyle/>
          <a:p>
            <a:r>
              <a:rPr lang="pt-BR" b="1" i="1" dirty="0">
                <a:solidFill>
                  <a:schemeClr val="tx1"/>
                </a:solidFill>
              </a:rPr>
              <a:t>Aula 2</a:t>
            </a:r>
          </a:p>
          <a:p>
            <a:r>
              <a:rPr lang="pt-BR" b="1" i="1" dirty="0">
                <a:solidFill>
                  <a:schemeClr val="tx1"/>
                </a:solidFill>
              </a:rPr>
              <a:t>Prof.: Alisson lima</a:t>
            </a:r>
          </a:p>
        </p:txBody>
      </p:sp>
    </p:spTree>
    <p:extLst>
      <p:ext uri="{BB962C8B-B14F-4D97-AF65-F5344CB8AC3E}">
        <p14:creationId xmlns:p14="http://schemas.microsoft.com/office/powerpoint/2010/main" val="3360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a:t>
            </a:r>
            <a:r>
              <a:rPr lang="pt-BR" dirty="0" err="1"/>
              <a:t>String</a:t>
            </a:r>
            <a:endParaRPr lang="pt-BR" dirty="0"/>
          </a:p>
        </p:txBody>
      </p:sp>
      <p:sp>
        <p:nvSpPr>
          <p:cNvPr id="6" name="CaixaDeTexto 5"/>
          <p:cNvSpPr txBox="1"/>
          <p:nvPr/>
        </p:nvSpPr>
        <p:spPr>
          <a:xfrm>
            <a:off x="852698" y="1377950"/>
            <a:ext cx="8081751" cy="2585323"/>
          </a:xfrm>
          <a:prstGeom prst="rect">
            <a:avLst/>
          </a:prstGeom>
          <a:noFill/>
        </p:spPr>
        <p:txBody>
          <a:bodyPr wrap="square" rtlCol="0">
            <a:spAutoFit/>
          </a:bodyPr>
          <a:lstStyle/>
          <a:p>
            <a:r>
              <a:rPr lang="pt-BR" sz="3600" dirty="0">
                <a:solidFill>
                  <a:schemeClr val="accent1"/>
                </a:solidFill>
                <a:latin typeface="+mj-lt"/>
                <a:ea typeface="+mj-ea"/>
                <a:cs typeface="+mj-cs"/>
              </a:rPr>
              <a:t>BLOB E TEXT</a:t>
            </a:r>
          </a:p>
          <a:p>
            <a:pPr algn="just"/>
            <a:r>
              <a:rPr lang="pt-BR" dirty="0"/>
              <a:t>	Obs.: Se reservar um espaço de tamanho 10 ao salvar o dado o tamanho for de 5 , no banco não fica reservado os espaços vazios. Vantagem ocupa menos espaço,  desvantagem prejudica o desempenho de busca.</a:t>
            </a:r>
          </a:p>
          <a:p>
            <a:pPr algn="just"/>
            <a:r>
              <a:rPr lang="pt-BR" dirty="0"/>
              <a:t>Obs.: diferença comparação e ordenação diferentes no </a:t>
            </a:r>
            <a:r>
              <a:rPr lang="pt-BR" dirty="0" err="1"/>
              <a:t>Blob</a:t>
            </a:r>
            <a:r>
              <a:rPr lang="pt-BR" dirty="0"/>
              <a:t> é caso - sensitivo e no </a:t>
            </a:r>
            <a:r>
              <a:rPr lang="pt-BR" dirty="0" err="1"/>
              <a:t>Text</a:t>
            </a:r>
            <a:r>
              <a:rPr lang="pt-BR" dirty="0"/>
              <a:t> é caso insensitivo. </a:t>
            </a:r>
            <a:r>
              <a:rPr lang="pt-BR" dirty="0">
                <a:solidFill>
                  <a:srgbClr val="FF0000"/>
                </a:solidFill>
              </a:rPr>
              <a:t>No tipo </a:t>
            </a:r>
            <a:r>
              <a:rPr lang="pt-BR" dirty="0" err="1">
                <a:solidFill>
                  <a:srgbClr val="FF0000"/>
                </a:solidFill>
              </a:rPr>
              <a:t>text</a:t>
            </a:r>
            <a:r>
              <a:rPr lang="pt-BR" dirty="0">
                <a:solidFill>
                  <a:srgbClr val="FF0000"/>
                </a:solidFill>
              </a:rPr>
              <a:t> na busca recupera de qualquer jeito se for maiúscula ou minúscula</a:t>
            </a:r>
            <a:r>
              <a:rPr lang="pt-BR" dirty="0"/>
              <a:t>.</a:t>
            </a:r>
          </a:p>
          <a:p>
            <a:endParaRPr lang="pt-BR" dirty="0">
              <a:solidFill>
                <a:srgbClr val="00B0F0"/>
              </a:solidFill>
            </a:endParaRP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698" y="3656013"/>
            <a:ext cx="5999691" cy="2956295"/>
          </a:xfrm>
        </p:spPr>
      </p:pic>
    </p:spTree>
    <p:extLst>
      <p:ext uri="{BB962C8B-B14F-4D97-AF65-F5344CB8AC3E}">
        <p14:creationId xmlns:p14="http://schemas.microsoft.com/office/powerpoint/2010/main" val="199984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String</a:t>
            </a:r>
          </a:p>
        </p:txBody>
      </p:sp>
      <p:sp>
        <p:nvSpPr>
          <p:cNvPr id="3" name="Espaço Reservado para Conteúdo 2"/>
          <p:cNvSpPr>
            <a:spLocks noGrp="1"/>
          </p:cNvSpPr>
          <p:nvPr>
            <p:ph idx="1"/>
          </p:nvPr>
        </p:nvSpPr>
        <p:spPr/>
        <p:txBody>
          <a:bodyPr>
            <a:normAutofit fontScale="85000" lnSpcReduction="20000"/>
          </a:bodyPr>
          <a:lstStyle/>
          <a:p>
            <a:pPr marL="0" indent="0">
              <a:buNone/>
            </a:pPr>
            <a:r>
              <a:rPr lang="pt-BR" dirty="0"/>
              <a:t>     Enum(“valor1”,”valor2”, .....)</a:t>
            </a:r>
          </a:p>
          <a:p>
            <a:pPr marL="0" indent="0">
              <a:buNone/>
            </a:pPr>
            <a:r>
              <a:rPr lang="pt-BR" dirty="0"/>
              <a:t>	Tipos enumerados, ou simplesmente enums, são tipos de dados que compreendem um conjunto estático e predefinido de valores que seguem uma ordem específica. Eles são equivalentes aos tipos enum presentes em diversas linguagens de programação. </a:t>
            </a:r>
            <a:r>
              <a:rPr lang="pt-BR" dirty="0">
                <a:solidFill>
                  <a:srgbClr val="FF0000"/>
                </a:solidFill>
              </a:rPr>
              <a:t>Como exemplos de aplicações para os tipos enum, poderíamos citar: estado civil (solteiro, casado, etc), gênero (masculino, feminino), status de um pedido (em aberto, fechado, cancelado), combustível de automóvel (gasolina, álcool, flex, diesel, gás, etc), naipes do baralho (espada, paus, copas e ouro).</a:t>
            </a:r>
            <a:br>
              <a:rPr lang="pt-BR" dirty="0"/>
            </a:br>
            <a:endParaRPr lang="pt-BR" dirty="0"/>
          </a:p>
          <a:p>
            <a:pPr marL="0" indent="0">
              <a:buNone/>
            </a:pPr>
            <a:r>
              <a:rPr lang="pt-BR" dirty="0">
                <a:solidFill>
                  <a:srgbClr val="FF0000"/>
                </a:solidFill>
              </a:rPr>
              <a:t>Criar uma tabela funcionários com  o banco teste, com os atributos: funcionário, nomeFuncionario,</a:t>
            </a:r>
          </a:p>
          <a:p>
            <a:pPr marL="0" indent="0">
              <a:buNone/>
            </a:pPr>
            <a:r>
              <a:rPr lang="pt-BR" dirty="0">
                <a:solidFill>
                  <a:srgbClr val="FF0000"/>
                </a:solidFill>
              </a:rPr>
              <a:t>statusFuncionario. Obs.: O campo (“atributo”) status funcionario tipo</a:t>
            </a:r>
            <a:r>
              <a:rPr lang="pt-BR" dirty="0"/>
              <a:t> </a:t>
            </a:r>
            <a:r>
              <a:rPr lang="pt-BR" b="1" dirty="0">
                <a:solidFill>
                  <a:schemeClr val="accent1"/>
                </a:solidFill>
              </a:rPr>
              <a:t>enum(‘ativo’,’inativo’)</a:t>
            </a:r>
          </a:p>
          <a:p>
            <a:pPr marL="0" indent="0">
              <a:buNone/>
            </a:pPr>
            <a:endParaRPr lang="en-US" dirty="0"/>
          </a:p>
          <a:p>
            <a:pPr marL="0" indent="0">
              <a:buNone/>
            </a:pPr>
            <a:r>
              <a:rPr lang="en-US" dirty="0">
                <a:solidFill>
                  <a:schemeClr val="accent6">
                    <a:lumMod val="75000"/>
                  </a:schemeClr>
                </a:solidFill>
              </a:rPr>
              <a:t>SELECT * FROM teste.funcionarios;</a:t>
            </a:r>
          </a:p>
          <a:p>
            <a:pPr marL="0" indent="0" algn="just">
              <a:buNone/>
            </a:pPr>
            <a:br>
              <a:rPr lang="pt-BR" dirty="0"/>
            </a:br>
            <a:endParaRPr lang="pt-BR" dirty="0"/>
          </a:p>
          <a:p>
            <a:endParaRPr lang="pt-BR" dirty="0"/>
          </a:p>
        </p:txBody>
      </p:sp>
    </p:spTree>
    <p:extLst>
      <p:ext uri="{BB962C8B-B14F-4D97-AF65-F5344CB8AC3E}">
        <p14:creationId xmlns:p14="http://schemas.microsoft.com/office/powerpoint/2010/main" val="251242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String</a:t>
            </a:r>
          </a:p>
        </p:txBody>
      </p:sp>
      <p:sp>
        <p:nvSpPr>
          <p:cNvPr id="3" name="Espaço Reservado para Conteúdo 2"/>
          <p:cNvSpPr>
            <a:spLocks noGrp="1"/>
          </p:cNvSpPr>
          <p:nvPr>
            <p:ph idx="1"/>
          </p:nvPr>
        </p:nvSpPr>
        <p:spPr>
          <a:xfrm>
            <a:off x="677334" y="1235413"/>
            <a:ext cx="10635934" cy="4805949"/>
          </a:xfrm>
        </p:spPr>
        <p:txBody>
          <a:bodyPr>
            <a:normAutofit fontScale="92500" lnSpcReduction="10000"/>
          </a:bodyPr>
          <a:lstStyle/>
          <a:p>
            <a:pPr marL="0" indent="0">
              <a:buNone/>
            </a:pPr>
            <a:r>
              <a:rPr lang="pt-BR" sz="2200" b="1" dirty="0">
                <a:solidFill>
                  <a:schemeClr val="tx1"/>
                </a:solidFill>
              </a:rPr>
              <a:t>      set(“valor1”,”valor2”, .....)</a:t>
            </a:r>
          </a:p>
          <a:p>
            <a:pPr marL="0" indent="0">
              <a:buNone/>
            </a:pPr>
            <a:r>
              <a:rPr lang="pt-BR" dirty="0">
                <a:solidFill>
                  <a:srgbClr val="FF0000"/>
                </a:solidFill>
              </a:rPr>
              <a:t>Obs.: Criação de valores com especificações previas</a:t>
            </a:r>
            <a:r>
              <a:rPr lang="pt-BR" dirty="0"/>
              <a:t>.</a:t>
            </a:r>
          </a:p>
          <a:p>
            <a:endParaRPr lang="pt-BR" dirty="0"/>
          </a:p>
          <a:p>
            <a:pPr marL="0" indent="0" algn="just">
              <a:buNone/>
            </a:pPr>
            <a:r>
              <a:rPr lang="pt-BR" dirty="0"/>
              <a:t>	</a:t>
            </a:r>
          </a:p>
          <a:p>
            <a:pPr marL="0" indent="0" algn="just">
              <a:buNone/>
            </a:pPr>
            <a:r>
              <a:rPr lang="pt-BR" b="1" i="1" dirty="0">
                <a:solidFill>
                  <a:schemeClr val="accent1"/>
                </a:solidFill>
              </a:rPr>
              <a:t>	O tipo de dado SET em bancos de dados permite selecionar zero, um ou vários valores de uma lista predefinida, oferecendo flexibilidade na representação de conjuntos de dados. É ideal para cenários em que múltiplas opções podem ser atribuídas a um único campo, facilitando a organização e consulta dos dados de forma eficiente.</a:t>
            </a:r>
          </a:p>
          <a:p>
            <a:pPr marL="0" indent="0">
              <a:buNone/>
            </a:pPr>
            <a:endParaRPr lang="pt-BR" dirty="0">
              <a:solidFill>
                <a:srgbClr val="FF0000"/>
              </a:solidFill>
            </a:endParaRPr>
          </a:p>
          <a:p>
            <a:pPr marL="0" indent="0">
              <a:buNone/>
            </a:pPr>
            <a:r>
              <a:rPr lang="pt-BR" dirty="0">
                <a:solidFill>
                  <a:srgbClr val="FF0000"/>
                </a:solidFill>
              </a:rPr>
              <a:t>Criar uma tabela funcionários com  o banco teste, com os atributos: funcionário, nomeFuncionario,</a:t>
            </a:r>
          </a:p>
          <a:p>
            <a:pPr marL="0" indent="0">
              <a:buNone/>
            </a:pPr>
            <a:r>
              <a:rPr lang="pt-BR" dirty="0">
                <a:solidFill>
                  <a:srgbClr val="FF0000"/>
                </a:solidFill>
              </a:rPr>
              <a:t>habilidadeFuncionario. Obs.: O campo (“atributo”) habilidade funcionário tipo</a:t>
            </a:r>
            <a:r>
              <a:rPr lang="pt-BR" dirty="0"/>
              <a:t> </a:t>
            </a:r>
            <a:r>
              <a:rPr lang="pt-BR" b="1" dirty="0">
                <a:solidFill>
                  <a:schemeClr val="accent1"/>
                </a:solidFill>
              </a:rPr>
              <a:t>set(‘java’,’SQL’,’</a:t>
            </a:r>
            <a:r>
              <a:rPr lang="pt-BR" b="1" dirty="0" err="1">
                <a:solidFill>
                  <a:schemeClr val="accent1"/>
                </a:solidFill>
              </a:rPr>
              <a:t>JavaScript</a:t>
            </a:r>
            <a:r>
              <a:rPr lang="pt-BR" b="1" dirty="0">
                <a:solidFill>
                  <a:schemeClr val="accent1"/>
                </a:solidFill>
              </a:rPr>
              <a:t>’,’HTML’,’CSS’,’Python’)</a:t>
            </a:r>
          </a:p>
          <a:p>
            <a:pPr marL="0" indent="0">
              <a:buNone/>
            </a:pPr>
            <a:endParaRPr lang="en-US" dirty="0"/>
          </a:p>
          <a:p>
            <a:pPr marL="0" indent="0">
              <a:buNone/>
            </a:pPr>
            <a:r>
              <a:rPr lang="en-US" dirty="0">
                <a:solidFill>
                  <a:schemeClr val="accent6">
                    <a:lumMod val="75000"/>
                  </a:schemeClr>
                </a:solidFill>
              </a:rPr>
              <a:t>SELECT * FROM teste.funcionarios WHERE FIND_IN_SET('Java', habilidadesFuncionario) &gt; 0;</a:t>
            </a:r>
          </a:p>
          <a:p>
            <a:pPr marL="0" indent="0">
              <a:buNone/>
            </a:pPr>
            <a:endParaRPr lang="pt-BR" dirty="0"/>
          </a:p>
          <a:p>
            <a:endParaRPr lang="pt-BR" dirty="0"/>
          </a:p>
        </p:txBody>
      </p:sp>
    </p:spTree>
    <p:extLst>
      <p:ext uri="{BB962C8B-B14F-4D97-AF65-F5344CB8AC3E}">
        <p14:creationId xmlns:p14="http://schemas.microsoft.com/office/powerpoint/2010/main" val="38150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Data</a:t>
            </a:r>
          </a:p>
        </p:txBody>
      </p:sp>
      <p:sp>
        <p:nvSpPr>
          <p:cNvPr id="3" name="Espaço Reservado para Conteúdo 2"/>
          <p:cNvSpPr>
            <a:spLocks noGrp="1"/>
          </p:cNvSpPr>
          <p:nvPr>
            <p:ph idx="1"/>
          </p:nvPr>
        </p:nvSpPr>
        <p:spPr/>
        <p:txBody>
          <a:bodyPr/>
          <a:lstStyle/>
          <a:p>
            <a:pPr marL="0" indent="0">
              <a:buNone/>
            </a:pPr>
            <a:r>
              <a:rPr lang="pt-BR" dirty="0"/>
              <a:t>		O tipo date define o campo quando o mesmo vai receber valores do tipo data.</a:t>
            </a:r>
          </a:p>
          <a:p>
            <a:pPr marL="0" indent="0">
              <a:buNone/>
            </a:pPr>
            <a:endParaRPr lang="pt-BR" dirty="0"/>
          </a:p>
          <a:p>
            <a:pPr marL="0" indent="0">
              <a:buNone/>
            </a:pPr>
            <a:r>
              <a:rPr lang="pt-BR" dirty="0"/>
              <a:t>Sendo eles:</a:t>
            </a:r>
          </a:p>
          <a:p>
            <a:pPr marL="0" indent="0">
              <a:buNone/>
            </a:pPr>
            <a:endParaRPr lang="pt-BR" dirty="0"/>
          </a:p>
          <a:p>
            <a:pPr>
              <a:buClr>
                <a:schemeClr val="tx1"/>
              </a:buClr>
              <a:buFont typeface="Wingdings" panose="05000000000000000000" pitchFamily="2" charset="2"/>
              <a:buChar char="ü"/>
            </a:pPr>
            <a:r>
              <a:rPr lang="pt-BR" dirty="0"/>
              <a:t>DATE.</a:t>
            </a:r>
          </a:p>
          <a:p>
            <a:pPr>
              <a:buClr>
                <a:schemeClr val="tx1"/>
              </a:buClr>
              <a:buFont typeface="Wingdings" panose="05000000000000000000" pitchFamily="2" charset="2"/>
              <a:buChar char="ü"/>
            </a:pPr>
            <a:r>
              <a:rPr lang="pt-BR" dirty="0"/>
              <a:t>TIME.</a:t>
            </a:r>
          </a:p>
          <a:p>
            <a:pPr>
              <a:buClr>
                <a:schemeClr val="tx1"/>
              </a:buClr>
              <a:buFont typeface="Wingdings" panose="05000000000000000000" pitchFamily="2" charset="2"/>
              <a:buChar char="ü"/>
            </a:pPr>
            <a:r>
              <a:rPr lang="pt-BR" dirty="0"/>
              <a:t>DATETIME.</a:t>
            </a:r>
          </a:p>
          <a:p>
            <a:pPr>
              <a:buClr>
                <a:schemeClr val="tx1"/>
              </a:buClr>
              <a:buFont typeface="Wingdings" panose="05000000000000000000" pitchFamily="2" charset="2"/>
              <a:buChar char="ü"/>
            </a:pPr>
            <a:r>
              <a:rPr lang="pt-BR" dirty="0"/>
              <a:t>YEAR.</a:t>
            </a:r>
          </a:p>
        </p:txBody>
      </p:sp>
    </p:spTree>
    <p:extLst>
      <p:ext uri="{BB962C8B-B14F-4D97-AF65-F5344CB8AC3E}">
        <p14:creationId xmlns:p14="http://schemas.microsoft.com/office/powerpoint/2010/main" val="10282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Data</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80498"/>
            <a:ext cx="9025405" cy="4597052"/>
          </a:xfrm>
        </p:spPr>
      </p:pic>
    </p:spTree>
    <p:extLst>
      <p:ext uri="{BB962C8B-B14F-4D97-AF65-F5344CB8AC3E}">
        <p14:creationId xmlns:p14="http://schemas.microsoft.com/office/powerpoint/2010/main" val="62299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Data</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51348"/>
            <a:ext cx="9025405" cy="4597052"/>
          </a:xfrm>
        </p:spPr>
      </p:pic>
    </p:spTree>
    <p:extLst>
      <p:ext uri="{BB962C8B-B14F-4D97-AF65-F5344CB8AC3E}">
        <p14:creationId xmlns:p14="http://schemas.microsoft.com/office/powerpoint/2010/main" val="259806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Data</a:t>
            </a:r>
          </a:p>
        </p:txBody>
      </p:sp>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596312" cy="1659928"/>
          </a:xfrm>
        </p:spPr>
      </p:pic>
    </p:spTree>
    <p:extLst>
      <p:ext uri="{BB962C8B-B14F-4D97-AF65-F5344CB8AC3E}">
        <p14:creationId xmlns:p14="http://schemas.microsoft.com/office/powerpoint/2010/main" val="247088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Data</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832387"/>
            <a:ext cx="6382641" cy="3620005"/>
          </a:xfrm>
        </p:spPr>
      </p:pic>
      <p:sp>
        <p:nvSpPr>
          <p:cNvPr id="6" name="CaixaDeTexto 5"/>
          <p:cNvSpPr txBox="1"/>
          <p:nvPr/>
        </p:nvSpPr>
        <p:spPr>
          <a:xfrm>
            <a:off x="964503" y="1703540"/>
            <a:ext cx="8668011" cy="646331"/>
          </a:xfrm>
          <a:prstGeom prst="rect">
            <a:avLst/>
          </a:prstGeom>
          <a:noFill/>
        </p:spPr>
        <p:txBody>
          <a:bodyPr wrap="square" rtlCol="0">
            <a:spAutoFit/>
          </a:bodyPr>
          <a:lstStyle/>
          <a:p>
            <a:r>
              <a:rPr lang="pt-BR" dirty="0"/>
              <a:t>No identificador delimitador será definida a saída de quantidade de </a:t>
            </a:r>
            <a:r>
              <a:rPr lang="pt-BR" dirty="0" err="1"/>
              <a:t>caracter</a:t>
            </a:r>
            <a:r>
              <a:rPr lang="pt-BR" dirty="0"/>
              <a:t> que vai ser apresentado para o usuário. </a:t>
            </a:r>
          </a:p>
        </p:txBody>
      </p:sp>
    </p:spTree>
    <p:extLst>
      <p:ext uri="{BB962C8B-B14F-4D97-AF65-F5344CB8AC3E}">
        <p14:creationId xmlns:p14="http://schemas.microsoft.com/office/powerpoint/2010/main" val="8085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a:t>
            </a:r>
            <a:r>
              <a:rPr lang="pt-BR" dirty="0" err="1"/>
              <a:t>String</a:t>
            </a:r>
            <a:endParaRPr lang="pt-BR" dirty="0"/>
          </a:p>
        </p:txBody>
      </p:sp>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2166140"/>
            <a:ext cx="8596312" cy="3810372"/>
          </a:xfrm>
        </p:spPr>
      </p:pic>
    </p:spTree>
    <p:extLst>
      <p:ext uri="{BB962C8B-B14F-4D97-AF65-F5344CB8AC3E}">
        <p14:creationId xmlns:p14="http://schemas.microsoft.com/office/powerpoint/2010/main" val="300424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dados - </a:t>
            </a:r>
            <a:r>
              <a:rPr lang="pt-BR" dirty="0" err="1"/>
              <a:t>String</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3897531"/>
            <a:ext cx="8596312" cy="2147252"/>
          </a:xfrm>
        </p:spPr>
      </p:pic>
      <p:sp>
        <p:nvSpPr>
          <p:cNvPr id="6" name="CaixaDeTexto 5"/>
          <p:cNvSpPr txBox="1"/>
          <p:nvPr/>
        </p:nvSpPr>
        <p:spPr>
          <a:xfrm>
            <a:off x="881274" y="1930400"/>
            <a:ext cx="8700876" cy="2308324"/>
          </a:xfrm>
          <a:prstGeom prst="rect">
            <a:avLst/>
          </a:prstGeom>
          <a:noFill/>
        </p:spPr>
        <p:txBody>
          <a:bodyPr wrap="square" rtlCol="0">
            <a:spAutoFit/>
          </a:bodyPr>
          <a:lstStyle/>
          <a:p>
            <a:r>
              <a:rPr lang="pt-BR" sz="3600" dirty="0">
                <a:solidFill>
                  <a:srgbClr val="00B0F0"/>
                </a:solidFill>
              </a:rPr>
              <a:t>CHAR</a:t>
            </a:r>
          </a:p>
          <a:p>
            <a:endParaRPr lang="pt-BR" dirty="0"/>
          </a:p>
          <a:p>
            <a:r>
              <a:rPr lang="pt-BR" dirty="0"/>
              <a:t>Obs.: Se reservar um espaço de tamanho 10 ao salvar o dado o tamanho for de 5 , no banco fica reservado até os espaços vazios. Vantagem melhora no desempenho , desvantagem ocupa mais espaço.</a:t>
            </a:r>
          </a:p>
          <a:p>
            <a:endParaRPr lang="pt-BR" dirty="0"/>
          </a:p>
          <a:p>
            <a:endParaRPr lang="pt-BR" dirty="0">
              <a:solidFill>
                <a:srgbClr val="00B0F0"/>
              </a:solidFill>
            </a:endParaRPr>
          </a:p>
        </p:txBody>
      </p:sp>
    </p:spTree>
    <p:extLst>
      <p:ext uri="{BB962C8B-B14F-4D97-AF65-F5344CB8AC3E}">
        <p14:creationId xmlns:p14="http://schemas.microsoft.com/office/powerpoint/2010/main" val="212757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698" y="4111399"/>
            <a:ext cx="5835477" cy="2247700"/>
          </a:xfrm>
        </p:spPr>
      </p:pic>
      <p:sp>
        <p:nvSpPr>
          <p:cNvPr id="2" name="Título 1"/>
          <p:cNvSpPr>
            <a:spLocks noGrp="1"/>
          </p:cNvSpPr>
          <p:nvPr>
            <p:ph type="title"/>
          </p:nvPr>
        </p:nvSpPr>
        <p:spPr/>
        <p:txBody>
          <a:bodyPr/>
          <a:lstStyle/>
          <a:p>
            <a:r>
              <a:rPr lang="pt-BR" dirty="0"/>
              <a:t>Tipos de dados - String</a:t>
            </a:r>
          </a:p>
        </p:txBody>
      </p:sp>
      <p:sp>
        <p:nvSpPr>
          <p:cNvPr id="6" name="CaixaDeTexto 5"/>
          <p:cNvSpPr txBox="1"/>
          <p:nvPr/>
        </p:nvSpPr>
        <p:spPr>
          <a:xfrm>
            <a:off x="852698" y="1930400"/>
            <a:ext cx="8081751" cy="2308324"/>
          </a:xfrm>
          <a:prstGeom prst="rect">
            <a:avLst/>
          </a:prstGeom>
          <a:noFill/>
        </p:spPr>
        <p:txBody>
          <a:bodyPr wrap="square" rtlCol="0">
            <a:spAutoFit/>
          </a:bodyPr>
          <a:lstStyle/>
          <a:p>
            <a:r>
              <a:rPr lang="pt-BR" sz="3600" dirty="0">
                <a:solidFill>
                  <a:schemeClr val="accent1"/>
                </a:solidFill>
                <a:latin typeface="+mj-lt"/>
                <a:ea typeface="+mj-ea"/>
                <a:cs typeface="+mj-cs"/>
              </a:rPr>
              <a:t>VARCHAR(M)</a:t>
            </a:r>
          </a:p>
          <a:p>
            <a:endParaRPr lang="pt-BR" sz="3600" dirty="0">
              <a:solidFill>
                <a:srgbClr val="00B0F0"/>
              </a:solidFill>
            </a:endParaRPr>
          </a:p>
          <a:p>
            <a:r>
              <a:rPr lang="pt-BR" dirty="0"/>
              <a:t>Obs.: Se reservar um espaço de tamanho 10 ao salvar o dado o tamanho for de 5 , no banco não fica reservado os espaços vazios. Vantagem ocupa menos espaço,  desvantagem prejudica o desempenho de busca.</a:t>
            </a:r>
          </a:p>
          <a:p>
            <a:endParaRPr lang="pt-BR" dirty="0">
              <a:solidFill>
                <a:srgbClr val="00B0F0"/>
              </a:solidFill>
            </a:endParaRPr>
          </a:p>
        </p:txBody>
      </p:sp>
    </p:spTree>
    <p:extLst>
      <p:ext uri="{BB962C8B-B14F-4D97-AF65-F5344CB8AC3E}">
        <p14:creationId xmlns:p14="http://schemas.microsoft.com/office/powerpoint/2010/main" val="2332269940"/>
      </p:ext>
    </p:extLst>
  </p:cSld>
  <p:clrMapOvr>
    <a:masterClrMapping/>
  </p:clrMapOvr>
</p:sld>
</file>

<file path=ppt/theme/theme1.xml><?xml version="1.0" encoding="utf-8"?>
<a:theme xmlns:a="http://schemas.openxmlformats.org/drawingml/2006/main" name="Facet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269</TotalTime>
  <Words>575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Trebuchet MS</vt:lpstr>
      <vt:lpstr>Wingdings</vt:lpstr>
      <vt:lpstr>Wingdings 3</vt:lpstr>
      <vt:lpstr>Facetado</vt:lpstr>
      <vt:lpstr>Banco de dados aula 2 </vt:lpstr>
      <vt:lpstr>Tipos de dados - Data</vt:lpstr>
      <vt:lpstr>Tipos de dados - Data</vt:lpstr>
      <vt:lpstr>Tipos de dados - Data</vt:lpstr>
      <vt:lpstr>Tipos de dados - Data</vt:lpstr>
      <vt:lpstr>Tipos de dados - Data</vt:lpstr>
      <vt:lpstr>Tipos de dados - String</vt:lpstr>
      <vt:lpstr>Tipos de dados - String</vt:lpstr>
      <vt:lpstr>Tipos de dados - String</vt:lpstr>
      <vt:lpstr>Tipos de dados - String</vt:lpstr>
      <vt:lpstr>Tipos de dados - String</vt:lpstr>
      <vt:lpstr>Tipos de dados - String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aula 2</dc:title>
  <dc:creator>alisson</dc:creator>
  <cp:lastModifiedBy>alisson lima</cp:lastModifiedBy>
  <cp:revision>39</cp:revision>
  <dcterms:created xsi:type="dcterms:W3CDTF">2015-12-17T01:28:40Z</dcterms:created>
  <dcterms:modified xsi:type="dcterms:W3CDTF">2024-04-01T15:37:59Z</dcterms:modified>
</cp:coreProperties>
</file>