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8" r:id="rId12"/>
    <p:sldId id="269" r:id="rId13"/>
    <p:sldId id="283" r:id="rId14"/>
    <p:sldId id="284" r:id="rId15"/>
    <p:sldId id="285" r:id="rId16"/>
    <p:sldId id="277" r:id="rId17"/>
    <p:sldId id="278" r:id="rId18"/>
    <p:sldId id="279" r:id="rId19"/>
    <p:sldId id="280" r:id="rId20"/>
    <p:sldId id="281" r:id="rId21"/>
    <p:sldId id="282" r:id="rId22"/>
    <p:sldId id="271" r:id="rId23"/>
    <p:sldId id="272" r:id="rId24"/>
    <p:sldId id="273" r:id="rId25"/>
    <p:sldId id="274" r:id="rId26"/>
    <p:sldId id="275" r:id="rId27"/>
    <p:sldId id="276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FAA212-E18B-DEDC-5322-922F4A030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163" y="214283"/>
            <a:ext cx="1147936" cy="1586676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051BC3-C946-22A2-EAEF-8DA9EEF8DEF3}"/>
              </a:ext>
            </a:extLst>
          </p:cNvPr>
          <p:cNvSpPr/>
          <p:nvPr userDrawn="1"/>
        </p:nvSpPr>
        <p:spPr>
          <a:xfrm>
            <a:off x="0" y="0"/>
            <a:ext cx="44714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aula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>
                <a:solidFill>
                  <a:schemeClr val="tx1"/>
                </a:solidFill>
              </a:rPr>
              <a:t>Prof.: Alisson Lima</a:t>
            </a:r>
          </a:p>
        </p:txBody>
      </p:sp>
    </p:spTree>
    <p:extLst>
      <p:ext uri="{BB962C8B-B14F-4D97-AF65-F5344CB8AC3E}">
        <p14:creationId xmlns:p14="http://schemas.microsoft.com/office/powerpoint/2010/main" val="420759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GRAU DO RELACIONAMENTO - UNÁRIO 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Grau de relacionamento - É a quantidade de entidades que estão ligadas ao relacionamento.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		Relacionamento unário (grau 1) – uma entidade se relaciona com ela mesma.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781083"/>
            <a:ext cx="6469019" cy="12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4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GRAU DO RELACIONAMENTO - BINÁRIO 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Relacionamento binário (grau 2) – é um relacionamento que liga dois tipos diferentes de entidades. É o mais comum dos tipos de relacionamentos.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71" y="3844557"/>
            <a:ext cx="7152772" cy="28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GRAU DO RELACIONAMENTO - TERNÁRIO 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Relacionamento ternário (grau 3) – é um relacionamento em que três entidades estão interligadas por um mesmo relacionamento.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6" y="3949224"/>
            <a:ext cx="6310169" cy="23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ENTIDADE FORTE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Entidade fraca é uma entidade que possui existência própria (sua existência não depende da existência de outra entidade) ou que para ser identificada não depende da identificação de outra.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 No banco de dados de um consultório a entidades medico e pacientes não dependem de outras entidades.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1114816" y="4526915"/>
            <a:ext cx="8159186" cy="706367"/>
            <a:chOff x="1114816" y="4526915"/>
            <a:chExt cx="8159186" cy="706367"/>
          </a:xfrm>
        </p:grpSpPr>
        <p:sp>
          <p:nvSpPr>
            <p:cNvPr id="41" name="CaixaDeTexto 40"/>
            <p:cNvSpPr txBox="1"/>
            <p:nvPr/>
          </p:nvSpPr>
          <p:spPr>
            <a:xfrm>
              <a:off x="7417070" y="458695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114816" y="4526916"/>
              <a:ext cx="2440836" cy="64633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Processo 7"/>
            <p:cNvSpPr/>
            <p:nvPr/>
          </p:nvSpPr>
          <p:spPr>
            <a:xfrm>
              <a:off x="6833166" y="4526915"/>
              <a:ext cx="2440836" cy="64633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Pacientes</a:t>
              </a:r>
            </a:p>
            <a:p>
              <a:pPr algn="ctr"/>
              <a:endParaRPr lang="pt-BR" dirty="0"/>
            </a:p>
          </p:txBody>
        </p:sp>
        <p:sp>
          <p:nvSpPr>
            <p:cNvPr id="7" name="Losango 6"/>
            <p:cNvSpPr/>
            <p:nvPr/>
          </p:nvSpPr>
          <p:spPr>
            <a:xfrm>
              <a:off x="4139556" y="4526915"/>
              <a:ext cx="1973145" cy="6463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>
              <a:stCxn id="6" idx="3"/>
              <a:endCxn id="7" idx="1"/>
            </p:cNvCxnSpPr>
            <p:nvPr/>
          </p:nvCxnSpPr>
          <p:spPr>
            <a:xfrm flipV="1">
              <a:off x="3555652" y="4850081"/>
              <a:ext cx="583904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7" idx="3"/>
              <a:endCxn id="8" idx="1"/>
            </p:cNvCxnSpPr>
            <p:nvPr/>
          </p:nvCxnSpPr>
          <p:spPr>
            <a:xfrm>
              <a:off x="6112701" y="4850081"/>
              <a:ext cx="7204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4480698" y="4586951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consultam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653652" y="4665414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56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ENTIDADE FRACA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Entidade fraca é uma entidade que não possui existência própria (sua existência depende da existência de outra entidade) ou que para ser identificada depende da identificação de outra entidade.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 no banco de dados de uma empresa a tabela dependentes só existe porque existe primeiro a tabela de funcionário caso contrário a mesma não precisaria ser implementada.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8" name="Fluxograma: Processo 7"/>
          <p:cNvSpPr/>
          <p:nvPr/>
        </p:nvSpPr>
        <p:spPr>
          <a:xfrm>
            <a:off x="1114816" y="4526916"/>
            <a:ext cx="2440836" cy="6463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6833166" y="4526915"/>
            <a:ext cx="2440836" cy="6463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dependentes</a:t>
            </a:r>
          </a:p>
          <a:p>
            <a:pPr algn="ctr"/>
            <a:endParaRPr lang="pt-BR" dirty="0"/>
          </a:p>
        </p:txBody>
      </p:sp>
      <p:sp>
        <p:nvSpPr>
          <p:cNvPr id="10" name="Losango 9"/>
          <p:cNvSpPr/>
          <p:nvPr/>
        </p:nvSpPr>
        <p:spPr>
          <a:xfrm>
            <a:off x="4139556" y="4526915"/>
            <a:ext cx="1973145" cy="64633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stCxn id="8" idx="3"/>
            <a:endCxn id="10" idx="1"/>
          </p:cNvCxnSpPr>
          <p:nvPr/>
        </p:nvCxnSpPr>
        <p:spPr>
          <a:xfrm flipV="1">
            <a:off x="3555652" y="4850081"/>
            <a:ext cx="5839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10" idx="3"/>
            <a:endCxn id="9" idx="1"/>
          </p:cNvCxnSpPr>
          <p:nvPr/>
        </p:nvCxnSpPr>
        <p:spPr>
          <a:xfrm>
            <a:off x="6112701" y="4850081"/>
            <a:ext cx="7204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480698" y="458695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possuem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53652" y="466541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funcionários</a:t>
            </a:r>
          </a:p>
        </p:txBody>
      </p:sp>
      <p:sp>
        <p:nvSpPr>
          <p:cNvPr id="15" name="Fluxograma: Processo 14"/>
          <p:cNvSpPr/>
          <p:nvPr/>
        </p:nvSpPr>
        <p:spPr>
          <a:xfrm>
            <a:off x="6949345" y="4611991"/>
            <a:ext cx="2208477" cy="4761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dependentes</a:t>
            </a:r>
          </a:p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4816" y="5776210"/>
            <a:ext cx="536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No DER a entidade fraca é representada por</a:t>
            </a:r>
          </a:p>
          <a:p>
            <a:r>
              <a:rPr lang="pt-BR" dirty="0">
                <a:solidFill>
                  <a:srgbClr val="FF0000"/>
                </a:solidFill>
              </a:rPr>
              <a:t> dois retângulos como na figura acima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472933" y="5453045"/>
            <a:ext cx="944137" cy="334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6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189707" y="4981559"/>
            <a:ext cx="2508435" cy="752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ENTIDADE ASSOCIATIVA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	Uma entidade associativa nada mais é que a redefinição de um relacionamento, que passa a ser tratado como se fosse também uma entidade.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A entidade associativa surge de um relacionamento n para n, em que existe uma associação dos atributos identificadores das duas entidades relacionadas, caracterizando uma nova entidade.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Observando que agora a mesma pode possuir seus próprios atributos.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8" name="Fluxograma: Processo 7"/>
          <p:cNvSpPr/>
          <p:nvPr/>
        </p:nvSpPr>
        <p:spPr>
          <a:xfrm>
            <a:off x="801666" y="5034746"/>
            <a:ext cx="2440836" cy="6463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médicos</a:t>
            </a:r>
          </a:p>
        </p:txBody>
      </p:sp>
      <p:sp>
        <p:nvSpPr>
          <p:cNvPr id="9" name="Fluxograma: Processo 8"/>
          <p:cNvSpPr/>
          <p:nvPr/>
        </p:nvSpPr>
        <p:spPr>
          <a:xfrm>
            <a:off x="7423109" y="5034746"/>
            <a:ext cx="2440836" cy="6463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pacientes</a:t>
            </a:r>
          </a:p>
          <a:p>
            <a:pPr algn="ctr"/>
            <a:endParaRPr lang="pt-BR" dirty="0"/>
          </a:p>
        </p:txBody>
      </p:sp>
      <p:sp>
        <p:nvSpPr>
          <p:cNvPr id="10" name="Losango 9"/>
          <p:cNvSpPr/>
          <p:nvPr/>
        </p:nvSpPr>
        <p:spPr>
          <a:xfrm>
            <a:off x="4364008" y="5034745"/>
            <a:ext cx="1973145" cy="64633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stCxn id="8" idx="3"/>
            <a:endCxn id="10" idx="1"/>
          </p:cNvCxnSpPr>
          <p:nvPr/>
        </p:nvCxnSpPr>
        <p:spPr>
          <a:xfrm flipV="1">
            <a:off x="3242502" y="5357911"/>
            <a:ext cx="112150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10" idx="3"/>
            <a:endCxn id="9" idx="1"/>
          </p:cNvCxnSpPr>
          <p:nvPr/>
        </p:nvCxnSpPr>
        <p:spPr>
          <a:xfrm>
            <a:off x="6337153" y="5357911"/>
            <a:ext cx="10859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795826" y="517324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consultam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4895070" y="5734261"/>
            <a:ext cx="161196" cy="679065"/>
            <a:chOff x="4895070" y="5734261"/>
            <a:chExt cx="161196" cy="679065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4975668" y="5734261"/>
              <a:ext cx="0" cy="491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uxograma: Conector 24"/>
            <p:cNvSpPr/>
            <p:nvPr/>
          </p:nvSpPr>
          <p:spPr>
            <a:xfrm>
              <a:off x="4895070" y="6237962"/>
              <a:ext cx="161196" cy="17536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137232" y="5748875"/>
            <a:ext cx="161196" cy="679065"/>
            <a:chOff x="4895070" y="5734261"/>
            <a:chExt cx="161196" cy="679065"/>
          </a:xfrm>
        </p:grpSpPr>
        <p:cxnSp>
          <p:nvCxnSpPr>
            <p:cNvPr id="30" name="Conector reto 29"/>
            <p:cNvCxnSpPr/>
            <p:nvPr/>
          </p:nvCxnSpPr>
          <p:spPr>
            <a:xfrm>
              <a:off x="4975668" y="5734261"/>
              <a:ext cx="0" cy="491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uxograma: Conector 30"/>
            <p:cNvSpPr/>
            <p:nvPr/>
          </p:nvSpPr>
          <p:spPr>
            <a:xfrm>
              <a:off x="4895070" y="6237962"/>
              <a:ext cx="161196" cy="17536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5941143" y="637705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da consulta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893857" y="6397265"/>
            <a:ext cx="20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da consulta </a:t>
            </a:r>
          </a:p>
        </p:txBody>
      </p:sp>
    </p:spTree>
    <p:extLst>
      <p:ext uri="{BB962C8B-B14F-4D97-AF65-F5344CB8AC3E}">
        <p14:creationId xmlns:p14="http://schemas.microsoft.com/office/powerpoint/2010/main" val="121635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200" b="1" u="sng" dirty="0">
                <a:solidFill>
                  <a:schemeClr val="tx1"/>
                </a:solidFill>
              </a:rPr>
              <a:t>GENERALIZAÇÃO / ESPECIALIZAÇÃO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Generalização / especialização traz a ideia herança de propriedades. Herdar propriedades significa que cada ocorrência da entidade especializada possui, além de suas próprias propriedades (atributos, relacionamentos e generalizações/especializações), também as propriedades da ocorrência da entidade genérica correspondente. Assim, segundo o DER da a entidade pessoa física possui. Além de seus atributos particulares, cic e sexo, também todas a s propriedades da ocorrência da entidade cliente correspondeste, ou seja, os atributos nome e código, o seu identificador (atributo código), bem como o relacionamento com a entidade filial. Resumindo, o diagrama expressa que toda pessoa física tem como atributos nome, código cic e se e identificada pelo código e está obrigatoriamente relacionada a exatamente uma filial, da mesma maneira, toda pessoa jurídica tem como atributos nome, código cgc e tipo de organização e identificada pelo código e está obrigatoriamente relacionada a exatamente uma filial.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66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u="sng" dirty="0">
                <a:solidFill>
                  <a:schemeClr val="tx1"/>
                </a:solidFill>
              </a:rPr>
              <a:t>GENERALIZAÇÃO / ESPECIALIZAÇÃO 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579077" y="3256767"/>
            <a:ext cx="7337656" cy="3014784"/>
            <a:chOff x="1579077" y="3256767"/>
            <a:chExt cx="7337656" cy="3014784"/>
          </a:xfrm>
        </p:grpSpPr>
        <p:sp>
          <p:nvSpPr>
            <p:cNvPr id="41" name="CaixaDeTexto 40"/>
            <p:cNvSpPr txBox="1"/>
            <p:nvPr/>
          </p:nvSpPr>
          <p:spPr>
            <a:xfrm>
              <a:off x="7417070" y="458695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555652" y="39492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3555652" y="3256767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849655" y="5745457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 jurídica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1579077" y="5745458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 </a:t>
              </a:r>
              <a:r>
                <a:rPr lang="pt-BR" dirty="0" err="1">
                  <a:solidFill>
                    <a:schemeClr val="tx1"/>
                  </a:solidFill>
                </a:rPr>
                <a:t>fisíca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4045037" y="4437704"/>
              <a:ext cx="1014608" cy="441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>
              <a:endCxn id="8" idx="0"/>
            </p:cNvCxnSpPr>
            <p:nvPr/>
          </p:nvCxnSpPr>
          <p:spPr>
            <a:xfrm flipH="1">
              <a:off x="2575766" y="4879038"/>
              <a:ext cx="1683083" cy="8664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endCxn id="7" idx="0"/>
            </p:cNvCxnSpPr>
            <p:nvPr/>
          </p:nvCxnSpPr>
          <p:spPr>
            <a:xfrm>
              <a:off x="4862484" y="4910116"/>
              <a:ext cx="1983860" cy="835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4" idx="2"/>
              <a:endCxn id="6" idx="0"/>
            </p:cNvCxnSpPr>
            <p:nvPr/>
          </p:nvCxnSpPr>
          <p:spPr>
            <a:xfrm>
              <a:off x="4552341" y="3782860"/>
              <a:ext cx="0" cy="654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699630" y="411652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63689" y="3711666"/>
              <a:ext cx="21530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Indica que todo cliente é pessoa física ou pessoa jurídica.</a:t>
              </a:r>
            </a:p>
          </p:txBody>
        </p:sp>
        <p:cxnSp>
          <p:nvCxnSpPr>
            <p:cNvPr id="21" name="Conector de seta reta 20"/>
            <p:cNvCxnSpPr>
              <a:endCxn id="18" idx="3"/>
            </p:cNvCxnSpPr>
            <p:nvPr/>
          </p:nvCxnSpPr>
          <p:spPr>
            <a:xfrm flipH="1">
              <a:off x="4975668" y="4116523"/>
              <a:ext cx="1553248" cy="1846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80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u="sng" dirty="0"/>
              <a:t>GENERALIZAÇÃO / ESPECIALIZAÇÃO-TOTAL </a:t>
            </a:r>
          </a:p>
          <a:p>
            <a:pPr marL="0" indent="0" algn="just">
              <a:buNone/>
            </a:pPr>
            <a:r>
              <a:rPr lang="pt-BR" dirty="0"/>
              <a:t>		A generalização/especialização pode ser classificada de dois tipos, </a:t>
            </a:r>
            <a:r>
              <a:rPr lang="pt-BR" dirty="0">
                <a:solidFill>
                  <a:srgbClr val="FF0000"/>
                </a:solidFill>
              </a:rPr>
              <a:t>TOTAL ou PARCIAL</a:t>
            </a:r>
            <a:r>
              <a:rPr lang="pt-BR" dirty="0">
                <a:solidFill>
                  <a:schemeClr val="tx1"/>
                </a:solidFill>
              </a:rPr>
              <a:t>, de acordo com a obrigatoriedade ou não de a uma ocorrência da entidade genérica corresponder uma ocorrência da entidade especializada.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Em uma </a:t>
            </a:r>
            <a:r>
              <a:rPr lang="pt-BR" dirty="0"/>
              <a:t>generalização/especialização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total</a:t>
            </a:r>
            <a:r>
              <a:rPr lang="pt-BR" dirty="0">
                <a:solidFill>
                  <a:schemeClr val="tx1"/>
                </a:solidFill>
              </a:rPr>
              <a:t> para cada ocorrência da entidade genérica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existe sempre uma ocorrência</a:t>
            </a:r>
            <a:r>
              <a:rPr lang="pt-BR" dirty="0">
                <a:solidFill>
                  <a:schemeClr val="tx1"/>
                </a:solidFill>
              </a:rPr>
              <a:t> em uma das entidades especializada. Esse é o caso do exemplo da figura abaixo.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/>
              <a:t>		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1575250" y="4597053"/>
            <a:ext cx="6800835" cy="1824810"/>
            <a:chOff x="1579077" y="3256767"/>
            <a:chExt cx="7337656" cy="3014784"/>
          </a:xfrm>
        </p:grpSpPr>
        <p:sp>
          <p:nvSpPr>
            <p:cNvPr id="20" name="CaixaDeTexto 19"/>
            <p:cNvSpPr txBox="1"/>
            <p:nvPr/>
          </p:nvSpPr>
          <p:spPr>
            <a:xfrm>
              <a:off x="7417070" y="458695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555652" y="39492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555652" y="3256767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49655" y="5745457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 jurídica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579077" y="5745458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 física</a:t>
              </a:r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4045037" y="4437704"/>
              <a:ext cx="1014608" cy="441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>
              <a:endCxn id="25" idx="0"/>
            </p:cNvCxnSpPr>
            <p:nvPr/>
          </p:nvCxnSpPr>
          <p:spPr>
            <a:xfrm flipH="1">
              <a:off x="2575766" y="4879038"/>
              <a:ext cx="1683083" cy="8664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endCxn id="24" idx="0"/>
            </p:cNvCxnSpPr>
            <p:nvPr/>
          </p:nvCxnSpPr>
          <p:spPr>
            <a:xfrm>
              <a:off x="4862484" y="4910116"/>
              <a:ext cx="1983860" cy="835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3" idx="2"/>
              <a:endCxn id="26" idx="0"/>
            </p:cNvCxnSpPr>
            <p:nvPr/>
          </p:nvCxnSpPr>
          <p:spPr>
            <a:xfrm>
              <a:off x="4552341" y="3782860"/>
              <a:ext cx="0" cy="654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4699630" y="4116523"/>
              <a:ext cx="199313" cy="61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763689" y="3711667"/>
              <a:ext cx="2153044" cy="61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2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u="sng" dirty="0">
                <a:solidFill>
                  <a:schemeClr val="tx1"/>
                </a:solidFill>
              </a:rPr>
              <a:t>GENERALIZAÇÃO / ESPECIALIZAÇÃO - PARCIAL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A generalização/especialização parcial,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nem toda ocorrência da entidade genérica possui uma ocorrência </a:t>
            </a:r>
            <a:r>
              <a:rPr lang="pt-BR" dirty="0">
                <a:solidFill>
                  <a:schemeClr val="tx1"/>
                </a:solidFill>
              </a:rPr>
              <a:t>correspondente em uma entidade especializada. Esse é o caso da figura abaixo  no qual nem toda a entidade funcionário possui uma entidade correspondente em uma das sua especializações (nem todo o funcionário é motorista ou secretária). Esse tipo de generalização / especialização é simbolizado por um p conforme mostrado No desenho abaixo.</a:t>
            </a:r>
          </a:p>
          <a:p>
            <a:pPr marL="0" indent="0" algn="just">
              <a:buNone/>
            </a:pPr>
            <a:r>
              <a:rPr lang="pt-BR" dirty="0"/>
              <a:t>		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817072" y="4518159"/>
            <a:ext cx="7066357" cy="2123062"/>
            <a:chOff x="1579077" y="2121340"/>
            <a:chExt cx="8466175" cy="4179649"/>
          </a:xfrm>
        </p:grpSpPr>
        <p:sp>
          <p:nvSpPr>
            <p:cNvPr id="18" name="CaixaDeTexto 17"/>
            <p:cNvSpPr txBox="1"/>
            <p:nvPr/>
          </p:nvSpPr>
          <p:spPr>
            <a:xfrm>
              <a:off x="7417070" y="458695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55652" y="39492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555652" y="3256767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funcionário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4903" y="5774896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secretária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579077" y="5745458"/>
              <a:ext cx="1993378" cy="526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motorista</a:t>
              </a:r>
            </a:p>
          </p:txBody>
        </p:sp>
        <p:sp>
          <p:nvSpPr>
            <p:cNvPr id="34" name="Triângulo isósceles 33"/>
            <p:cNvSpPr/>
            <p:nvPr/>
          </p:nvSpPr>
          <p:spPr>
            <a:xfrm>
              <a:off x="4045037" y="4437704"/>
              <a:ext cx="1014608" cy="441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Conector reto 34"/>
            <p:cNvCxnSpPr>
              <a:endCxn id="33" idx="0"/>
            </p:cNvCxnSpPr>
            <p:nvPr/>
          </p:nvCxnSpPr>
          <p:spPr>
            <a:xfrm flipH="1">
              <a:off x="2575766" y="4879038"/>
              <a:ext cx="1683083" cy="8664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8" idx="2"/>
              <a:endCxn id="32" idx="0"/>
            </p:cNvCxnSpPr>
            <p:nvPr/>
          </p:nvCxnSpPr>
          <p:spPr>
            <a:xfrm>
              <a:off x="4887076" y="4947283"/>
              <a:ext cx="894517" cy="827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1" idx="2"/>
              <a:endCxn id="34" idx="0"/>
            </p:cNvCxnSpPr>
            <p:nvPr/>
          </p:nvCxnSpPr>
          <p:spPr>
            <a:xfrm>
              <a:off x="4552341" y="3782860"/>
              <a:ext cx="0" cy="654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4699630" y="4116522"/>
              <a:ext cx="374891" cy="830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892209" y="2121340"/>
              <a:ext cx="2153043" cy="290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Indica que nem todo funcionário é motorista ou secretária</a:t>
              </a:r>
            </a:p>
          </p:txBody>
        </p:sp>
        <p:cxnSp>
          <p:nvCxnSpPr>
            <p:cNvPr id="40" name="Conector de seta reta 39"/>
            <p:cNvCxnSpPr>
              <a:stCxn id="39" idx="1"/>
              <a:endCxn id="38" idx="3"/>
            </p:cNvCxnSpPr>
            <p:nvPr/>
          </p:nvCxnSpPr>
          <p:spPr>
            <a:xfrm flipH="1">
              <a:off x="5074521" y="3575540"/>
              <a:ext cx="2817687" cy="9563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49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Tipos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Relembrando dos atributos </a:t>
            </a:r>
            <a:r>
              <a:rPr lang="pt-BR" dirty="0">
                <a:solidFill>
                  <a:srgbClr val="FF0000"/>
                </a:solidFill>
              </a:rPr>
              <a:t>são características que compõem uma entidade</a:t>
            </a:r>
            <a:r>
              <a:rPr lang="pt-BR" dirty="0">
                <a:solidFill>
                  <a:schemeClr val="tx1"/>
                </a:solidFill>
              </a:rPr>
              <a:t>. O mesmos podem ser definidos em 4 tipos: atributo simples, atributo composto, atributo multivalorado, atributo determinante.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8487" y="4860099"/>
            <a:ext cx="2880986" cy="726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grpSp>
        <p:nvGrpSpPr>
          <p:cNvPr id="10" name="Grupo 9"/>
          <p:cNvGrpSpPr/>
          <p:nvPr/>
        </p:nvGrpSpPr>
        <p:grpSpPr>
          <a:xfrm rot="5400000">
            <a:off x="4891643" y="4735376"/>
            <a:ext cx="362011" cy="975954"/>
            <a:chOff x="5727307" y="3581851"/>
            <a:chExt cx="250521" cy="904320"/>
          </a:xfrm>
        </p:grpSpPr>
        <p:cxnSp>
          <p:nvCxnSpPr>
            <p:cNvPr id="6" name="Conector reto 5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uxograma: Conector 7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27298" y="35818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grpSp>
        <p:nvGrpSpPr>
          <p:cNvPr id="11" name="Grupo 10"/>
          <p:cNvGrpSpPr/>
          <p:nvPr/>
        </p:nvGrpSpPr>
        <p:grpSpPr>
          <a:xfrm rot="10800000">
            <a:off x="2381030" y="5613539"/>
            <a:ext cx="262335" cy="1012755"/>
            <a:chOff x="5727307" y="3581851"/>
            <a:chExt cx="250521" cy="904320"/>
          </a:xfrm>
        </p:grpSpPr>
        <p:cxnSp>
          <p:nvCxnSpPr>
            <p:cNvPr id="12" name="Conector reto 11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xograma: Conector 12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131339" y="3951183"/>
            <a:ext cx="250521" cy="904320"/>
            <a:chOff x="5727307" y="3581851"/>
            <a:chExt cx="250521" cy="904320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304062" y="3942314"/>
            <a:ext cx="250521" cy="904320"/>
            <a:chOff x="5727307" y="3581851"/>
            <a:chExt cx="250521" cy="904320"/>
          </a:xfrm>
        </p:grpSpPr>
        <p:cxnSp>
          <p:nvCxnSpPr>
            <p:cNvPr id="18" name="Conector reto 17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777813" y="3928848"/>
            <a:ext cx="250521" cy="904320"/>
            <a:chOff x="5727307" y="3581851"/>
            <a:chExt cx="250521" cy="904320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80778" y="63127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60626" y="503502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cpf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59662" y="357664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rg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910926" y="35520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sexo</a:t>
            </a:r>
          </a:p>
        </p:txBody>
      </p:sp>
      <p:grpSp>
        <p:nvGrpSpPr>
          <p:cNvPr id="31" name="Grupo 30"/>
          <p:cNvGrpSpPr/>
          <p:nvPr/>
        </p:nvGrpSpPr>
        <p:grpSpPr>
          <a:xfrm rot="16200000">
            <a:off x="1002935" y="4716749"/>
            <a:ext cx="324756" cy="975953"/>
            <a:chOff x="5727307" y="3581851"/>
            <a:chExt cx="250521" cy="904320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538619" y="459705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matricula</a:t>
            </a:r>
          </a:p>
        </p:txBody>
      </p:sp>
    </p:spTree>
    <p:extLst>
      <p:ext uri="{BB962C8B-B14F-4D97-AF65-F5344CB8AC3E}">
        <p14:creationId xmlns:p14="http://schemas.microsoft.com/office/powerpoint/2010/main" val="334105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b="1" u="sng" dirty="0"/>
              <a:t>GENERALIZAÇÃO / ESPECIALIZAÇÃO - MULTIPLA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É possível se ter generalização/ especialização em múltiplos níveis.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Sendo possível também herança múltipla (Anfíbio herda de terrestre e aquático).</a:t>
            </a:r>
            <a:br>
              <a:rPr lang="pt-BR" dirty="0"/>
            </a:br>
            <a:r>
              <a:rPr lang="pt-BR" dirty="0"/>
              <a:t>		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27167" y="4467865"/>
            <a:ext cx="154187" cy="32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04205" y="4143930"/>
            <a:ext cx="154187" cy="187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3404205" y="3740045"/>
            <a:ext cx="1663788" cy="319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VEÍCULO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088911" y="4950354"/>
            <a:ext cx="2332182" cy="42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VEÍCULO AQUÁTICO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050992" y="4976379"/>
            <a:ext cx="2353213" cy="375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VEICULO TERRESTRE</a:t>
            </a:r>
          </a:p>
        </p:txBody>
      </p:sp>
      <p:sp>
        <p:nvSpPr>
          <p:cNvPr id="34" name="Triângulo isósceles 33"/>
          <p:cNvSpPr/>
          <p:nvPr/>
        </p:nvSpPr>
        <p:spPr>
          <a:xfrm>
            <a:off x="3812674" y="4213223"/>
            <a:ext cx="846850" cy="2241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/>
          <p:cNvCxnSpPr>
            <a:stCxn id="34" idx="2"/>
            <a:endCxn id="33" idx="0"/>
          </p:cNvCxnSpPr>
          <p:nvPr/>
        </p:nvCxnSpPr>
        <p:spPr>
          <a:xfrm flipH="1">
            <a:off x="2227599" y="4437400"/>
            <a:ext cx="1585075" cy="538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34" idx="4"/>
            <a:endCxn id="32" idx="0"/>
          </p:cNvCxnSpPr>
          <p:nvPr/>
        </p:nvCxnSpPr>
        <p:spPr>
          <a:xfrm>
            <a:off x="4659524" y="4437400"/>
            <a:ext cx="1595478" cy="5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21" idx="2"/>
            <a:endCxn id="34" idx="0"/>
          </p:cNvCxnSpPr>
          <p:nvPr/>
        </p:nvCxnSpPr>
        <p:spPr>
          <a:xfrm>
            <a:off x="4236099" y="4059425"/>
            <a:ext cx="0" cy="153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359035" y="422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023745" y="3215452"/>
            <a:ext cx="179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Triângulo isósceles 27"/>
          <p:cNvSpPr/>
          <p:nvPr/>
        </p:nvSpPr>
        <p:spPr>
          <a:xfrm>
            <a:off x="1744664" y="5640294"/>
            <a:ext cx="482935" cy="25037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riângulo isósceles 42"/>
          <p:cNvSpPr/>
          <p:nvPr/>
        </p:nvSpPr>
        <p:spPr>
          <a:xfrm>
            <a:off x="6144232" y="5593625"/>
            <a:ext cx="482935" cy="25037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Processo 28"/>
          <p:cNvSpPr/>
          <p:nvPr/>
        </p:nvSpPr>
        <p:spPr>
          <a:xfrm>
            <a:off x="826718" y="6315924"/>
            <a:ext cx="1691014" cy="4273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AUTOMÓVEL</a:t>
            </a:r>
          </a:p>
        </p:txBody>
      </p:sp>
      <p:sp>
        <p:nvSpPr>
          <p:cNvPr id="44" name="Fluxograma: Processo 43"/>
          <p:cNvSpPr/>
          <p:nvPr/>
        </p:nvSpPr>
        <p:spPr>
          <a:xfrm>
            <a:off x="5988621" y="6257273"/>
            <a:ext cx="1691014" cy="4273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BARCO</a:t>
            </a:r>
          </a:p>
        </p:txBody>
      </p:sp>
      <p:sp>
        <p:nvSpPr>
          <p:cNvPr id="45" name="Fluxograma: Processo 44"/>
          <p:cNvSpPr/>
          <p:nvPr/>
        </p:nvSpPr>
        <p:spPr>
          <a:xfrm>
            <a:off x="3397896" y="6248487"/>
            <a:ext cx="2113555" cy="4273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VEICULO ANFÍBIO</a:t>
            </a:r>
          </a:p>
        </p:txBody>
      </p:sp>
      <p:cxnSp>
        <p:nvCxnSpPr>
          <p:cNvPr id="31" name="Conector reto 30"/>
          <p:cNvCxnSpPr>
            <a:endCxn id="28" idx="0"/>
          </p:cNvCxnSpPr>
          <p:nvPr/>
        </p:nvCxnSpPr>
        <p:spPr>
          <a:xfrm>
            <a:off x="1986131" y="5377714"/>
            <a:ext cx="1" cy="262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43" idx="0"/>
          </p:cNvCxnSpPr>
          <p:nvPr/>
        </p:nvCxnSpPr>
        <p:spPr>
          <a:xfrm>
            <a:off x="6385699" y="5407576"/>
            <a:ext cx="1" cy="186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1315233" y="5890669"/>
            <a:ext cx="563671" cy="413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3" idx="3"/>
          </p:cNvCxnSpPr>
          <p:nvPr/>
        </p:nvCxnSpPr>
        <p:spPr>
          <a:xfrm flipH="1">
            <a:off x="4516849" y="5844000"/>
            <a:ext cx="1868851" cy="403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endCxn id="28" idx="4"/>
          </p:cNvCxnSpPr>
          <p:nvPr/>
        </p:nvCxnSpPr>
        <p:spPr>
          <a:xfrm flipH="1" flipV="1">
            <a:off x="2227599" y="5890669"/>
            <a:ext cx="1911760" cy="356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H="1" flipV="1">
            <a:off x="6465213" y="5854971"/>
            <a:ext cx="955880" cy="392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208236" y="3678268"/>
            <a:ext cx="402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neste exemplo tratada como exclusiva, pois aparece nome no máximo uma vez nas folhas da árvore generalização/especialização.</a:t>
            </a:r>
          </a:p>
        </p:txBody>
      </p:sp>
    </p:spTree>
    <p:extLst>
      <p:ext uri="{BB962C8B-B14F-4D97-AF65-F5344CB8AC3E}">
        <p14:creationId xmlns:p14="http://schemas.microsoft.com/office/powerpoint/2010/main" val="90624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Exercícios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Construa abaixo os modelos lógicos e conceitual para os bancos a seguir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1) Um consultório odontológico controla em seu cadastro o máximo de 200 pacientes é necessário possuir todos os dados cadastrais  dos mesmos, cada  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ciente pode colocar até 3 dependentes.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2) Uma empresa necessitar realizar o cadastro de seus funcionários (por ser uma multinacional o seu cadastro é para um número muito grande de funcionários), a mesma possui vários departamentos observando que cada departamento possui vários funcionários mas cada funcionário só pode pertencer a um departamento , cada departamento possui um supervisor, para cada 20 supervisores possui um coordenador e para todos os coordenadores dois gerentes e para os gerentes um presidente.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3)Um zoológico precisa realizar o cadastro em um banco de dados de seus animais, lembrando que existe três categorias diferentes aquáticos , terrestres e marinhos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4)Um cinema precisa organizar seu banco para venda de ingressos aos seus clientes. O cinema possui 3 salas , o mesmo trabalha em diversos horários ou seja possui varias sessões, os filmes são classificados em vários gêneros.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208236" y="3678268"/>
            <a:ext cx="4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7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	</a:t>
            </a:r>
            <a:r>
              <a:rPr lang="pt-BR" sz="2000" b="1" u="sng" dirty="0">
                <a:solidFill>
                  <a:schemeClr val="tx1"/>
                </a:solidFill>
              </a:rPr>
              <a:t>CARDINALIDADE DE RELACIONAMENTO</a:t>
            </a:r>
          </a:p>
          <a:p>
            <a:pPr marL="0" indent="0" algn="ctr">
              <a:buNone/>
            </a:pPr>
            <a:endParaRPr lang="pt-BR" sz="2000" b="1" u="sng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Cardinalidade (máxima) – define a quantidade de ocorrências de uma entidade que poderá estar associada a outra entidade.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Ex.: Um vendedor pode vender apenas um tipo de produto? Ou dois? Ou três?   Um produto pode ser vendido por apenas um vendedor, ou por todos?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753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u="sng" dirty="0">
                <a:solidFill>
                  <a:schemeClr val="tx1"/>
                </a:solidFill>
              </a:rPr>
              <a:t>CARDINALIDADE DE RELACIONAMENTO UM-PARA-UM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Relacionamento binário (1:1) - Indica que uma ocorrência da entidade A pode se relacionar exclusivamente com uma ocorrência da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entidade B e vice versa.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 Ex.: Um vendedor ocupa um único escritório e um escritório pode ser ocupado por um único vendedor.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09519" y="4890963"/>
            <a:ext cx="8597944" cy="972115"/>
            <a:chOff x="1300750" y="5097666"/>
            <a:chExt cx="7349836" cy="1000524"/>
          </a:xfrm>
        </p:grpSpPr>
        <p:sp>
          <p:nvSpPr>
            <p:cNvPr id="4" name="Fluxograma: Processo 3"/>
            <p:cNvSpPr/>
            <p:nvPr/>
          </p:nvSpPr>
          <p:spPr>
            <a:xfrm>
              <a:off x="1300750" y="5200164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funcionário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6413786" y="5097666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escritório</a:t>
              </a:r>
            </a:p>
          </p:txBody>
        </p:sp>
        <p:sp>
          <p:nvSpPr>
            <p:cNvPr id="6" name="Fluxograma: Decisão 5"/>
            <p:cNvSpPr/>
            <p:nvPr/>
          </p:nvSpPr>
          <p:spPr>
            <a:xfrm>
              <a:off x="4359058" y="5200164"/>
              <a:ext cx="1402942" cy="89802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1"/>
            </p:cNvCxnSpPr>
            <p:nvPr/>
          </p:nvCxnSpPr>
          <p:spPr>
            <a:xfrm>
              <a:off x="3537550" y="5649177"/>
              <a:ext cx="821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5762000" y="5619036"/>
              <a:ext cx="638202" cy="10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488135" y="5434370"/>
              <a:ext cx="1065001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trabalham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61735" y="51819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46362" y="51773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57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>
                <a:solidFill>
                  <a:schemeClr val="tx1"/>
                </a:solidFill>
              </a:rPr>
              <a:t>CARDINALIDADE DE RELACIONAMENTO UM-PARA-MUITOS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Relacionamento binário Um-para-Muitos (1:n) – uma ocorrência da entidade A pode se relacionar com várias ocorrências da entidade B,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porém o inverso não é permitido.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Ex. Um vendedor atende muitos clientes. Porém, cada cliente tem um vendedor específico.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821629" y="4890963"/>
            <a:ext cx="8597944" cy="972115"/>
            <a:chOff x="1300750" y="5097666"/>
            <a:chExt cx="7349836" cy="1000524"/>
          </a:xfrm>
        </p:grpSpPr>
        <p:sp>
          <p:nvSpPr>
            <p:cNvPr id="4" name="Fluxograma: Processo 3"/>
            <p:cNvSpPr/>
            <p:nvPr/>
          </p:nvSpPr>
          <p:spPr>
            <a:xfrm>
              <a:off x="1300750" y="5200164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vendedor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6413786" y="5097666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6" name="Fluxograma: Decisão 5"/>
            <p:cNvSpPr/>
            <p:nvPr/>
          </p:nvSpPr>
          <p:spPr>
            <a:xfrm>
              <a:off x="4359058" y="5200164"/>
              <a:ext cx="1402942" cy="89802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1"/>
            </p:cNvCxnSpPr>
            <p:nvPr/>
          </p:nvCxnSpPr>
          <p:spPr>
            <a:xfrm>
              <a:off x="3537550" y="5649177"/>
              <a:ext cx="821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5762000" y="5619036"/>
              <a:ext cx="638202" cy="10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488135" y="5434370"/>
              <a:ext cx="938934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atendem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61735" y="5181931"/>
              <a:ext cx="283927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46362" y="51773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95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/>
              <a:t>CARDINALIDADE DE RELACIONAMENTO UM-PARA-MUITOS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Rel. binário Muitos-para-Muitos (</a:t>
            </a:r>
            <a:r>
              <a:rPr lang="pt-BR" dirty="0" err="1">
                <a:solidFill>
                  <a:schemeClr val="tx1"/>
                </a:solidFill>
              </a:rPr>
              <a:t>n:m</a:t>
            </a:r>
            <a:r>
              <a:rPr lang="pt-BR" dirty="0">
                <a:solidFill>
                  <a:schemeClr val="tx1"/>
                </a:solidFill>
              </a:rPr>
              <a:t>) – uma ocorrência da entidade A pode se relacionar com muitas ocorrências da unidade B e vice versa.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		Ex.: Um médico pode clinicar muitos pacientes, e um paciente pode ser atendido por diversos médicos.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821629" y="4890963"/>
            <a:ext cx="8597944" cy="972115"/>
            <a:chOff x="1300750" y="5097666"/>
            <a:chExt cx="7349836" cy="1000524"/>
          </a:xfrm>
        </p:grpSpPr>
        <p:sp>
          <p:nvSpPr>
            <p:cNvPr id="4" name="Fluxograma: Processo 3"/>
            <p:cNvSpPr/>
            <p:nvPr/>
          </p:nvSpPr>
          <p:spPr>
            <a:xfrm>
              <a:off x="1300750" y="5200164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médicos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6413786" y="5097666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pacientes</a:t>
              </a:r>
            </a:p>
          </p:txBody>
        </p:sp>
        <p:sp>
          <p:nvSpPr>
            <p:cNvPr id="6" name="Fluxograma: Decisão 5"/>
            <p:cNvSpPr/>
            <p:nvPr/>
          </p:nvSpPr>
          <p:spPr>
            <a:xfrm>
              <a:off x="4359058" y="5200164"/>
              <a:ext cx="1402942" cy="89802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1"/>
            </p:cNvCxnSpPr>
            <p:nvPr/>
          </p:nvCxnSpPr>
          <p:spPr>
            <a:xfrm>
              <a:off x="3537550" y="5649177"/>
              <a:ext cx="821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5762000" y="5619036"/>
              <a:ext cx="638202" cy="10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6150" y="5428973"/>
              <a:ext cx="899195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clinicam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61735" y="5181931"/>
              <a:ext cx="297630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46362" y="5177347"/>
              <a:ext cx="283927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10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u="sng" dirty="0"/>
              <a:t>CARDINALIDADE DE RELACIONAMENTO UM-PARA-MUITOS</a:t>
            </a:r>
          </a:p>
          <a:p>
            <a:pPr marL="0" indent="0" algn="just">
              <a:buNone/>
            </a:pPr>
            <a:r>
              <a:rPr lang="pt-BR" dirty="0"/>
              <a:t>		Rel. binário Muitos-para-Muitos (</a:t>
            </a:r>
            <a:r>
              <a:rPr lang="pt-BR" dirty="0" err="1"/>
              <a:t>n:m</a:t>
            </a:r>
            <a:r>
              <a:rPr lang="pt-BR" dirty="0"/>
              <a:t>) – uma ocorrência da entidade A pode se relacionar com muitas ocorrências da unidade B e vice versa.</a:t>
            </a:r>
            <a:br>
              <a:rPr lang="pt-BR" dirty="0"/>
            </a:br>
            <a:r>
              <a:rPr lang="pt-BR" dirty="0"/>
              <a:t>		Ex.: Um médico pode clinicar muitos pacientes, e um paciente pode ser atendido por diversos médicos.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821629" y="4890963"/>
            <a:ext cx="8597944" cy="972115"/>
            <a:chOff x="1300750" y="5097666"/>
            <a:chExt cx="7349836" cy="1000524"/>
          </a:xfrm>
        </p:grpSpPr>
        <p:sp>
          <p:nvSpPr>
            <p:cNvPr id="4" name="Fluxograma: Processo 3"/>
            <p:cNvSpPr/>
            <p:nvPr/>
          </p:nvSpPr>
          <p:spPr>
            <a:xfrm>
              <a:off x="1300750" y="5200164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médicos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6413786" y="5097666"/>
              <a:ext cx="2236800" cy="89802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pacientes</a:t>
              </a:r>
            </a:p>
          </p:txBody>
        </p:sp>
        <p:sp>
          <p:nvSpPr>
            <p:cNvPr id="6" name="Fluxograma: Decisão 5"/>
            <p:cNvSpPr/>
            <p:nvPr/>
          </p:nvSpPr>
          <p:spPr>
            <a:xfrm>
              <a:off x="4359058" y="5200164"/>
              <a:ext cx="1402942" cy="898026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1"/>
            </p:cNvCxnSpPr>
            <p:nvPr/>
          </p:nvCxnSpPr>
          <p:spPr>
            <a:xfrm>
              <a:off x="3537550" y="5649177"/>
              <a:ext cx="821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5762000" y="5619036"/>
              <a:ext cx="638202" cy="10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6150" y="5493433"/>
              <a:ext cx="899195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clinicam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961735" y="5181931"/>
              <a:ext cx="297630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46362" y="5177347"/>
              <a:ext cx="283927" cy="380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792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Obs. Em cada modelo lógico crie os atributos das entidades e informe a características dos atributos use o </a:t>
            </a:r>
            <a:r>
              <a:rPr lang="pt-BR" dirty="0" err="1">
                <a:solidFill>
                  <a:srgbClr val="FF0000"/>
                </a:solidFill>
              </a:rPr>
              <a:t>br</a:t>
            </a:r>
            <a:r>
              <a:rPr lang="pt-BR" dirty="0">
                <a:solidFill>
                  <a:srgbClr val="FF0000"/>
                </a:solidFill>
              </a:rPr>
              <a:t> modelo </a:t>
            </a:r>
            <a:r>
              <a:rPr lang="pt-BR" dirty="0">
                <a:solidFill>
                  <a:schemeClr val="tx1"/>
                </a:solidFill>
              </a:rPr>
              <a:t>para o exercício.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1) </a:t>
            </a:r>
            <a:r>
              <a:rPr lang="pt-BR" dirty="0">
                <a:solidFill>
                  <a:schemeClr val="tx1"/>
                </a:solidFill>
              </a:rPr>
              <a:t> Um </a:t>
            </a:r>
            <a:r>
              <a:rPr lang="pt-BR" b="1" dirty="0">
                <a:solidFill>
                  <a:schemeClr val="tx1"/>
                </a:solidFill>
              </a:rPr>
              <a:t>aluno </a:t>
            </a:r>
            <a:r>
              <a:rPr lang="pt-BR" dirty="0">
                <a:solidFill>
                  <a:schemeClr val="tx1"/>
                </a:solidFill>
              </a:rPr>
              <a:t>realiza vários </a:t>
            </a:r>
            <a:r>
              <a:rPr lang="pt-BR" b="1" dirty="0">
                <a:solidFill>
                  <a:schemeClr val="tx1"/>
                </a:solidFill>
              </a:rPr>
              <a:t>trabalhos</a:t>
            </a:r>
            <a:r>
              <a:rPr lang="pt-BR" dirty="0">
                <a:solidFill>
                  <a:schemeClr val="tx1"/>
                </a:solidFill>
              </a:rPr>
              <a:t>. Um trabalho é realizado por um ou mais alunos.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2) Um </a:t>
            </a:r>
            <a:r>
              <a:rPr lang="pt-BR" b="1" dirty="0">
                <a:solidFill>
                  <a:schemeClr val="tx1"/>
                </a:solidFill>
              </a:rPr>
              <a:t>diretor </a:t>
            </a:r>
            <a:r>
              <a:rPr lang="pt-BR" dirty="0">
                <a:solidFill>
                  <a:schemeClr val="tx1"/>
                </a:solidFill>
              </a:rPr>
              <a:t>dirige no máximo um </a:t>
            </a:r>
            <a:r>
              <a:rPr lang="pt-BR" b="1" dirty="0">
                <a:solidFill>
                  <a:schemeClr val="tx1"/>
                </a:solidFill>
              </a:rPr>
              <a:t>departamento</a:t>
            </a:r>
            <a:r>
              <a:rPr lang="pt-BR" dirty="0">
                <a:solidFill>
                  <a:schemeClr val="tx1"/>
                </a:solidFill>
              </a:rPr>
              <a:t>. Um departamento tem no máximo um diretor.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3) Um </a:t>
            </a:r>
            <a:r>
              <a:rPr lang="pt-BR" b="1" dirty="0">
                <a:solidFill>
                  <a:schemeClr val="tx1"/>
                </a:solidFill>
              </a:rPr>
              <a:t>autor </a:t>
            </a:r>
            <a:r>
              <a:rPr lang="pt-BR" dirty="0">
                <a:solidFill>
                  <a:schemeClr val="tx1"/>
                </a:solidFill>
              </a:rPr>
              <a:t>escreve vários </a:t>
            </a:r>
            <a:r>
              <a:rPr lang="pt-BR" b="1" dirty="0">
                <a:solidFill>
                  <a:schemeClr val="tx1"/>
                </a:solidFill>
              </a:rPr>
              <a:t>livros</a:t>
            </a:r>
            <a:r>
              <a:rPr lang="pt-BR" dirty="0">
                <a:solidFill>
                  <a:schemeClr val="tx1"/>
                </a:solidFill>
              </a:rPr>
              <a:t>. Um livro pode ser escrito por vários autores.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4) Uma </a:t>
            </a:r>
            <a:r>
              <a:rPr lang="pt-BR" b="1" dirty="0">
                <a:solidFill>
                  <a:schemeClr val="tx1"/>
                </a:solidFill>
              </a:rPr>
              <a:t>equipe </a:t>
            </a:r>
            <a:r>
              <a:rPr lang="pt-BR" dirty="0">
                <a:solidFill>
                  <a:schemeClr val="tx1"/>
                </a:solidFill>
              </a:rPr>
              <a:t>é composta por vários </a:t>
            </a:r>
            <a:r>
              <a:rPr lang="pt-BR" b="1" dirty="0">
                <a:solidFill>
                  <a:schemeClr val="tx1"/>
                </a:solidFill>
              </a:rPr>
              <a:t>jogadores</a:t>
            </a:r>
            <a:r>
              <a:rPr lang="pt-BR" dirty="0">
                <a:solidFill>
                  <a:schemeClr val="tx1"/>
                </a:solidFill>
              </a:rPr>
              <a:t>. Um jogador joga apenas em uma equipe.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5)Um </a:t>
            </a:r>
            <a:r>
              <a:rPr lang="pt-BR" b="1" dirty="0">
                <a:solidFill>
                  <a:schemeClr val="tx1"/>
                </a:solidFill>
              </a:rPr>
              <a:t>cliente </a:t>
            </a:r>
            <a:r>
              <a:rPr lang="pt-BR" dirty="0">
                <a:solidFill>
                  <a:schemeClr val="tx1"/>
                </a:solidFill>
              </a:rPr>
              <a:t>realiza várias </a:t>
            </a:r>
            <a:r>
              <a:rPr lang="pt-BR" b="1" dirty="0">
                <a:solidFill>
                  <a:schemeClr val="tx1"/>
                </a:solidFill>
              </a:rPr>
              <a:t>encomendas</a:t>
            </a:r>
            <a:r>
              <a:rPr lang="pt-BR" dirty="0">
                <a:solidFill>
                  <a:schemeClr val="tx1"/>
                </a:solidFill>
              </a:rPr>
              <a:t>. Uma encomenda diz respeito apenas a um cliente.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6) Um berçário deseja informatizar suas operações. Quando um bebê nasce, algumas informações são armazenadas sobre ele, tais como: nome, data do nascimento, peso do nascimento, altura, a mãe deste bebê e o médico que fez seu parto. Para as mães, o berçário também deseja manter um controle, guardando informações como: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nome, endereço, telefone e data de nascimento.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Para os médicos, é importante saber: CRM,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nome, telefone celular e especialidade.</a:t>
            </a:r>
          </a:p>
          <a:p>
            <a:pPr algn="just"/>
            <a:endParaRPr lang="pt-BR" b="1" dirty="0"/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193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1) </a:t>
            </a:r>
            <a:r>
              <a:rPr lang="pt-BR" dirty="0">
                <a:solidFill>
                  <a:schemeClr val="tx1"/>
                </a:solidFill>
              </a:rPr>
              <a:t>Um consultório odontológico controla em seu cadastro o máximo de 200 pacientes é necessário possuir todos os dados cadastrais  dos mesmos, cada  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ciente pode colocar até 3 dependentes.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2) Uma empresa necessitar realizar o cadastro de seus funcionários (por ser uma multinacional o seu cadastro é para um número muito grande de funcionários), a mesma possui vários departamentos observando que cada departamento possui vários funcionários mas cada funcionário só pode pertencer a um departamento , cada departamento possui um supervisor, para cada 20 supervisores possui um coordenador e para todos os coordenadores dois gerentes e para os gerentes um presidente.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3)Um cinema precisa organizar seu banco para venda de ingressos aos seus clientes. O cinema possui 3 salas , o mesmo trabalha em diversos horários ou seja possui varias sessões, os filmes são classificados em vários gêneros.</a:t>
            </a:r>
          </a:p>
          <a:p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8250124" y="4444754"/>
            <a:ext cx="218462" cy="1188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20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Tipos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		</a:t>
            </a:r>
            <a:r>
              <a:rPr lang="pt-BR" sz="2000" b="1" u="sng" dirty="0"/>
              <a:t>ATRIBUTO SIMPLES</a:t>
            </a:r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são aqueles possuem uma resolução final e não podem ser divisíveis também classificados como atributos atômicos. Obs.: atributos não podem ser utilizados como chaves Ex.: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581628" y="3909802"/>
            <a:ext cx="4925628" cy="1676806"/>
            <a:chOff x="1581628" y="3909802"/>
            <a:chExt cx="4925628" cy="1676806"/>
          </a:xfrm>
        </p:grpSpPr>
        <p:sp>
          <p:nvSpPr>
            <p:cNvPr id="4" name="Retângulo 3"/>
            <p:cNvSpPr/>
            <p:nvPr/>
          </p:nvSpPr>
          <p:spPr>
            <a:xfrm>
              <a:off x="1678487" y="4860099"/>
              <a:ext cx="2880986" cy="726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Funcionários</a:t>
              </a:r>
            </a:p>
          </p:txBody>
        </p:sp>
        <p:grpSp>
          <p:nvGrpSpPr>
            <p:cNvPr id="10" name="Grupo 9"/>
            <p:cNvGrpSpPr/>
            <p:nvPr/>
          </p:nvGrpSpPr>
          <p:grpSpPr>
            <a:xfrm rot="5400000">
              <a:off x="4750881" y="4981991"/>
              <a:ext cx="256159" cy="588577"/>
              <a:chOff x="5727307" y="3581851"/>
              <a:chExt cx="250521" cy="904320"/>
            </a:xfrm>
          </p:grpSpPr>
          <p:cxnSp>
            <p:nvCxnSpPr>
              <p:cNvPr id="6" name="Conector reto 5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luxograma: Conector 7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1581628" y="390980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3179466" y="4241725"/>
              <a:ext cx="202394" cy="613777"/>
              <a:chOff x="5727307" y="3581851"/>
              <a:chExt cx="250521" cy="904320"/>
            </a:xfrm>
          </p:grpSpPr>
          <p:cxnSp>
            <p:nvCxnSpPr>
              <p:cNvPr id="15" name="Conector reto 14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uxograma: Conector 15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4396635" y="4241725"/>
              <a:ext cx="157947" cy="604908"/>
              <a:chOff x="5727307" y="3581851"/>
              <a:chExt cx="250521" cy="904320"/>
            </a:xfrm>
          </p:grpSpPr>
          <p:cxnSp>
            <p:nvCxnSpPr>
              <p:cNvPr id="18" name="Conector reto 17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uxograma: Conector 18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828466" y="4241726"/>
              <a:ext cx="199868" cy="591441"/>
              <a:chOff x="5727307" y="3581851"/>
              <a:chExt cx="250521" cy="904320"/>
            </a:xfrm>
          </p:grpSpPr>
          <p:cxnSp>
            <p:nvCxnSpPr>
              <p:cNvPr id="21" name="Conector reto 20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luxograma: Conector 21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aixaDeTexto 23"/>
            <p:cNvSpPr txBox="1"/>
            <p:nvPr/>
          </p:nvSpPr>
          <p:spPr>
            <a:xfrm>
              <a:off x="5243769" y="5055328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mãe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07025" y="3953398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pai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843367" y="391630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sexo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56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Tipos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		</a:t>
            </a:r>
            <a:r>
              <a:rPr lang="pt-BR" sz="2000" b="1" u="sng" dirty="0">
                <a:solidFill>
                  <a:schemeClr val="tx1"/>
                </a:solidFill>
              </a:rPr>
              <a:t>ATRIBUTO COMPOSTOS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O seu conteúdo é formado por vários itens menores. O mesmo não é um atributo atômico e pode ser subdividido. Ex.: o atributo endereço a sua composição compreende vários outros atributos, como: Rua, Número, Complemento, Bairro, Cep e Cidade. Este tipo de atributo é chamado de atributo composto.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8487" y="4860099"/>
            <a:ext cx="2880986" cy="726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grpSp>
        <p:nvGrpSpPr>
          <p:cNvPr id="10" name="Grupo 9"/>
          <p:cNvGrpSpPr/>
          <p:nvPr/>
        </p:nvGrpSpPr>
        <p:grpSpPr>
          <a:xfrm rot="5400000">
            <a:off x="4750881" y="4981991"/>
            <a:ext cx="256159" cy="588577"/>
            <a:chOff x="5727307" y="3581851"/>
            <a:chExt cx="250521" cy="904320"/>
          </a:xfrm>
        </p:grpSpPr>
        <p:cxnSp>
          <p:nvCxnSpPr>
            <p:cNvPr id="6" name="Conector reto 5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uxograma: Conector 7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5243769" y="505532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6538586" y="4412302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7417070" y="458695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458755" y="423232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rua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458755" y="494687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bairro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460645" y="608688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Cep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8755" y="568483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cidade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7425892" y="52920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</a:t>
            </a: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6538585" y="4438626"/>
            <a:ext cx="1" cy="18329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6538586" y="4787550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6583692" y="5148199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6561641" y="5476759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6538585" y="5869498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6561641" y="6271551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Tipos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r>
              <a:rPr lang="pt-BR" sz="2000" b="1" u="sng" dirty="0">
                <a:solidFill>
                  <a:schemeClr val="tx1"/>
                </a:solidFill>
              </a:rPr>
              <a:t>ATRIBUTO MULTIVALORADO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São atributos que possuem um ou mais valores para si. Por exemplo, o </a:t>
            </a:r>
            <a:r>
              <a:rPr lang="pt-BR" i="1" dirty="0">
                <a:solidFill>
                  <a:schemeClr val="tx1"/>
                </a:solidFill>
              </a:rPr>
              <a:t>atributo</a:t>
            </a:r>
            <a:r>
              <a:rPr lang="pt-BR" dirty="0">
                <a:solidFill>
                  <a:schemeClr val="tx1"/>
                </a:solidFill>
              </a:rPr>
              <a:t> idioma de uma entidade </a:t>
            </a:r>
            <a:r>
              <a:rPr lang="pt-BR" i="1" dirty="0">
                <a:solidFill>
                  <a:schemeClr val="tx1"/>
                </a:solidFill>
              </a:rPr>
              <a:t>funcionário</a:t>
            </a:r>
            <a:r>
              <a:rPr lang="pt-BR" dirty="0">
                <a:solidFill>
                  <a:schemeClr val="tx1"/>
                </a:solidFill>
              </a:rPr>
              <a:t> pode conter os valores inglês e francês. Para um outro funcionário poderia conter apenas um valor - espanhol. Para um terceiro funcionário, poderíamos ter 3 valores para este atributo.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8487" y="4860099"/>
            <a:ext cx="2880986" cy="726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grpSp>
        <p:nvGrpSpPr>
          <p:cNvPr id="10" name="Grupo 9"/>
          <p:cNvGrpSpPr/>
          <p:nvPr/>
        </p:nvGrpSpPr>
        <p:grpSpPr>
          <a:xfrm rot="5400000">
            <a:off x="4750881" y="4981991"/>
            <a:ext cx="256159" cy="588577"/>
            <a:chOff x="5727307" y="3581851"/>
            <a:chExt cx="250521" cy="904320"/>
          </a:xfrm>
        </p:grpSpPr>
        <p:cxnSp>
          <p:nvCxnSpPr>
            <p:cNvPr id="6" name="Conector reto 5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uxograma: Conector 7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5243769" y="505532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telefone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968173" y="509883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</a:t>
            </a:r>
            <a:r>
              <a:rPr lang="pt-BR" dirty="0" err="1"/>
              <a:t>tels</a:t>
            </a:r>
            <a:endParaRPr lang="pt-BR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6372592" y="5270042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770333" y="4271375"/>
            <a:ext cx="272793" cy="549204"/>
            <a:chOff x="5727307" y="3581851"/>
            <a:chExt cx="250521" cy="904320"/>
          </a:xfrm>
        </p:grpSpPr>
        <p:cxnSp>
          <p:nvCxnSpPr>
            <p:cNvPr id="23" name="Conector reto 22"/>
            <p:cNvCxnSpPr/>
            <p:nvPr/>
          </p:nvCxnSpPr>
          <p:spPr>
            <a:xfrm>
              <a:off x="5852567" y="3872395"/>
              <a:ext cx="0" cy="613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uxograma: Conector 24"/>
            <p:cNvSpPr/>
            <p:nvPr/>
          </p:nvSpPr>
          <p:spPr>
            <a:xfrm>
              <a:off x="5727307" y="3581851"/>
              <a:ext cx="250521" cy="290544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3555652" y="39492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idioma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4658129" y="4133890"/>
            <a:ext cx="55056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21774" y="394922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idiomas</a:t>
            </a:r>
          </a:p>
        </p:txBody>
      </p:sp>
    </p:spTree>
    <p:extLst>
      <p:ext uri="{BB962C8B-B14F-4D97-AF65-F5344CB8AC3E}">
        <p14:creationId xmlns:p14="http://schemas.microsoft.com/office/powerpoint/2010/main" val="390568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Tipos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90389"/>
            <a:ext cx="8596668" cy="4997885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u="sng" dirty="0">
                <a:solidFill>
                  <a:schemeClr val="tx1"/>
                </a:solidFill>
              </a:rPr>
              <a:t> ATRIBUTO CHAVE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É um atributo que deve possuir um valor único em todo o conjunto de entidades.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		Este atributo é usado para identificar unicamente um registro da tabela. Ex.: Matrícula, CPF, código, Renavam, Chassi...  Diferenciamos um atributo chave dos demais atributos colocando um * (asterisco) antes do nome do atributo ou sublinhando este.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689213" y="4096567"/>
            <a:ext cx="5163544" cy="2064266"/>
            <a:chOff x="1727406" y="4306445"/>
            <a:chExt cx="5874395" cy="2563099"/>
          </a:xfrm>
        </p:grpSpPr>
        <p:sp>
          <p:nvSpPr>
            <p:cNvPr id="41" name="CaixaDeTexto 40"/>
            <p:cNvSpPr txBox="1"/>
            <p:nvPr/>
          </p:nvSpPr>
          <p:spPr>
            <a:xfrm>
              <a:off x="7417070" y="458695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80152" y="5345176"/>
              <a:ext cx="2880986" cy="726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Funcionários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 rot="5400000">
              <a:off x="5552546" y="5467068"/>
              <a:ext cx="256159" cy="588577"/>
              <a:chOff x="5727307" y="3581851"/>
              <a:chExt cx="250521" cy="904320"/>
            </a:xfrm>
          </p:grpSpPr>
          <p:cxnSp>
            <p:nvCxnSpPr>
              <p:cNvPr id="39" name="Conector reto 38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uxograma: Conector 39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/>
            <p:cNvSpPr txBox="1"/>
            <p:nvPr/>
          </p:nvSpPr>
          <p:spPr>
            <a:xfrm>
              <a:off x="2985061" y="4333679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4194073" y="4726802"/>
              <a:ext cx="202394" cy="613777"/>
              <a:chOff x="5727307" y="3581851"/>
              <a:chExt cx="250521" cy="904320"/>
            </a:xfrm>
          </p:grpSpPr>
          <p:cxnSp>
            <p:nvCxnSpPr>
              <p:cNvPr id="37" name="Conector reto 36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luxograma: Conector 37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5198300" y="4726802"/>
              <a:ext cx="157947" cy="604908"/>
              <a:chOff x="5727307" y="3581851"/>
              <a:chExt cx="250521" cy="904320"/>
            </a:xfrm>
          </p:grpSpPr>
          <p:cxnSp>
            <p:nvCxnSpPr>
              <p:cNvPr id="35" name="Conector reto 34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luxograma: Conector 35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3218853" y="4726803"/>
              <a:ext cx="199868" cy="591441"/>
              <a:chOff x="5727307" y="3581851"/>
              <a:chExt cx="250521" cy="904320"/>
            </a:xfrm>
          </p:grpSpPr>
          <p:cxnSp>
            <p:nvCxnSpPr>
              <p:cNvPr id="33" name="Conector reto 32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luxograma: Conector 33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/>
            <p:cNvSpPr txBox="1"/>
            <p:nvPr/>
          </p:nvSpPr>
          <p:spPr>
            <a:xfrm>
              <a:off x="6045434" y="5540405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mãe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17110" y="4313668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 pai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83755" y="4306445"/>
              <a:ext cx="64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sexo</a:t>
              </a:r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419115" y="4726802"/>
              <a:ext cx="199868" cy="591441"/>
              <a:chOff x="5727307" y="3581851"/>
              <a:chExt cx="250521" cy="904320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luxograma: Conector 44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1727406" y="4349360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matricula</a:t>
              </a:r>
            </a:p>
          </p:txBody>
        </p:sp>
        <p:grpSp>
          <p:nvGrpSpPr>
            <p:cNvPr id="46" name="Grupo 45"/>
            <p:cNvGrpSpPr/>
            <p:nvPr/>
          </p:nvGrpSpPr>
          <p:grpSpPr>
            <a:xfrm rot="10800000">
              <a:off x="3233139" y="6073115"/>
              <a:ext cx="185582" cy="736335"/>
              <a:chOff x="5727307" y="3581851"/>
              <a:chExt cx="250521" cy="904320"/>
            </a:xfrm>
          </p:grpSpPr>
          <p:cxnSp>
            <p:nvCxnSpPr>
              <p:cNvPr id="47" name="Conector reto 46"/>
              <p:cNvCxnSpPr/>
              <p:nvPr/>
            </p:nvCxnSpPr>
            <p:spPr>
              <a:xfrm>
                <a:off x="5852567" y="3872395"/>
                <a:ext cx="0" cy="6137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luxograma: Conector 47"/>
              <p:cNvSpPr/>
              <p:nvPr/>
            </p:nvSpPr>
            <p:spPr>
              <a:xfrm>
                <a:off x="5727307" y="3581851"/>
                <a:ext cx="250521" cy="290544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3660030" y="6500212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cpf</a:t>
              </a:r>
            </a:p>
          </p:txBody>
        </p:sp>
      </p:grp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83" y="4300904"/>
            <a:ext cx="3686110" cy="17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Obs. Em cada modelo lógico crie os atributos das entidades e informe a características dos atributos use o </a:t>
            </a:r>
            <a:r>
              <a:rPr lang="pt-BR" dirty="0" err="1">
                <a:solidFill>
                  <a:srgbClr val="FF0000"/>
                </a:solidFill>
              </a:rPr>
              <a:t>br</a:t>
            </a:r>
            <a:r>
              <a:rPr lang="pt-BR" dirty="0">
                <a:solidFill>
                  <a:srgbClr val="FF0000"/>
                </a:solidFill>
              </a:rPr>
              <a:t> modelo </a:t>
            </a:r>
            <a:r>
              <a:rPr lang="pt-BR" dirty="0">
                <a:solidFill>
                  <a:schemeClr val="tx1"/>
                </a:solidFill>
              </a:rPr>
              <a:t>para o exercício.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1) Crie um modelo conceitual para armazenar os dados de livros.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2) Crie um modelo conceitual para um departamento de funcionários.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3) Crie um modelo conceitual para equipe de jogadores.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4) Crie um modelo conceitual para uma turma.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5) Crie um modelo conceitual para um cliente com varias encomendas.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200" b="1" u="sng" dirty="0">
                <a:solidFill>
                  <a:schemeClr val="tx1"/>
                </a:solidFill>
              </a:rPr>
              <a:t>RELACIONAMENTOS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b="1" dirty="0">
                <a:solidFill>
                  <a:schemeClr val="tx1"/>
                </a:solidFill>
              </a:rPr>
              <a:t>	O entendimento sobre o que são efetivamente relacionamentos e a capacidade de enxergar este objetos como participantes do mundo real, são fatores primordiais para que se venha a efetuar trabalhos de modelagem de dados com compreensão do que est sendo realizado. 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 		Não devemos nunca colocar temores de complexidade em uma técnica e sim lembrar-nos de que a mesma nada mais é do que uma forma estruturada de representar as coisas que existem e ocorrem no mundo real. Procurando sempre retratar com simplicidade os fatos, isso os levará a representar com correção e entendimento.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		Dentro deste enfoque definimos relacionamento como o fato, </a:t>
            </a:r>
            <a:r>
              <a:rPr lang="pt-BR" b="1" dirty="0">
                <a:solidFill>
                  <a:srgbClr val="FF0000"/>
                </a:solidFill>
              </a:rPr>
              <a:t>o acontecimento que liga dois objetos, duas coisas existentes no mundo real</a:t>
            </a:r>
            <a:r>
              <a:rPr lang="pt-BR" b="1" dirty="0"/>
              <a:t>.</a:t>
            </a:r>
          </a:p>
          <a:p>
            <a:pPr marL="0" indent="0" algn="ctr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1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– 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No mundo real as entidades nunca estão sozinhas, normalmente estão associadas entre si. Reconhecer e registrar as associações entre entidades fornece uma descrição muito mais rica do ambiente. Relacionamento </a:t>
            </a:r>
            <a:r>
              <a:rPr lang="pt-BR" dirty="0">
                <a:solidFill>
                  <a:srgbClr val="FF0000"/>
                </a:solidFill>
              </a:rPr>
              <a:t>– é uma relação entre uma, duas ou várias entidades</a:t>
            </a:r>
            <a:r>
              <a:rPr lang="pt-BR" dirty="0">
                <a:solidFill>
                  <a:schemeClr val="tx1"/>
                </a:solidFill>
              </a:rPr>
              <a:t>. Geralmente associamos através da ação (verbo) entre as entidades.</a:t>
            </a:r>
          </a:p>
          <a:p>
            <a:pPr marL="0" indent="0">
              <a:buNone/>
            </a:pP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Ex.: Pai – possui – Filho.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Cliente – realiza – Pedido.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Vendedor – vende – Produto.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417070" y="45869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55652" y="3949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755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1838</TotalTime>
  <Words>2384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Facetado</vt:lpstr>
      <vt:lpstr>Banco de dados aula 3</vt:lpstr>
      <vt:lpstr>Modelagem de dados – Tipos atributos</vt:lpstr>
      <vt:lpstr>Modelagem de dados – Tipos atributos</vt:lpstr>
      <vt:lpstr>Modelagem de dados – Tipos atributos</vt:lpstr>
      <vt:lpstr>Modelagem de dados – Tipos atributos</vt:lpstr>
      <vt:lpstr>Modelagem de dados – Tipos atributos</vt:lpstr>
      <vt:lpstr>Modelagem de dados – Exercícios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  <vt:lpstr>Modelagem de dados – Relacionamentos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 3</dc:title>
  <dc:creator>Administrador</dc:creator>
  <cp:lastModifiedBy>alisson lima</cp:lastModifiedBy>
  <cp:revision>133</cp:revision>
  <dcterms:created xsi:type="dcterms:W3CDTF">2016-01-02T16:51:25Z</dcterms:created>
  <dcterms:modified xsi:type="dcterms:W3CDTF">2024-04-01T16:49:08Z</dcterms:modified>
</cp:coreProperties>
</file>