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820E38-3AB6-31A2-97AB-2DE017282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151971"/>
            <a:ext cx="1127404" cy="155829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23EE2B-28AF-1C38-13CA-99B21E584FC6}"/>
              </a:ext>
            </a:extLst>
          </p:cNvPr>
          <p:cNvSpPr/>
          <p:nvPr userDrawn="1"/>
        </p:nvSpPr>
        <p:spPr>
          <a:xfrm>
            <a:off x="0" y="0"/>
            <a:ext cx="4471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aula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i="1" dirty="0"/>
              <a:t>Prof.: Alisson lima.</a:t>
            </a:r>
          </a:p>
        </p:txBody>
      </p:sp>
    </p:spTree>
    <p:extLst>
      <p:ext uri="{BB962C8B-B14F-4D97-AF65-F5344CB8AC3E}">
        <p14:creationId xmlns:p14="http://schemas.microsoft.com/office/powerpoint/2010/main" val="13283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b="1" u="sng" dirty="0"/>
              <a:t>TERCEIRA FORMA NORMAL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	Primeiro ela deve estar na primeira forma normal, na segunda forma normal</a:t>
            </a:r>
            <a:endParaRPr lang="pt-BR" b="1" u="sng" dirty="0"/>
          </a:p>
          <a:p>
            <a:pPr marL="0" indent="0" algn="just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tx1"/>
                </a:solidFill>
              </a:rPr>
              <a:t>Uma entidade esta na 3FN se </a:t>
            </a:r>
            <a:r>
              <a:rPr lang="pt-BR" b="1" dirty="0">
                <a:solidFill>
                  <a:schemeClr val="tx1"/>
                </a:solidFill>
              </a:rPr>
              <a:t>nenhum</a:t>
            </a:r>
            <a:r>
              <a:rPr lang="pt-BR" dirty="0">
                <a:solidFill>
                  <a:schemeClr val="tx1"/>
                </a:solidFill>
              </a:rPr>
              <a:t> de seus atributos possui dependência transitiva em relação a outro atributo da entidade que não participe da chave primaria, ou seja , </a:t>
            </a:r>
            <a:r>
              <a:rPr lang="pt-BR" dirty="0">
                <a:solidFill>
                  <a:srgbClr val="FF0000"/>
                </a:solidFill>
              </a:rPr>
              <a:t>não exista nenhum atributo intermediário entre a chave primaria e o próprio atributo observado.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Ao retirarmos a dependência transitiva, devemos criar uma nova entidade que contenha os atributos que dependem transitivamente de outro a sua chave primaria e o atributo que causou esta dependência.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		Além de </a:t>
            </a:r>
            <a:r>
              <a:rPr lang="pt-BR" dirty="0">
                <a:solidFill>
                  <a:srgbClr val="FF0000"/>
                </a:solidFill>
              </a:rPr>
              <a:t>não conter atributos com dependência transitiva</a:t>
            </a:r>
            <a:r>
              <a:rPr lang="pt-BR" dirty="0">
                <a:solidFill>
                  <a:schemeClr val="tx1"/>
                </a:solidFill>
              </a:rPr>
              <a:t>, entidades na 3FN </a:t>
            </a:r>
            <a:r>
              <a:rPr lang="pt-BR" dirty="0">
                <a:solidFill>
                  <a:srgbClr val="FF0000"/>
                </a:solidFill>
              </a:rPr>
              <a:t>não devem conter atributos que sejam o resultado de algum cálculo sobre outro atributo</a:t>
            </a:r>
            <a:r>
              <a:rPr lang="pt-BR" dirty="0">
                <a:solidFill>
                  <a:schemeClr val="tx1"/>
                </a:solidFill>
              </a:rPr>
              <a:t>, que de certa forma pode ser encarada como uma dependência, funcional.</a:t>
            </a:r>
          </a:p>
        </p:txBody>
      </p:sp>
    </p:spTree>
    <p:extLst>
      <p:ext uri="{BB962C8B-B14F-4D97-AF65-F5344CB8AC3E}">
        <p14:creationId xmlns:p14="http://schemas.microsoft.com/office/powerpoint/2010/main" val="44841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394062"/>
            <a:ext cx="9044329" cy="2316774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1"/>
            <a:ext cx="8229827" cy="3087112"/>
          </a:xfrm>
        </p:spPr>
      </p:pic>
    </p:spTree>
    <p:extLst>
      <p:ext uri="{BB962C8B-B14F-4D97-AF65-F5344CB8AC3E}">
        <p14:creationId xmlns:p14="http://schemas.microsoft.com/office/powerpoint/2010/main" val="50042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7612"/>
            <a:ext cx="8395429" cy="5358498"/>
          </a:xfrm>
        </p:spPr>
      </p:pic>
    </p:spTree>
    <p:extLst>
      <p:ext uri="{BB962C8B-B14F-4D97-AF65-F5344CB8AC3E}">
        <p14:creationId xmlns:p14="http://schemas.microsoft.com/office/powerpoint/2010/main" val="216989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C245A8-F853-F75A-D0EB-446AFC2B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513580" cy="44247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/>
              <a:t>Resumo Das Formas Normais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dirty="0"/>
              <a:t>	</a:t>
            </a:r>
            <a:r>
              <a:rPr lang="pt-BR" b="1" i="1" dirty="0">
                <a:solidFill>
                  <a:srgbClr val="FF0000"/>
                </a:solidFill>
              </a:rPr>
              <a:t>A Primeira Forma Normal </a:t>
            </a:r>
            <a:r>
              <a:rPr lang="pt-BR" b="1" dirty="0">
                <a:solidFill>
                  <a:srgbClr val="0070C0"/>
                </a:solidFill>
              </a:rPr>
              <a:t>(1NF) </a:t>
            </a:r>
            <a:r>
              <a:rPr lang="pt-BR" dirty="0">
                <a:solidFill>
                  <a:schemeClr val="tx1"/>
                </a:solidFill>
              </a:rPr>
              <a:t>exige que cada célula de uma tabela contenha apenas um valor indivisível, eliminando redundâncias e permitindo consultas eficientes. Isso implica que cada atributo deve conter apenas valores atômicos, evitando listas de valores e garantindo a integridade dos dados.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i="1" dirty="0">
                <a:solidFill>
                  <a:srgbClr val="FF0000"/>
                </a:solidFill>
              </a:rPr>
              <a:t>	A Segunda Forma Normal </a:t>
            </a:r>
            <a:r>
              <a:rPr lang="pt-BR" b="1" dirty="0">
                <a:solidFill>
                  <a:srgbClr val="0070C0"/>
                </a:solidFill>
              </a:rPr>
              <a:t>(2NF) </a:t>
            </a:r>
            <a:r>
              <a:rPr lang="pt-BR" dirty="0">
                <a:solidFill>
                  <a:schemeClr val="tx1"/>
                </a:solidFill>
              </a:rPr>
              <a:t>requer que cada atributo de uma tabela dependa completamente da chave primária, eliminando dependências parciais e garantindo a integridade dos dados. Isso implica na decomposição das tabelas em estruturas mais refinadas, onde cada tabela possui uma única responsabilidade e não há redundância de dados.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</a:rPr>
              <a:t>	A Terceira Forma Normal </a:t>
            </a:r>
            <a:r>
              <a:rPr lang="pt-BR" b="1" dirty="0">
                <a:solidFill>
                  <a:srgbClr val="0070C0"/>
                </a:solidFill>
              </a:rPr>
              <a:t>(3NF) </a:t>
            </a:r>
            <a:r>
              <a:rPr lang="pt-BR" dirty="0">
                <a:solidFill>
                  <a:schemeClr val="tx1"/>
                </a:solidFill>
              </a:rPr>
              <a:t>estabelece que cada atributo de uma tabela deve depender apenas da chave primária direta, eliminando dependências transitivas e garantindo a não redundância dos dados. Isso resulta em um design mais otimizado e coeso, onde as tabelas estão livres de anomalias de atualização e as consultas são mais eficientes.</a:t>
            </a:r>
          </a:p>
        </p:txBody>
      </p:sp>
    </p:spTree>
    <p:extLst>
      <p:ext uri="{BB962C8B-B14F-4D97-AF65-F5344CB8AC3E}">
        <p14:creationId xmlns:p14="http://schemas.microsoft.com/office/powerpoint/2010/main" val="1237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296418" cy="5280736"/>
          </a:xfrm>
        </p:spPr>
      </p:pic>
    </p:spTree>
    <p:extLst>
      <p:ext uri="{BB962C8B-B14F-4D97-AF65-F5344CB8AC3E}">
        <p14:creationId xmlns:p14="http://schemas.microsoft.com/office/powerpoint/2010/main" val="319897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296418" cy="5280736"/>
          </a:xfrm>
        </p:spPr>
      </p:pic>
    </p:spTree>
    <p:extLst>
      <p:ext uri="{BB962C8B-B14F-4D97-AF65-F5344CB8AC3E}">
        <p14:creationId xmlns:p14="http://schemas.microsoft.com/office/powerpoint/2010/main" val="346169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140"/>
            <a:ext cx="8175589" cy="5001998"/>
          </a:xfrm>
        </p:spPr>
      </p:pic>
      <p:cxnSp>
        <p:nvCxnSpPr>
          <p:cNvPr id="6" name="Conector angulado 5"/>
          <p:cNvCxnSpPr/>
          <p:nvPr/>
        </p:nvCxnSpPr>
        <p:spPr>
          <a:xfrm>
            <a:off x="2459421" y="2049517"/>
            <a:ext cx="1545023" cy="1404777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5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140"/>
            <a:ext cx="8175589" cy="5001998"/>
          </a:xfrm>
        </p:spPr>
      </p:pic>
      <p:cxnSp>
        <p:nvCxnSpPr>
          <p:cNvPr id="6" name="Conector angulado 5"/>
          <p:cNvCxnSpPr/>
          <p:nvPr/>
        </p:nvCxnSpPr>
        <p:spPr>
          <a:xfrm>
            <a:off x="2459421" y="2049517"/>
            <a:ext cx="1545023" cy="1404777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5786531" y="2191407"/>
            <a:ext cx="1386779" cy="1543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140"/>
            <a:ext cx="8175589" cy="5001998"/>
          </a:xfrm>
        </p:spPr>
      </p:pic>
      <p:cxnSp>
        <p:nvCxnSpPr>
          <p:cNvPr id="6" name="Conector angulado 5"/>
          <p:cNvCxnSpPr/>
          <p:nvPr/>
        </p:nvCxnSpPr>
        <p:spPr>
          <a:xfrm>
            <a:off x="2459421" y="2049517"/>
            <a:ext cx="1545023" cy="1404777"/>
          </a:xfrm>
          <a:prstGeom prst="bent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5786531" y="2191407"/>
            <a:ext cx="1386779" cy="1543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2758966" y="3263462"/>
            <a:ext cx="1245480" cy="2096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1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1140"/>
            <a:ext cx="8175589" cy="5001998"/>
          </a:xfrm>
        </p:spPr>
      </p:pic>
      <p:cxnSp>
        <p:nvCxnSpPr>
          <p:cNvPr id="6" name="Conector angulado 5"/>
          <p:cNvCxnSpPr/>
          <p:nvPr/>
        </p:nvCxnSpPr>
        <p:spPr>
          <a:xfrm>
            <a:off x="2459421" y="2049517"/>
            <a:ext cx="1545023" cy="1404777"/>
          </a:xfrm>
          <a:prstGeom prst="bentConnector3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5786531" y="2191407"/>
            <a:ext cx="1386779" cy="1543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2758966" y="3263462"/>
            <a:ext cx="1245480" cy="2096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/>
          <p:nvPr/>
        </p:nvCxnSpPr>
        <p:spPr>
          <a:xfrm rot="10800000" flipV="1">
            <a:off x="2885093" y="5076497"/>
            <a:ext cx="2901439" cy="55179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pt-BR" u="sng" dirty="0"/>
              <a:t>Normalização</a:t>
            </a:r>
          </a:p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	Consiste em definir o formato conceitual adequado para as estruturas de dados identificados no projeto lógico do sistema, com o objetivo de minimizar o espaço utilizado pelos dados e garantir a integridade e confiabilidade das informações.</a:t>
            </a:r>
            <a:br>
              <a:rPr lang="pt-BR" dirty="0"/>
            </a:br>
            <a:r>
              <a:rPr lang="pt-BR" dirty="0"/>
              <a:t>		A normalização é feita, através da análise dos dados que compõem as estruturas utilizando o conceito chamado "Formas Normais (FN)". As FN são conjuntos de restrições nos quais os dados devem satisfazê-las. Exemplo pode-se dizer que a estrutura está na primeira forma normal (1FN), se os dados que a compõem satisfizerem as restrições definidas para esta etapa.</a:t>
            </a:r>
            <a:br>
              <a:rPr lang="pt-BR" dirty="0"/>
            </a:br>
            <a:r>
              <a:rPr lang="pt-BR" dirty="0"/>
              <a:t>		A normalização completa dos dados é feita, seguindo as restrições das quatro formas normais existentes, sendo que a passagem de uma FN (‘</a:t>
            </a:r>
            <a:r>
              <a:rPr lang="pt-BR" dirty="0">
                <a:solidFill>
                  <a:srgbClr val="FF0000"/>
                </a:solidFill>
              </a:rPr>
              <a:t>Forma normal</a:t>
            </a:r>
            <a:r>
              <a:rPr lang="pt-BR" dirty="0"/>
              <a:t>’) para outra é feita tendo como base o resultado obtido na etapa anterior, ou seja, na FN anterior. Para realizar a normalização dos dados, é  primordial que seja definido um campo chave para a estrutura, campo este que garanta identificar apenas uma tupla da relação.</a:t>
            </a:r>
            <a:br>
              <a:rPr lang="pt-BR" dirty="0"/>
            </a:b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241171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68" y="1391781"/>
            <a:ext cx="3387878" cy="4708394"/>
          </a:xfrm>
        </p:spPr>
      </p:pic>
    </p:spTree>
    <p:extLst>
      <p:ext uri="{BB962C8B-B14F-4D97-AF65-F5344CB8AC3E}">
        <p14:creationId xmlns:p14="http://schemas.microsoft.com/office/powerpoint/2010/main" val="338078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2281"/>
            <a:ext cx="5633370" cy="3881437"/>
          </a:xfrm>
        </p:spPr>
      </p:pic>
    </p:spTree>
    <p:extLst>
      <p:ext uri="{BB962C8B-B14F-4D97-AF65-F5344CB8AC3E}">
        <p14:creationId xmlns:p14="http://schemas.microsoft.com/office/powerpoint/2010/main" val="183427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dirty="0"/>
              <a:t>		</a:t>
            </a:r>
            <a:endParaRPr lang="pt-BR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4395"/>
            <a:ext cx="10058400" cy="46040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07496" y="646866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Atributo da entidade pedido</a:t>
            </a:r>
          </a:p>
        </p:txBody>
      </p:sp>
    </p:spTree>
    <p:extLst>
      <p:ext uri="{BB962C8B-B14F-4D97-AF65-F5344CB8AC3E}">
        <p14:creationId xmlns:p14="http://schemas.microsoft.com/office/powerpoint/2010/main" val="358463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	Anomalias no banco de dados tipos: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Anomalia de inclusão - &gt; toda vez que for inserir um item de produto terá que refazer todo o cadastro, ou seja também ao incluir um novo cliente, o mesmo tem que estar relacionado a uma venda.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Anomalia de exclusão - &gt; toda vez que for excluir um cliente todos os dados referentes a sua comprar serão perdidos.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Anomalia de alteração -&gt; caso algum fabricante altere a sua faixa de preço de uma determinada classe de produtos, será preciso percorrer toda a entidade para se realizar múltiplas alterações.</a:t>
            </a:r>
          </a:p>
          <a:p>
            <a:pPr algn="just">
              <a:buFont typeface="+mj-lt"/>
              <a:buAutoNum type="arabicPeriod"/>
            </a:pPr>
            <a:r>
              <a:rPr lang="pt-BR" dirty="0"/>
              <a:t>Redundância de dados-&gt;a cada registro inserir dados que já existem no banco.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2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u="sng" dirty="0"/>
              <a:t>PRIMEIRA FORMA NORMAL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A primeira forma normal diz que: cada ocorrência da chave primaria deve corresponder a uma e somente uma informação de cada atributo, ou seja , entidade não deve conter grupos repetitivos (multivalorados).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Como obter: </a:t>
            </a:r>
          </a:p>
          <a:p>
            <a:pPr marL="0" indent="0" algn="just">
              <a:buNone/>
            </a:pPr>
            <a:r>
              <a:rPr lang="pt-BR" dirty="0"/>
              <a:t>		Para se obter entidades na 1 FN, é necessário decompor cada entidade não normalizada em tantas entidades quanto for o numero de conjuntos de atributos repetitivos. Nas novas entidade criadas a chave primária é a concatenação da chave primaria da entidade original mais o(s) atributo(s) do grupo repetitivo visualizado(s) como chave primária deste grupo.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Obs.: Requerer que todos os valores de colunas em uma tabela sejam </a:t>
            </a:r>
            <a:r>
              <a:rPr lang="pt-BR" b="1" dirty="0">
                <a:solidFill>
                  <a:srgbClr val="FF0000"/>
                </a:solidFill>
              </a:rPr>
              <a:t>atômicos.</a:t>
            </a:r>
            <a:endParaRPr lang="pt-BR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5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6633"/>
            <a:ext cx="8281133" cy="50686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222554" y="2354985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Não normalizada.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11222" y="5692008"/>
            <a:ext cx="3786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meu atributo produto é repetido</a:t>
            </a:r>
          </a:p>
          <a:p>
            <a:r>
              <a:rPr lang="pt-BR" dirty="0">
                <a:solidFill>
                  <a:srgbClr val="FF0000"/>
                </a:solidFill>
              </a:rPr>
              <a:t> constantemente. Ver </a:t>
            </a:r>
          </a:p>
          <a:p>
            <a:r>
              <a:rPr lang="pt-BR" dirty="0">
                <a:solidFill>
                  <a:srgbClr val="FF0000"/>
                </a:solidFill>
              </a:rPr>
              <a:t>Slide 3 produto -&gt; papel A4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42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4261"/>
            <a:ext cx="7479834" cy="467342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382298" y="193040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primeira forma normalizada.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721332" y="3085061"/>
            <a:ext cx="413378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 O atributo, produto,</a:t>
            </a:r>
          </a:p>
          <a:p>
            <a:r>
              <a:rPr lang="pt-BR" dirty="0">
                <a:solidFill>
                  <a:srgbClr val="FF0000"/>
                </a:solidFill>
              </a:rPr>
              <a:t> unidade e valor unidade,</a:t>
            </a:r>
          </a:p>
          <a:p>
            <a:r>
              <a:rPr lang="pt-BR" dirty="0">
                <a:solidFill>
                  <a:srgbClr val="FF0000"/>
                </a:solidFill>
              </a:rPr>
              <a:t> depende parcialmente em </a:t>
            </a:r>
          </a:p>
          <a:p>
            <a:r>
              <a:rPr lang="pt-BR" dirty="0">
                <a:solidFill>
                  <a:srgbClr val="0070C0"/>
                </a:solidFill>
              </a:rPr>
              <a:t>Item de pedido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da chave id_produto.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7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u="sng" dirty="0"/>
              <a:t>SEGUNDA FORMA NORMAL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Primeiro ela deve estar na primeira forma normal</a:t>
            </a:r>
          </a:p>
          <a:p>
            <a:pPr marL="0" indent="0" algn="just">
              <a:buNone/>
            </a:pPr>
            <a:r>
              <a:rPr lang="pt-BR" dirty="0"/>
              <a:t>		Devemos observar se alguma entidade possui </a:t>
            </a:r>
            <a:r>
              <a:rPr lang="pt-BR" dirty="0">
                <a:solidFill>
                  <a:srgbClr val="FF0000"/>
                </a:solidFill>
              </a:rPr>
              <a:t>chave primária concatenada</a:t>
            </a:r>
            <a:r>
              <a:rPr lang="pt-BR" dirty="0"/>
              <a:t>, e para aquelas que satisfizerem esta condição, analisar </a:t>
            </a:r>
            <a:r>
              <a:rPr lang="pt-BR" dirty="0">
                <a:solidFill>
                  <a:srgbClr val="FF0000"/>
                </a:solidFill>
              </a:rPr>
              <a:t>se existe algum atributo ou conjunto de atributos com dependência parcial em relação a algum elemento da chave primária concatenada.</a:t>
            </a:r>
          </a:p>
          <a:p>
            <a:pPr marL="0" indent="0" algn="just">
              <a:buNone/>
            </a:pPr>
            <a:r>
              <a:rPr lang="pt-BR" dirty="0"/>
              <a:t>		Com a finalidade de tornar ainda mais estável o modelo de dados, a aplicação da 2ª FN sobre as entidades em observação geram novas entidades, que herdarão a chave parcial e todos os atributos que dependem desta chave parcial, ou seja, uma entidade para estar na </a:t>
            </a:r>
            <a:r>
              <a:rPr lang="pt-BR" dirty="0">
                <a:solidFill>
                  <a:srgbClr val="FF0000"/>
                </a:solidFill>
              </a:rPr>
              <a:t>2FN não pode ter atributo com dependência parcial em relação a chave primária.</a:t>
            </a:r>
          </a:p>
        </p:txBody>
      </p:sp>
    </p:spTree>
    <p:extLst>
      <p:ext uri="{BB962C8B-B14F-4D97-AF65-F5344CB8AC3E}">
        <p14:creationId xmlns:p14="http://schemas.microsoft.com/office/powerpoint/2010/main" val="309175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 banco de dados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6450"/>
            <a:ext cx="7062142" cy="4561671"/>
          </a:xfrm>
        </p:spPr>
      </p:pic>
      <p:sp>
        <p:nvSpPr>
          <p:cNvPr id="3" name="CaixaDeTexto 2"/>
          <p:cNvSpPr txBox="1"/>
          <p:nvPr/>
        </p:nvSpPr>
        <p:spPr>
          <a:xfrm>
            <a:off x="7937765" y="3358148"/>
            <a:ext cx="3855543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Obs.:  Agora os atributos: </a:t>
            </a:r>
          </a:p>
          <a:p>
            <a:r>
              <a:rPr lang="pt-BR" dirty="0"/>
              <a:t> </a:t>
            </a:r>
            <a:r>
              <a:rPr lang="pt-BR" b="1" u="sng" dirty="0"/>
              <a:t>produto, unidade </a:t>
            </a:r>
          </a:p>
          <a:p>
            <a:r>
              <a:rPr lang="pt-BR" b="1" u="sng" dirty="0"/>
              <a:t>e valor unidade</a:t>
            </a:r>
            <a:r>
              <a:rPr lang="pt-BR" dirty="0">
                <a:solidFill>
                  <a:srgbClr val="FF0000"/>
                </a:solidFill>
              </a:rPr>
              <a:t>, que dependiam </a:t>
            </a:r>
          </a:p>
          <a:p>
            <a:r>
              <a:rPr lang="pt-BR" dirty="0">
                <a:solidFill>
                  <a:srgbClr val="FF0000"/>
                </a:solidFill>
              </a:rPr>
              <a:t>parcialmente em </a:t>
            </a:r>
          </a:p>
          <a:p>
            <a:r>
              <a:rPr lang="pt-BR" dirty="0">
                <a:solidFill>
                  <a:srgbClr val="0070C0"/>
                </a:solidFill>
              </a:rPr>
              <a:t>Item de pedido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da chave id_produto.</a:t>
            </a:r>
          </a:p>
          <a:p>
            <a:r>
              <a:rPr lang="pt-BR" dirty="0">
                <a:solidFill>
                  <a:srgbClr val="FF0000"/>
                </a:solidFill>
              </a:rPr>
              <a:t>Estão compostos em uma entidade.</a:t>
            </a:r>
          </a:p>
        </p:txBody>
      </p:sp>
    </p:spTree>
    <p:extLst>
      <p:ext uri="{BB962C8B-B14F-4D97-AF65-F5344CB8AC3E}">
        <p14:creationId xmlns:p14="http://schemas.microsoft.com/office/powerpoint/2010/main" val="2340366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797</TotalTime>
  <Words>1055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Facetado</vt:lpstr>
      <vt:lpstr>Banco de dados aula 4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  <vt:lpstr>Normalização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aula 4</dc:title>
  <dc:creator>Administrador</dc:creator>
  <cp:lastModifiedBy>alisson lima</cp:lastModifiedBy>
  <cp:revision>62</cp:revision>
  <dcterms:created xsi:type="dcterms:W3CDTF">2016-01-12T11:41:59Z</dcterms:created>
  <dcterms:modified xsi:type="dcterms:W3CDTF">2024-04-03T16:53:01Z</dcterms:modified>
</cp:coreProperties>
</file>