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2" r:id="rId20"/>
    <p:sldId id="273" r:id="rId21"/>
    <p:sldId id="274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dor" initials="A" lastIdx="1" clrIdx="0">
    <p:extLst>
      <p:ext uri="{19B8F6BF-5375-455C-9EA6-DF929625EA0E}">
        <p15:presenceInfo xmlns:p15="http://schemas.microsoft.com/office/powerpoint/2012/main" userId="Administr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6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36DA2A-8BC2-5D07-51E5-D8A3148523EE}"/>
              </a:ext>
            </a:extLst>
          </p:cNvPr>
          <p:cNvSpPr txBox="1"/>
          <p:nvPr userDrawn="1"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Primeiro ela deve estar na primeira forma normal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420905-52A4-39C4-2771-2AC617BEE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7429" y="439337"/>
            <a:ext cx="1191075" cy="164630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7055FB-958F-5428-B594-E7E624CEA547}"/>
              </a:ext>
            </a:extLst>
          </p:cNvPr>
          <p:cNvSpPr/>
          <p:nvPr userDrawn="1"/>
        </p:nvSpPr>
        <p:spPr>
          <a:xfrm>
            <a:off x="0" y="0"/>
            <a:ext cx="44714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aula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Alisson lima</a:t>
            </a:r>
          </a:p>
        </p:txBody>
      </p:sp>
    </p:spTree>
    <p:extLst>
      <p:ext uri="{BB962C8B-B14F-4D97-AF65-F5344CB8AC3E}">
        <p14:creationId xmlns:p14="http://schemas.microsoft.com/office/powerpoint/2010/main" val="283983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Acrescentar novas </a:t>
            </a:r>
            <a:r>
              <a:rPr lang="pt-BR" b="1" i="1" u="sng" dirty="0">
                <a:solidFill>
                  <a:srgbClr val="00B0F0"/>
                </a:solidFill>
              </a:rPr>
              <a:t>constraints</a:t>
            </a:r>
            <a:r>
              <a:rPr lang="pt-BR" b="1" i="1" u="sng" dirty="0">
                <a:solidFill>
                  <a:srgbClr val="00B050"/>
                </a:solidFill>
              </a:rPr>
              <a:t> (</a:t>
            </a:r>
            <a:r>
              <a:rPr lang="pt-BR" b="1" i="1" u="sng" dirty="0">
                <a:solidFill>
                  <a:srgbClr val="FF0000"/>
                </a:solidFill>
              </a:rPr>
              <a:t>add</a:t>
            </a:r>
            <a:r>
              <a:rPr lang="pt-BR" b="1" i="1" u="sng" dirty="0">
                <a:solidFill>
                  <a:srgbClr val="00B050"/>
                </a:solidFill>
              </a:rPr>
              <a:t>) novas colunas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 da tabela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add primary key (id_usuario);</a:t>
            </a:r>
            <a:endParaRPr lang="pt-BR" b="1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91075" y="5457825"/>
            <a:ext cx="3206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Constraints (“</a:t>
            </a:r>
            <a:r>
              <a:rPr lang="pt-BR" dirty="0">
                <a:solidFill>
                  <a:srgbClr val="FF0000"/>
                </a:solidFill>
              </a:rPr>
              <a:t>Definir a regra </a:t>
            </a:r>
          </a:p>
          <a:p>
            <a:r>
              <a:rPr lang="pt-BR" dirty="0">
                <a:solidFill>
                  <a:srgbClr val="FF0000"/>
                </a:solidFill>
              </a:rPr>
              <a:t>agregada a coluna </a:t>
            </a:r>
            <a:r>
              <a:rPr lang="pt-BR" dirty="0"/>
              <a:t>”) </a:t>
            </a:r>
          </a:p>
          <a:p>
            <a:r>
              <a:rPr lang="pt-BR" dirty="0"/>
              <a:t>um exemplo pode ter outros;</a:t>
            </a:r>
          </a:p>
          <a:p>
            <a:r>
              <a:rPr lang="pt-BR" dirty="0"/>
              <a:t>Ex.: </a:t>
            </a:r>
            <a:r>
              <a:rPr lang="pt-BR" dirty="0" err="1"/>
              <a:t>unique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1"/>
          </p:cNvCxnSpPr>
          <p:nvPr/>
        </p:nvCxnSpPr>
        <p:spPr>
          <a:xfrm flipH="1" flipV="1">
            <a:off x="2238375" y="5334002"/>
            <a:ext cx="2552700" cy="723988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Modificar colunas </a:t>
            </a:r>
            <a:r>
              <a:rPr lang="pt-BR" b="1" i="1" u="sng" dirty="0" err="1">
                <a:solidFill>
                  <a:srgbClr val="00B050"/>
                </a:solidFill>
              </a:rPr>
              <a:t>colunas</a:t>
            </a:r>
            <a:endParaRPr lang="pt-BR" b="1" i="1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 da tabela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modify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b="1" u="sng" dirty="0"/>
              <a:t>int(tamanho)|</a:t>
            </a:r>
            <a:r>
              <a:rPr lang="pt-BR" b="1" u="sng" dirty="0" err="1"/>
              <a:t>varchar</a:t>
            </a:r>
            <a:r>
              <a:rPr lang="pt-BR" b="1" u="sng" dirty="0"/>
              <a:t>(tamanho)|date  </a:t>
            </a:r>
            <a:r>
              <a:rPr lang="pt-BR" dirty="0"/>
              <a:t>   </a:t>
            </a:r>
          </a:p>
          <a:p>
            <a:pPr marL="0" indent="0">
              <a:buNone/>
            </a:pPr>
            <a:r>
              <a:rPr lang="pt-BR" dirty="0"/>
              <a:t>not </a:t>
            </a:r>
            <a:r>
              <a:rPr lang="pt-BR" dirty="0" err="1"/>
              <a:t>null</a:t>
            </a:r>
            <a:r>
              <a:rPr lang="pt-BR" dirty="0"/>
              <a:t>;</a:t>
            </a:r>
            <a:endParaRPr lang="pt-BR" b="1" u="sng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53125" y="3583543"/>
            <a:ext cx="2586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Tipo do dado da coluna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4467225" y="3952875"/>
            <a:ext cx="1304925" cy="112395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3258302" y="5625220"/>
            <a:ext cx="3413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Definir a regra </a:t>
            </a:r>
          </a:p>
          <a:p>
            <a:r>
              <a:rPr lang="pt-BR" dirty="0"/>
              <a:t>agregada a coluna </a:t>
            </a:r>
            <a:r>
              <a:rPr lang="pt-BR" dirty="0">
                <a:solidFill>
                  <a:srgbClr val="FF0000"/>
                </a:solidFill>
              </a:rPr>
              <a:t>Constraints</a:t>
            </a:r>
            <a:r>
              <a:rPr lang="pt-BR" dirty="0"/>
              <a:t>;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1778696" y="5686816"/>
            <a:ext cx="1202499" cy="125261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1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Renomear tabelas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 da tabela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rename </a:t>
            </a:r>
            <a:r>
              <a:rPr lang="pt-BR" dirty="0">
                <a:solidFill>
                  <a:srgbClr val="FF0000"/>
                </a:solidFill>
              </a:rPr>
              <a:t>nome da nova tabela</a:t>
            </a:r>
            <a:r>
              <a:rPr lang="pt-BR" dirty="0"/>
              <a:t>;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84882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Renomear colunas das tabelas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 da tabela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change </a:t>
            </a:r>
            <a:r>
              <a:rPr lang="pt-BR" dirty="0">
                <a:solidFill>
                  <a:srgbClr val="00B0F0"/>
                </a:solidFill>
              </a:rPr>
              <a:t>nome_original_da_coluna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nome_novo_coluna varchar(x)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23925" y="3415268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Informar o </a:t>
            </a:r>
          </a:p>
          <a:p>
            <a:r>
              <a:rPr lang="pt-BR" dirty="0"/>
              <a:t>tipo da coluna;</a:t>
            </a:r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flipH="1">
            <a:off x="6976997" y="3738434"/>
            <a:ext cx="846928" cy="114671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0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Alterar o tipo da colunas 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nome da tabela</a:t>
            </a:r>
          </a:p>
          <a:p>
            <a:pPr marL="0" indent="0">
              <a:buNone/>
            </a:pPr>
            <a:r>
              <a:rPr lang="pt-BR" dirty="0"/>
              <a:t>Change </a:t>
            </a:r>
            <a:r>
              <a:rPr lang="pt-BR" dirty="0">
                <a:solidFill>
                  <a:srgbClr val="00B0F0"/>
                </a:solidFill>
              </a:rPr>
              <a:t>nome_original_da_coluna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nome_original_da_coluna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int;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92021" y="31434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Informar o </a:t>
            </a:r>
          </a:p>
          <a:p>
            <a:r>
              <a:rPr lang="pt-BR" dirty="0"/>
              <a:t>novo tipo sem o ()</a:t>
            </a:r>
          </a:p>
        </p:txBody>
      </p:sp>
      <p:cxnSp>
        <p:nvCxnSpPr>
          <p:cNvPr id="9" name="Conector de seta reta 8"/>
          <p:cNvCxnSpPr>
            <a:stCxn id="8" idx="1"/>
          </p:cNvCxnSpPr>
          <p:nvPr/>
        </p:nvCxnSpPr>
        <p:spPr>
          <a:xfrm flipH="1">
            <a:off x="7227519" y="3466607"/>
            <a:ext cx="964502" cy="1481174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1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Excluir colunas 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nome da tabela</a:t>
            </a:r>
          </a:p>
          <a:p>
            <a:pPr marL="0" indent="0">
              <a:buNone/>
            </a:pPr>
            <a:r>
              <a:rPr lang="pt-BR" dirty="0"/>
              <a:t>drop </a:t>
            </a:r>
            <a:r>
              <a:rPr lang="pt-BR" dirty="0">
                <a:solidFill>
                  <a:srgbClr val="00B0F0"/>
                </a:solidFill>
              </a:rPr>
              <a:t>nome_coluna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Obs.: Se a coluna tiver regra de chave primária você não consegue deletar a coluna.</a:t>
            </a:r>
          </a:p>
        </p:txBody>
      </p:sp>
    </p:spTree>
    <p:extLst>
      <p:ext uri="{BB962C8B-B14F-4D97-AF65-F5344CB8AC3E}">
        <p14:creationId xmlns:p14="http://schemas.microsoft.com/office/powerpoint/2010/main" val="416960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Criar chave primaria</a:t>
            </a:r>
          </a:p>
          <a:p>
            <a:pPr marL="0" indent="0" algn="ctr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enderecos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id_pk</a:t>
            </a:r>
            <a:r>
              <a:rPr lang="en-US" dirty="0"/>
              <a:t> primary key(</a:t>
            </a:r>
            <a:r>
              <a:rPr lang="en-US" dirty="0" err="1"/>
              <a:t>id_endereco</a:t>
            </a:r>
            <a:r>
              <a:rPr lang="en-US" dirty="0"/>
              <a:t>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: A </a:t>
            </a:r>
            <a:r>
              <a:rPr lang="en-US" dirty="0" err="1">
                <a:solidFill>
                  <a:srgbClr val="FF0000"/>
                </a:solidFill>
              </a:rPr>
              <a:t>regra</a:t>
            </a:r>
            <a:r>
              <a:rPr lang="en-US" dirty="0">
                <a:solidFill>
                  <a:srgbClr val="FF0000"/>
                </a:solidFill>
              </a:rPr>
              <a:t> auto increment </a:t>
            </a:r>
            <a:r>
              <a:rPr lang="en-US" dirty="0" err="1">
                <a:solidFill>
                  <a:srgbClr val="FF0000"/>
                </a:solidFill>
              </a:rPr>
              <a:t>só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funciona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primeiro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criado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chave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enderecos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CHANGE </a:t>
            </a:r>
            <a:r>
              <a:rPr lang="en-US" dirty="0" err="1"/>
              <a:t>id_endereco</a:t>
            </a:r>
            <a:r>
              <a:rPr lang="en-US" dirty="0"/>
              <a:t> </a:t>
            </a:r>
            <a:r>
              <a:rPr lang="en-US" dirty="0" err="1"/>
              <a:t>id_endereco</a:t>
            </a:r>
            <a:r>
              <a:rPr lang="en-US" dirty="0"/>
              <a:t> INT not null AUTO_INCREMENT;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58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Deletar chave primaria</a:t>
            </a:r>
          </a:p>
          <a:p>
            <a:pPr marL="0" indent="0" algn="ctr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enderecos</a:t>
            </a:r>
            <a:r>
              <a:rPr lang="en-US" dirty="0"/>
              <a:t> DROP PRIMARY key;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26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Criar índices em colunas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nome_da_tabela</a:t>
            </a:r>
          </a:p>
          <a:p>
            <a:pPr marL="0" indent="0">
              <a:buNone/>
            </a:pPr>
            <a:r>
              <a:rPr lang="pt-BR" dirty="0"/>
              <a:t> add index (</a:t>
            </a:r>
            <a:r>
              <a:rPr lang="pt-BR" dirty="0" err="1">
                <a:solidFill>
                  <a:srgbClr val="FF0000"/>
                </a:solidFill>
              </a:rPr>
              <a:t>nome_da_coluna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613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Deletar índices colunas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Drop index </a:t>
            </a:r>
            <a:r>
              <a:rPr lang="pt-BR" dirty="0" err="1">
                <a:solidFill>
                  <a:srgbClr val="FF0000"/>
                </a:solidFill>
              </a:rPr>
              <a:t>nome_index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nome_tabela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62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Configurações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18692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u="sng" dirty="0"/>
              <a:t>VARIÁVEL DE AMBIENTE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	Após instalar o banco de dados é necessário definir a variável de ambiente para que o mysql funcione por qualquer diretório do prompt de comando.</a:t>
            </a:r>
          </a:p>
          <a:p>
            <a:pPr marL="0" indent="0" algn="just">
              <a:buNone/>
            </a:pPr>
            <a:r>
              <a:rPr lang="pt-BR" dirty="0"/>
              <a:t>		Caminho : iniciar &gt; “botão direito” meu computador, propriedades, configurações avançadas do sistema &gt; variáveis de ambiente.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19" y="1423380"/>
            <a:ext cx="411537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Criar relacionamento com chave estrangeira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`</a:t>
            </a:r>
            <a:r>
              <a:rPr lang="pt-BR" dirty="0">
                <a:solidFill>
                  <a:srgbClr val="FF0000"/>
                </a:solidFill>
              </a:rPr>
              <a:t>telefones</a:t>
            </a:r>
            <a:r>
              <a:rPr lang="pt-BR" dirty="0"/>
              <a:t>`</a:t>
            </a:r>
          </a:p>
          <a:p>
            <a:pPr marL="0" indent="0">
              <a:buNone/>
            </a:pPr>
            <a:r>
              <a:rPr lang="pt-BR" dirty="0"/>
              <a:t>  ADD CONSTRAINT `</a:t>
            </a:r>
            <a:r>
              <a:rPr lang="pt-BR" dirty="0">
                <a:solidFill>
                  <a:srgbClr val="FF0000"/>
                </a:solidFill>
              </a:rPr>
              <a:t>telefones_ibfk_1</a:t>
            </a:r>
            <a:r>
              <a:rPr lang="pt-BR" dirty="0"/>
              <a:t>` FOREIGN KEY (`id_usuario`) REFERENCES `</a:t>
            </a:r>
            <a:r>
              <a:rPr lang="pt-BR" dirty="0" err="1"/>
              <a:t>usuarios</a:t>
            </a:r>
            <a:r>
              <a:rPr lang="pt-BR" dirty="0"/>
              <a:t>` (`id_usuario`) ON DELETE CASCADE ON UPDATE CASCADE;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2652" y="3280706"/>
            <a:ext cx="23936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Nome da tabela onde</a:t>
            </a:r>
          </a:p>
          <a:p>
            <a:r>
              <a:rPr lang="pt-BR" dirty="0"/>
              <a:t>Recebe a chave </a:t>
            </a:r>
          </a:p>
          <a:p>
            <a:r>
              <a:rPr lang="pt-BR" dirty="0"/>
              <a:t>Estrangeira.</a:t>
            </a:r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flipH="1">
            <a:off x="2705622" y="3742371"/>
            <a:ext cx="977030" cy="892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034660" y="2959992"/>
            <a:ext cx="3858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Adicionar uma regra </a:t>
            </a:r>
          </a:p>
          <a:p>
            <a:r>
              <a:rPr lang="pt-BR" dirty="0"/>
              <a:t>com nome a chave estrangeira.</a:t>
            </a:r>
          </a:p>
          <a:p>
            <a:r>
              <a:rPr lang="pt-BR" dirty="0"/>
              <a:t>Obs.: pode-se ter ou não um nome;</a:t>
            </a:r>
          </a:p>
        </p:txBody>
      </p:sp>
      <p:cxnSp>
        <p:nvCxnSpPr>
          <p:cNvPr id="10" name="Conector de seta reta 9"/>
          <p:cNvCxnSpPr>
            <a:stCxn id="9" idx="1"/>
          </p:cNvCxnSpPr>
          <p:nvPr/>
        </p:nvCxnSpPr>
        <p:spPr>
          <a:xfrm flipH="1">
            <a:off x="3981302" y="3421657"/>
            <a:ext cx="3053358" cy="1581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383865" y="3988299"/>
            <a:ext cx="23775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Referenciar a tabela </a:t>
            </a:r>
          </a:p>
          <a:p>
            <a:r>
              <a:rPr lang="pt-BR" dirty="0"/>
              <a:t>de onde vem a chave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8383865" y="4664635"/>
            <a:ext cx="476124" cy="338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316125" y="6166066"/>
            <a:ext cx="5319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Nome da tabela de onde vem a chave estrangeira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1402915" y="5649238"/>
            <a:ext cx="1791222" cy="516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840255" y="5649238"/>
            <a:ext cx="3860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Comportamento do relacionamento</a:t>
            </a:r>
          </a:p>
          <a:p>
            <a:r>
              <a:rPr lang="pt-BR" dirty="0"/>
              <a:t> relação inserção </a:t>
            </a:r>
          </a:p>
          <a:p>
            <a:r>
              <a:rPr lang="pt-BR" dirty="0"/>
              <a:t>e remoção dos dados.</a:t>
            </a:r>
          </a:p>
        </p:txBody>
      </p:sp>
      <p:cxnSp>
        <p:nvCxnSpPr>
          <p:cNvPr id="23" name="Conector de seta reta 22"/>
          <p:cNvCxnSpPr>
            <a:stCxn id="22" idx="1"/>
            <a:endCxn id="26" idx="1"/>
          </p:cNvCxnSpPr>
          <p:nvPr/>
        </p:nvCxnSpPr>
        <p:spPr>
          <a:xfrm flipH="1" flipV="1">
            <a:off x="5679522" y="5926340"/>
            <a:ext cx="2160733" cy="18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ave direita 25"/>
          <p:cNvSpPr/>
          <p:nvPr/>
        </p:nvSpPr>
        <p:spPr>
          <a:xfrm rot="5400000">
            <a:off x="5502148" y="3588233"/>
            <a:ext cx="354749" cy="43214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8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Deletar relacionamento com chave estrangeira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telefones</a:t>
            </a:r>
            <a:r>
              <a:rPr lang="pt-BR" dirty="0"/>
              <a:t> DROP foreing key </a:t>
            </a:r>
            <a:r>
              <a:rPr lang="pt-BR" dirty="0">
                <a:solidFill>
                  <a:srgbClr val="FF0000"/>
                </a:solidFill>
              </a:rPr>
              <a:t>telefones_ibfk_1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67837" y="345395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tabela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39003" y="326929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que foi dado a </a:t>
            </a:r>
            <a:r>
              <a:rPr lang="pt-BR" dirty="0" err="1"/>
              <a:t>constraint</a:t>
            </a:r>
            <a:endParaRPr lang="pt-BR" dirty="0"/>
          </a:p>
        </p:txBody>
      </p:sp>
      <p:cxnSp>
        <p:nvCxnSpPr>
          <p:cNvPr id="17" name="Conector de seta reta 16"/>
          <p:cNvCxnSpPr>
            <a:stCxn id="5" idx="2"/>
          </p:cNvCxnSpPr>
          <p:nvPr/>
        </p:nvCxnSpPr>
        <p:spPr>
          <a:xfrm flipH="1">
            <a:off x="2604640" y="3823291"/>
            <a:ext cx="973062" cy="786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6265101" y="3575084"/>
            <a:ext cx="626302" cy="971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2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33E4-EAB4-3512-7D5E-B193978E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mysql</a:t>
            </a:r>
            <a:r>
              <a:rPr lang="pt-BR" dirty="0"/>
              <a:t>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C35D6-74A1-78F8-4A54-2725C963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48197"/>
            <a:ext cx="5776686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CREATE TABLE dependentes </a:t>
            </a:r>
            <a:r>
              <a:rPr lang="pt-BR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idDependente</a:t>
            </a:r>
            <a:r>
              <a:rPr lang="pt-BR" dirty="0">
                <a:solidFill>
                  <a:schemeClr val="tx1"/>
                </a:solidFill>
              </a:rPr>
              <a:t> INT NOT NULL AUTO_INCREMENT,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idFuncionario INT,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nomeDependente</a:t>
            </a:r>
            <a:r>
              <a:rPr lang="pt-BR" dirty="0">
                <a:solidFill>
                  <a:schemeClr val="tx1"/>
                </a:solidFill>
              </a:rPr>
              <a:t> VARCHAR(45),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dirty="0" err="1">
                <a:solidFill>
                  <a:schemeClr val="tx1"/>
                </a:solidFill>
              </a:rPr>
              <a:t>nascimentoDependente</a:t>
            </a:r>
            <a:r>
              <a:rPr lang="pt-BR" dirty="0">
                <a:solidFill>
                  <a:schemeClr val="tx1"/>
                </a:solidFill>
              </a:rPr>
              <a:t> DATE,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   PRIMARY KEY (</a:t>
            </a:r>
            <a:r>
              <a:rPr lang="pt-BR" dirty="0" err="1">
                <a:solidFill>
                  <a:schemeClr val="tx1"/>
                </a:solidFill>
              </a:rPr>
              <a:t>idDependente</a:t>
            </a:r>
            <a:r>
              <a:rPr lang="pt-BR" dirty="0">
                <a:solidFill>
                  <a:schemeClr val="tx1"/>
                </a:solidFill>
              </a:rPr>
              <a:t>),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    FOREIGN KEY (idFuncionario) REFERENCES </a:t>
            </a:r>
            <a:r>
              <a:rPr lang="pt-BR" b="1" i="1" dirty="0" err="1">
                <a:solidFill>
                  <a:schemeClr val="accent1">
                    <a:lumMod val="75000"/>
                  </a:schemeClr>
                </a:solidFill>
              </a:rPr>
              <a:t>funcionarios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(idFuncionario),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    INDEX </a:t>
            </a:r>
            <a:r>
              <a:rPr lang="pt-BR" b="1" i="1" dirty="0" err="1">
                <a:solidFill>
                  <a:schemeClr val="accent1">
                    <a:lumMod val="75000"/>
                  </a:schemeClr>
                </a:solidFill>
              </a:rPr>
              <a:t>idx_idFuncionario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 (idFuncionario)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DC67B-D522-4C82-E4F0-AFDF5E862545}"/>
              </a:ext>
            </a:extLst>
          </p:cNvPr>
          <p:cNvSpPr txBox="1"/>
          <p:nvPr/>
        </p:nvSpPr>
        <p:spPr>
          <a:xfrm>
            <a:off x="1139929" y="3267511"/>
            <a:ext cx="4956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CREATE TABLE  IF NOT EXISTS </a:t>
            </a:r>
            <a:r>
              <a:rPr lang="pt-BR" dirty="0" err="1"/>
              <a:t>funcionarios</a:t>
            </a:r>
            <a:r>
              <a:rPr lang="pt-BR" dirty="0"/>
              <a:t>(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idFuncionario int not null auto_increment,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nomeFuncionario varchar(45),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nascimentoFuncionario</a:t>
            </a:r>
            <a:r>
              <a:rPr lang="pt-BR" dirty="0"/>
              <a:t> date,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cpfFuncionario</a:t>
            </a:r>
            <a:r>
              <a:rPr lang="pt-BR" dirty="0"/>
              <a:t> varchar(20),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primary key(idFuncionario));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C70A1F-AC17-7872-E723-87B712465A49}"/>
              </a:ext>
            </a:extLst>
          </p:cNvPr>
          <p:cNvSpPr txBox="1"/>
          <p:nvPr/>
        </p:nvSpPr>
        <p:spPr>
          <a:xfrm>
            <a:off x="1364342" y="2094976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u="sng" dirty="0">
                <a:solidFill>
                  <a:srgbClr val="00B050"/>
                </a:solidFill>
              </a:rPr>
              <a:t>Criação de tabelas com relacionamento entre si</a:t>
            </a:r>
          </a:p>
        </p:txBody>
      </p:sp>
    </p:spTree>
    <p:extLst>
      <p:ext uri="{BB962C8B-B14F-4D97-AF65-F5344CB8AC3E}">
        <p14:creationId xmlns:p14="http://schemas.microsoft.com/office/powerpoint/2010/main" val="316790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/>
              <a:t> - DDL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Exercícios criar modelo físico e implementação no banco de dados;</a:t>
            </a:r>
          </a:p>
          <a:p>
            <a:pPr marL="0" indent="0" algn="just">
              <a:buNone/>
            </a:pPr>
            <a:r>
              <a:rPr lang="pt-BR" dirty="0"/>
              <a:t>1) Um consultório odontológico controla em seu cadastro o máximo de 200 pacientes é necessário possuir todos os dados cadastrais  dos mesmos, cada   </a:t>
            </a:r>
          </a:p>
          <a:p>
            <a:pPr marL="0" indent="0" algn="just">
              <a:buNone/>
            </a:pPr>
            <a:r>
              <a:rPr lang="pt-BR" dirty="0"/>
              <a:t>ciente pode colocar até 3 dependentes.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2) Uma empresa necessitar realizar o cadastro de seus funcionários (por ser uma multinacional o seu cadastro é para um número muito grande de funcionários), a mesma possui vários departamentos observando que cada departamento possui vários funcionários mas cada funcionário só pode pertencer a um departamento , cada departamento possui um supervisor, para cada 20 supervisores possui um coordenador e para todos os coordenadores dois gerentes e para os gerentes um presidente.</a:t>
            </a:r>
          </a:p>
          <a:p>
            <a:pPr marL="0" indent="0" algn="just">
              <a:buNone/>
            </a:pPr>
            <a:r>
              <a:rPr lang="pt-BR" dirty="0"/>
              <a:t>3)Um cinema precisa organizar seu banco para venda de ingressos aos seus clientes. O cinema possui 3 salas , o mesmo trabalha em diversos horários ou seja possui varias sessões, os filmes são classificados em vários gêneros.</a:t>
            </a:r>
          </a:p>
        </p:txBody>
      </p:sp>
    </p:spTree>
    <p:extLst>
      <p:ext uri="{BB962C8B-B14F-4D97-AF65-F5344CB8AC3E}">
        <p14:creationId xmlns:p14="http://schemas.microsoft.com/office/powerpoint/2010/main" val="36504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18692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u="sng" dirty="0"/>
              <a:t>VARIÁVEL DE AMBIENTE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	Em variável de ambiente, verifique variáveis do sistema &gt; Path &gt; click em editar.</a:t>
            </a:r>
            <a:endParaRPr lang="pt-BR" u="sng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57" y="1840251"/>
            <a:ext cx="381053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18692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u="sng" dirty="0"/>
              <a:t>VARIÁVEL DE AMBIENTE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Ao dar um click em editar vai abrir uma janela editar variável do sistema, no valor variável do sistema, na linha final coloque um ponto e virgula e coloque o endereço do mysql. 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57" y="2000419"/>
            <a:ext cx="3829584" cy="42011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3" y="4345675"/>
            <a:ext cx="576342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18692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u="sng" dirty="0"/>
              <a:t>VARIÁVEL DE AMBIENTE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Depois click em ok pronto seu mysql funciona de </a:t>
            </a:r>
            <a:r>
              <a:rPr lang="pt-BR"/>
              <a:t>qualquer diretório.</a:t>
            </a:r>
            <a:endParaRPr lang="pt-BR" u="sng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06" y="2810679"/>
            <a:ext cx="356284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Acessar 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u="sng" dirty="0"/>
              <a:t>PELO PROMPT OU INTERFACE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		Caminho : iniciar -&gt; </a:t>
            </a:r>
            <a:r>
              <a:rPr lang="pt-BR" dirty="0" err="1"/>
              <a:t>cmd</a:t>
            </a:r>
            <a:r>
              <a:rPr lang="pt-BR" dirty="0"/>
              <a:t> (“executa como administrador”) ;</a:t>
            </a:r>
          </a:p>
          <a:p>
            <a:pPr marL="0" indent="0">
              <a:buNone/>
            </a:pPr>
            <a:r>
              <a:rPr lang="pt-BR" dirty="0"/>
              <a:t>		Com a </a:t>
            </a:r>
            <a:r>
              <a:rPr lang="pt-BR" dirty="0">
                <a:solidFill>
                  <a:srgbClr val="FF0000"/>
                </a:solidFill>
              </a:rPr>
              <a:t>variável de ambiente configurada </a:t>
            </a:r>
            <a:r>
              <a:rPr lang="pt-BR" dirty="0"/>
              <a:t>só digitar conf. figura abaixo: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86" y="3720723"/>
            <a:ext cx="7297168" cy="2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mysql</a:t>
            </a:r>
            <a:r>
              <a:rPr lang="pt-BR" dirty="0"/>
              <a:t> –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pt-BR" sz="7200" b="1" u="sng" dirty="0"/>
              <a:t>DEFINIÇÃO DE DADOS DA LINGUAGEM – DDL – DATA DEFINITION LANGUAGE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Principais comando de manipulação para  inicialização do banco de dado:</a:t>
            </a:r>
          </a:p>
          <a:p>
            <a:pPr marL="0" indent="0">
              <a:buNone/>
            </a:pPr>
            <a:endParaRPr lang="pt-BR" sz="6400" dirty="0"/>
          </a:p>
          <a:p>
            <a:pPr marL="0" indent="0">
              <a:buNone/>
            </a:pPr>
            <a:r>
              <a:rPr lang="pt-BR" sz="6400" dirty="0"/>
              <a:t>show databases; -&gt; apresentas todos os banco de dados criados.</a:t>
            </a:r>
          </a:p>
          <a:p>
            <a:pPr marL="0" indent="0">
              <a:buNone/>
            </a:pPr>
            <a:r>
              <a:rPr lang="pt-BR" sz="6400" dirty="0"/>
              <a:t>create database </a:t>
            </a:r>
            <a:r>
              <a:rPr lang="pt-BR" sz="6400" dirty="0">
                <a:solidFill>
                  <a:srgbClr val="FF0000"/>
                </a:solidFill>
              </a:rPr>
              <a:t>nome_do_banco</a:t>
            </a:r>
            <a:r>
              <a:rPr lang="pt-BR" sz="6400" dirty="0"/>
              <a:t> -&gt; cria um banco de dados no servidor.</a:t>
            </a:r>
          </a:p>
          <a:p>
            <a:pPr marL="0" indent="0">
              <a:buNone/>
            </a:pPr>
            <a:r>
              <a:rPr lang="pt-BR" sz="6400" dirty="0"/>
              <a:t>use database </a:t>
            </a:r>
            <a:r>
              <a:rPr lang="pt-BR" sz="6400" dirty="0">
                <a:solidFill>
                  <a:srgbClr val="FF0000"/>
                </a:solidFill>
              </a:rPr>
              <a:t>nome_do_banco</a:t>
            </a:r>
            <a:r>
              <a:rPr lang="pt-BR" sz="6400" dirty="0"/>
              <a:t> -&gt; seleciona banco para manipular dados.</a:t>
            </a:r>
          </a:p>
          <a:p>
            <a:pPr marL="0" indent="0">
              <a:buNone/>
            </a:pPr>
            <a:r>
              <a:rPr lang="pt-BR" sz="6400" dirty="0"/>
              <a:t>drop </a:t>
            </a:r>
            <a:r>
              <a:rPr lang="pt-BR" sz="6400" dirty="0">
                <a:solidFill>
                  <a:srgbClr val="FF0000"/>
                </a:solidFill>
              </a:rPr>
              <a:t>nome_do_banco</a:t>
            </a:r>
            <a:r>
              <a:rPr lang="pt-BR" sz="6400" dirty="0"/>
              <a:t>; -&gt; deleta o banco de dados do servidor.</a:t>
            </a:r>
          </a:p>
          <a:p>
            <a:pPr marL="0" indent="0">
              <a:buNone/>
            </a:pPr>
            <a:r>
              <a:rPr lang="pt-BR" sz="6400" dirty="0"/>
              <a:t>Show table </a:t>
            </a:r>
            <a:r>
              <a:rPr lang="pt-BR" sz="6400" dirty="0">
                <a:solidFill>
                  <a:srgbClr val="FF0000"/>
                </a:solidFill>
              </a:rPr>
              <a:t>nome da tabela</a:t>
            </a:r>
            <a:r>
              <a:rPr lang="pt-BR" sz="6400" dirty="0"/>
              <a:t>; -&gt; apresenta as tabelas de um banco de dados.</a:t>
            </a:r>
          </a:p>
          <a:p>
            <a:pPr marL="0" indent="0">
              <a:buNone/>
            </a:pPr>
            <a:r>
              <a:rPr lang="pt-BR" sz="6400" dirty="0"/>
              <a:t>Describe </a:t>
            </a:r>
            <a:r>
              <a:rPr lang="pt-BR" sz="6400" dirty="0">
                <a:solidFill>
                  <a:srgbClr val="FF0000"/>
                </a:solidFill>
              </a:rPr>
              <a:t>nome da tabela</a:t>
            </a:r>
            <a:r>
              <a:rPr lang="pt-BR" sz="6400" dirty="0"/>
              <a:t>; -&gt; apresenta a estrutura de uma tabela de banco de dados.</a:t>
            </a:r>
          </a:p>
          <a:p>
            <a:pPr marL="0" indent="0">
              <a:buNone/>
            </a:pPr>
            <a:r>
              <a:rPr lang="pt-BR" sz="6400" dirty="0"/>
              <a:t>drop table</a:t>
            </a:r>
            <a:r>
              <a:rPr lang="pt-BR" sz="6400" dirty="0">
                <a:solidFill>
                  <a:srgbClr val="FF0000"/>
                </a:solidFill>
              </a:rPr>
              <a:t> nome da tabela</a:t>
            </a:r>
            <a:r>
              <a:rPr lang="pt-BR" sz="6400" dirty="0"/>
              <a:t>; -&gt; deleta a tabela conforme o nome dado.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036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CRIAÇÃO DE TABELAS</a:t>
            </a:r>
          </a:p>
          <a:p>
            <a:pPr marL="0" indent="0">
              <a:buNone/>
            </a:pPr>
            <a:r>
              <a:rPr lang="pt-BR" dirty="0"/>
              <a:t>		Permite a criação dos componentes do banco de dados: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Sintaxe:</a:t>
            </a:r>
          </a:p>
          <a:p>
            <a:pPr marL="0" indent="0">
              <a:buNone/>
            </a:pPr>
            <a:r>
              <a:rPr lang="pt-BR" dirty="0"/>
              <a:t>create table </a:t>
            </a:r>
            <a:r>
              <a:rPr lang="pt-BR" dirty="0">
                <a:solidFill>
                  <a:srgbClr val="FF0000"/>
                </a:solidFill>
              </a:rPr>
              <a:t>nome_da_tabela</a:t>
            </a:r>
            <a:r>
              <a:rPr lang="pt-BR" dirty="0"/>
              <a:t> (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Nome_coluna</a:t>
            </a:r>
            <a:r>
              <a:rPr lang="pt-BR" dirty="0"/>
              <a:t>  int(10) not nul auto_incremente,</a:t>
            </a:r>
          </a:p>
          <a:p>
            <a:pPr marL="0" indent="0">
              <a:buNone/>
            </a:pPr>
            <a:r>
              <a:rPr lang="pt-BR" dirty="0"/>
              <a:t>primary key(</a:t>
            </a:r>
            <a:r>
              <a:rPr lang="pt-BR" dirty="0" err="1"/>
              <a:t>nome_da_coluna</a:t>
            </a:r>
            <a:r>
              <a:rPr lang="pt-BR" dirty="0"/>
              <a:t>));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59890" y="350728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dado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956142" y="3691954"/>
            <a:ext cx="1640910" cy="88004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759890" y="3947311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Indica que conteúdo da coluno não pode ser nulo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657600" y="4131977"/>
            <a:ext cx="939452" cy="414855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219865" y="2631887"/>
            <a:ext cx="3640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Indica que a cada inserção código acrescenta mais um automaticamente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5598696" y="3232051"/>
            <a:ext cx="2470483" cy="156453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597052" y="5544886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a coluna onde identifica de maneira única todo</a:t>
            </a:r>
          </a:p>
          <a:p>
            <a:r>
              <a:rPr lang="pt-BR" dirty="0"/>
              <a:t> o registro de uma tabela “tupla”.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1752600" y="5407985"/>
            <a:ext cx="2638425" cy="550185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6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mysql - </a:t>
            </a:r>
            <a:r>
              <a:rPr lang="pt-BR" dirty="0" err="1"/>
              <a:t>sql</a:t>
            </a:r>
            <a:r>
              <a:rPr lang="pt-BR" dirty="0"/>
              <a:t> -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DEFINIÇÃO DE DADOS DA LINGUAGEM – DDL – DATA DEFINITION LANGUAGE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Alteração estrutura de tabela de tabelas</a:t>
            </a:r>
          </a:p>
          <a:p>
            <a:pPr marL="0" indent="0" algn="ctr">
              <a:buNone/>
            </a:pPr>
            <a:r>
              <a:rPr lang="pt-BR" b="1" i="1" u="sng" dirty="0">
                <a:solidFill>
                  <a:srgbClr val="00B050"/>
                </a:solidFill>
              </a:rPr>
              <a:t>Adicionando (</a:t>
            </a:r>
            <a:r>
              <a:rPr lang="pt-BR" b="1" i="1" u="sng" dirty="0">
                <a:solidFill>
                  <a:srgbClr val="FF0000"/>
                </a:solidFill>
              </a:rPr>
              <a:t>add</a:t>
            </a:r>
            <a:r>
              <a:rPr lang="pt-BR" b="1" i="1" u="sng" dirty="0">
                <a:solidFill>
                  <a:srgbClr val="00B050"/>
                </a:solidFill>
              </a:rPr>
              <a:t>) novas colunas</a:t>
            </a:r>
          </a:p>
          <a:p>
            <a:pPr marL="0" indent="0">
              <a:buNone/>
            </a:pPr>
            <a:r>
              <a:rPr lang="pt-BR" dirty="0"/>
              <a:t>		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 table </a:t>
            </a:r>
            <a:r>
              <a:rPr lang="pt-BR" dirty="0">
                <a:solidFill>
                  <a:srgbClr val="FF0000"/>
                </a:solidFill>
              </a:rPr>
              <a:t>nome da tabela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add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b="1" u="sng" dirty="0"/>
              <a:t>int(tamanho)|</a:t>
            </a:r>
            <a:r>
              <a:rPr lang="pt-BR" b="1" u="sng" dirty="0" err="1"/>
              <a:t>varchar</a:t>
            </a:r>
            <a:r>
              <a:rPr lang="pt-BR" b="1" u="sng" dirty="0"/>
              <a:t>(tamanho)|date 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53125" y="3583543"/>
            <a:ext cx="2586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Tipo do dado da coluna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4467225" y="3952875"/>
            <a:ext cx="1304925" cy="112395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93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</TotalTime>
  <Words>1476</Words>
  <Application>Microsoft Office PowerPoint</Application>
  <PresentationFormat>Widescreen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Banco de dados aula 5</vt:lpstr>
      <vt:lpstr>Configurações iniciais</vt:lpstr>
      <vt:lpstr>Configurações iniciais</vt:lpstr>
      <vt:lpstr>Configurações iniciais</vt:lpstr>
      <vt:lpstr>Configurações iniciais</vt:lpstr>
      <vt:lpstr>Acessar o banco de dados</vt:lpstr>
      <vt:lpstr>Trabalhando com mysql –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  <vt:lpstr>Trabalhando com mysql - sql - DDL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 5</dc:title>
  <dc:creator>Administrador</dc:creator>
  <cp:lastModifiedBy>alisson lima</cp:lastModifiedBy>
  <cp:revision>76</cp:revision>
  <dcterms:created xsi:type="dcterms:W3CDTF">2016-01-21T20:52:13Z</dcterms:created>
  <dcterms:modified xsi:type="dcterms:W3CDTF">2024-04-05T17:03:38Z</dcterms:modified>
</cp:coreProperties>
</file>