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457DCB0-8125-F65A-09DB-F374E8EF52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4" y="538016"/>
            <a:ext cx="1350397" cy="1866518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5133FA1-79F3-0400-7055-8ED8482411E9}"/>
              </a:ext>
            </a:extLst>
          </p:cNvPr>
          <p:cNvSpPr/>
          <p:nvPr userDrawn="1"/>
        </p:nvSpPr>
        <p:spPr>
          <a:xfrm>
            <a:off x="13855" y="0"/>
            <a:ext cx="1760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</a:t>
            </a:r>
            <a:r>
              <a:rPr lang="pt-BR"/>
              <a:t>dados aula 6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Prof.: Alisson lima.</a:t>
            </a:r>
          </a:p>
        </p:txBody>
      </p:sp>
    </p:spTree>
    <p:extLst>
      <p:ext uri="{BB962C8B-B14F-4D97-AF65-F5344CB8AC3E}">
        <p14:creationId xmlns:p14="http://schemas.microsoft.com/office/powerpoint/2010/main" val="109926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>
            <a:normAutofit/>
          </a:bodyPr>
          <a:lstStyle/>
          <a:p>
            <a:r>
              <a:rPr lang="pt-BR" dirty="0"/>
              <a:t>DQL – LINGUAGEM DE CONSULTA DE DADOS</a:t>
            </a:r>
            <a:br>
              <a:rPr lang="pt-BR" dirty="0"/>
            </a:br>
            <a:r>
              <a:rPr lang="pt-BR" dirty="0"/>
              <a:t>data query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032419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DISTINCT</a:t>
            </a:r>
          </a:p>
          <a:p>
            <a:pPr marL="0" indent="0" algn="ctr">
              <a:buNone/>
            </a:pPr>
            <a:endParaRPr lang="pt-BR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tx1"/>
                </a:solidFill>
              </a:rPr>
              <a:t>		Se houver redundância dos dados o mesmo só apresenta uma vez;</a:t>
            </a:r>
          </a:p>
          <a:p>
            <a:pPr marL="0" indent="0" algn="ctr">
              <a:buNone/>
            </a:pPr>
            <a:endParaRPr lang="pt-BR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Sintaxe: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Select </a:t>
            </a:r>
            <a:r>
              <a:rPr lang="pt-BR" dirty="0">
                <a:solidFill>
                  <a:srgbClr val="FF0000"/>
                </a:solidFill>
              </a:rPr>
              <a:t>nome da coluna </a:t>
            </a:r>
            <a:r>
              <a:rPr lang="pt-BR" dirty="0">
                <a:solidFill>
                  <a:schemeClr val="tx1"/>
                </a:solidFill>
              </a:rPr>
              <a:t>where </a:t>
            </a:r>
            <a:r>
              <a:rPr lang="pt-BR" dirty="0">
                <a:solidFill>
                  <a:srgbClr val="FF0000"/>
                </a:solidFill>
              </a:rPr>
              <a:t>filtro da condição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Ex.: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SELECT DISTINCT </a:t>
            </a:r>
            <a:r>
              <a:rPr lang="pt-BR" dirty="0" err="1">
                <a:solidFill>
                  <a:srgbClr val="FF0000"/>
                </a:solidFill>
              </a:rPr>
              <a:t>nome_membro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FROM </a:t>
            </a:r>
            <a:r>
              <a:rPr lang="pt-BR" dirty="0">
                <a:solidFill>
                  <a:srgbClr val="FF0000"/>
                </a:solidFill>
              </a:rPr>
              <a:t>membros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574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>
            <a:normAutofit/>
          </a:bodyPr>
          <a:lstStyle/>
          <a:p>
            <a:r>
              <a:rPr lang="pt-BR" dirty="0"/>
              <a:t>DQL – LINGUAGEM DE CONSULTA DE DADOS</a:t>
            </a:r>
            <a:br>
              <a:rPr lang="pt-BR" dirty="0"/>
            </a:br>
            <a:r>
              <a:rPr lang="pt-BR" dirty="0"/>
              <a:t>data query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032419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ALL</a:t>
            </a:r>
          </a:p>
          <a:p>
            <a:pPr marL="0" indent="0" algn="ctr">
              <a:buNone/>
            </a:pPr>
            <a:endParaRPr lang="pt-BR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tx1"/>
                </a:solidFill>
              </a:rPr>
              <a:t>		Se houver redundância dos dados serão apresentados todos;</a:t>
            </a:r>
          </a:p>
          <a:p>
            <a:pPr marL="0" indent="0" algn="ctr">
              <a:buNone/>
            </a:pPr>
            <a:endParaRPr lang="pt-BR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Sintaxe: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Select </a:t>
            </a:r>
            <a:r>
              <a:rPr lang="pt-BR" dirty="0">
                <a:solidFill>
                  <a:srgbClr val="FF0000"/>
                </a:solidFill>
              </a:rPr>
              <a:t>nome da coluna </a:t>
            </a:r>
            <a:r>
              <a:rPr lang="pt-BR" dirty="0">
                <a:solidFill>
                  <a:schemeClr val="tx1"/>
                </a:solidFill>
              </a:rPr>
              <a:t>where </a:t>
            </a:r>
            <a:r>
              <a:rPr lang="pt-BR" dirty="0">
                <a:solidFill>
                  <a:srgbClr val="FF0000"/>
                </a:solidFill>
              </a:rPr>
              <a:t>filtro da condição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Ex.: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SELECT ALL </a:t>
            </a:r>
            <a:r>
              <a:rPr lang="pt-BR" dirty="0" err="1">
                <a:solidFill>
                  <a:srgbClr val="FF0000"/>
                </a:solidFill>
              </a:rPr>
              <a:t>nome_membro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FROM `</a:t>
            </a:r>
            <a:r>
              <a:rPr lang="pt-BR" dirty="0">
                <a:solidFill>
                  <a:srgbClr val="FF0000"/>
                </a:solidFill>
              </a:rPr>
              <a:t>membros</a:t>
            </a:r>
            <a:r>
              <a:rPr lang="pt-BR" dirty="0">
                <a:solidFill>
                  <a:schemeClr val="tx1"/>
                </a:solidFill>
              </a:rPr>
              <a:t>`;</a:t>
            </a:r>
          </a:p>
        </p:txBody>
      </p:sp>
    </p:spTree>
    <p:extLst>
      <p:ext uri="{BB962C8B-B14F-4D97-AF65-F5344CB8AC3E}">
        <p14:creationId xmlns:p14="http://schemas.microsoft.com/office/powerpoint/2010/main" val="320233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>
            <a:normAutofit/>
          </a:bodyPr>
          <a:lstStyle/>
          <a:p>
            <a:r>
              <a:rPr lang="pt-BR" dirty="0"/>
              <a:t>DQL – LINGUAGEM DE CONSULTA DE DADOS</a:t>
            </a:r>
            <a:br>
              <a:rPr lang="pt-BR" dirty="0"/>
            </a:br>
            <a:r>
              <a:rPr lang="pt-BR" dirty="0"/>
              <a:t>data query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032419" cy="388077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ORDER BY</a:t>
            </a:r>
          </a:p>
          <a:p>
            <a:pPr marL="0" indent="0" algn="ctr">
              <a:buNone/>
            </a:pPr>
            <a:endParaRPr lang="pt-BR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tx1"/>
                </a:solidFill>
              </a:rPr>
              <a:t>		Utilizado para ordenação de resultados;</a:t>
            </a:r>
          </a:p>
          <a:p>
            <a:pPr marL="0" indent="0" algn="ctr">
              <a:buNone/>
            </a:pPr>
            <a:endParaRPr lang="pt-BR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Sintaxe: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Select </a:t>
            </a:r>
            <a:r>
              <a:rPr lang="pt-BR" dirty="0">
                <a:solidFill>
                  <a:srgbClr val="FF0000"/>
                </a:solidFill>
              </a:rPr>
              <a:t>nome da coluna </a:t>
            </a:r>
            <a:r>
              <a:rPr lang="pt-BR" dirty="0">
                <a:solidFill>
                  <a:schemeClr val="tx1"/>
                </a:solidFill>
              </a:rPr>
              <a:t>where </a:t>
            </a:r>
            <a:r>
              <a:rPr lang="pt-BR" dirty="0" err="1">
                <a:solidFill>
                  <a:schemeClr val="tx1"/>
                </a:solidFill>
              </a:rPr>
              <a:t>order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by</a:t>
            </a:r>
            <a:r>
              <a:rPr lang="pt-BR" dirty="0" err="1">
                <a:solidFill>
                  <a:srgbClr val="FF0000"/>
                </a:solidFill>
              </a:rPr>
              <a:t>filtro</a:t>
            </a:r>
            <a:r>
              <a:rPr lang="pt-BR" dirty="0">
                <a:solidFill>
                  <a:srgbClr val="FF0000"/>
                </a:solidFill>
              </a:rPr>
              <a:t> da condição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Ex.: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SELECT * FROM membros  </a:t>
            </a:r>
            <a:r>
              <a:rPr lang="en-US" dirty="0">
                <a:solidFill>
                  <a:srgbClr val="00B0F0"/>
                </a:solidFill>
              </a:rPr>
              <a:t>ORDER BY </a:t>
            </a:r>
            <a:r>
              <a:rPr lang="en-US" dirty="0">
                <a:solidFill>
                  <a:schemeClr val="tx1"/>
                </a:solidFill>
              </a:rPr>
              <a:t>id_membro </a:t>
            </a:r>
            <a:r>
              <a:rPr lang="en-US" dirty="0">
                <a:solidFill>
                  <a:srgbClr val="FF0000"/>
                </a:solidFill>
              </a:rPr>
              <a:t>DESC; </a:t>
            </a:r>
            <a:r>
              <a:rPr lang="en-US" dirty="0" err="1">
                <a:solidFill>
                  <a:srgbClr val="FF0000"/>
                </a:solidFill>
              </a:rPr>
              <a:t>ou</a:t>
            </a:r>
            <a:r>
              <a:rPr lang="en-US" dirty="0">
                <a:solidFill>
                  <a:srgbClr val="FF0000"/>
                </a:solidFill>
              </a:rPr>
              <a:t> ASC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Obs.: </a:t>
            </a:r>
            <a:r>
              <a:rPr lang="en-US" dirty="0" err="1">
                <a:solidFill>
                  <a:schemeClr val="tx1"/>
                </a:solidFill>
              </a:rPr>
              <a:t>Posso</a:t>
            </a:r>
            <a:r>
              <a:rPr lang="en-US" dirty="0">
                <a:solidFill>
                  <a:schemeClr val="tx1"/>
                </a:solidFill>
              </a:rPr>
              <a:t> utilizer com outras </a:t>
            </a:r>
            <a:r>
              <a:rPr lang="en-US" dirty="0" err="1">
                <a:solidFill>
                  <a:schemeClr val="tx1"/>
                </a:solidFill>
              </a:rPr>
              <a:t>palavras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reservadas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SELECT </a:t>
            </a:r>
            <a:r>
              <a:rPr lang="pt-BR" dirty="0">
                <a:solidFill>
                  <a:srgbClr val="00B0F0"/>
                </a:solidFill>
              </a:rPr>
              <a:t>DISTINCT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nome_membro</a:t>
            </a:r>
            <a:r>
              <a:rPr lang="pt-BR" dirty="0">
                <a:solidFill>
                  <a:schemeClr val="tx1"/>
                </a:solidFill>
              </a:rPr>
              <a:t> FROM </a:t>
            </a:r>
            <a:r>
              <a:rPr lang="pt-BR" dirty="0">
                <a:solidFill>
                  <a:srgbClr val="00B0F0"/>
                </a:solidFill>
              </a:rPr>
              <a:t>membros ORDER BY </a:t>
            </a:r>
            <a:r>
              <a:rPr lang="pt-BR" dirty="0" err="1">
                <a:solidFill>
                  <a:schemeClr val="tx1"/>
                </a:solidFill>
              </a:rPr>
              <a:t>id_membro</a:t>
            </a:r>
            <a:r>
              <a:rPr lang="pt-BR" dirty="0">
                <a:solidFill>
                  <a:schemeClr val="tx1"/>
                </a:solidFill>
              </a:rPr>
              <a:t> DESC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352778" y="2772637"/>
            <a:ext cx="551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Pode ser definido como ascendente</a:t>
            </a:r>
          </a:p>
          <a:p>
            <a:r>
              <a:rPr lang="pt-BR" dirty="0">
                <a:solidFill>
                  <a:srgbClr val="FF0000"/>
                </a:solidFill>
              </a:rPr>
              <a:t>ou descendente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6450904" y="3548827"/>
            <a:ext cx="3106456" cy="12736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5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>
            <a:normAutofit/>
          </a:bodyPr>
          <a:lstStyle/>
          <a:p>
            <a:r>
              <a:rPr lang="pt-BR" dirty="0"/>
              <a:t>DQL – LINGUAGEM DE CONSULTA DE DADOS</a:t>
            </a:r>
            <a:br>
              <a:rPr lang="pt-BR" dirty="0"/>
            </a:br>
            <a:r>
              <a:rPr lang="pt-BR" dirty="0"/>
              <a:t>data query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032419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FILTRANDO LINHAS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Operadores relacionais:</a:t>
            </a:r>
          </a:p>
          <a:p>
            <a:pPr marL="0" indent="0" algn="ctr">
              <a:buNone/>
            </a:pPr>
            <a:endParaRPr lang="pt-BR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tx1"/>
                </a:solidFill>
              </a:rPr>
              <a:t>		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55143"/>
              </p:ext>
            </p:extLst>
          </p:nvPr>
        </p:nvGraphicFramePr>
        <p:xfrm>
          <a:off x="1140795" y="3044649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Símbolo 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Conceito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Menor ou igual a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Maior ou igual a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!=ou</a:t>
                      </a:r>
                      <a:r>
                        <a:rPr lang="pt-BR" baseline="0" dirty="0"/>
                        <a:t> &lt;&gt;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Diferente 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277655" y="6271551"/>
            <a:ext cx="590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Ex.:  select * FROM `membros` WHERE id_membro</a:t>
            </a:r>
            <a:r>
              <a:rPr lang="en-US" dirty="0">
                <a:solidFill>
                  <a:srgbClr val="FF0000"/>
                </a:solidFill>
              </a:rPr>
              <a:t> !=</a:t>
            </a:r>
            <a:r>
              <a:rPr lang="en-US" dirty="0"/>
              <a:t> 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44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>
            <a:normAutofit/>
          </a:bodyPr>
          <a:lstStyle/>
          <a:p>
            <a:r>
              <a:rPr lang="pt-BR" dirty="0"/>
              <a:t>DQL – LINGUAGEM DE CONSULTA DE DADOS</a:t>
            </a:r>
            <a:br>
              <a:rPr lang="pt-BR" dirty="0"/>
            </a:br>
            <a:r>
              <a:rPr lang="pt-BR" dirty="0"/>
              <a:t>data query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032419" cy="388077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3800" b="1" i="1" u="sng" dirty="0" err="1">
                <a:solidFill>
                  <a:schemeClr val="tx1"/>
                </a:solidFill>
              </a:rPr>
              <a:t>EXERCíCIOS</a:t>
            </a:r>
            <a:endParaRPr lang="pt-BR" b="1" i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tx1"/>
                </a:solidFill>
              </a:rPr>
              <a:t>Crie consultas conforme abaixo:</a:t>
            </a:r>
          </a:p>
          <a:p>
            <a:endParaRPr lang="pt-BR" b="1" i="1" dirty="0">
              <a:solidFill>
                <a:schemeClr val="tx1"/>
              </a:solidFill>
            </a:endParaRPr>
          </a:p>
          <a:p>
            <a:r>
              <a:rPr lang="pt-BR" b="1" i="1" dirty="0">
                <a:solidFill>
                  <a:schemeClr val="tx1"/>
                </a:solidFill>
              </a:rPr>
              <a:t>Todos os membros maiores que 10 ;</a:t>
            </a:r>
          </a:p>
          <a:p>
            <a:r>
              <a:rPr lang="pt-BR" b="1" i="1" dirty="0">
                <a:solidFill>
                  <a:schemeClr val="tx1"/>
                </a:solidFill>
              </a:rPr>
              <a:t>Todos os membros menores que 3;</a:t>
            </a:r>
          </a:p>
          <a:p>
            <a:r>
              <a:rPr lang="pt-BR" b="1" i="1" dirty="0">
                <a:solidFill>
                  <a:schemeClr val="tx1"/>
                </a:solidFill>
              </a:rPr>
              <a:t>Todos os membros maiores e igual a 5:</a:t>
            </a:r>
          </a:p>
          <a:p>
            <a:r>
              <a:rPr lang="pt-BR" b="1" i="1" dirty="0">
                <a:solidFill>
                  <a:schemeClr val="tx1"/>
                </a:solidFill>
              </a:rPr>
              <a:t>Todos os membro menores e igual a sete;</a:t>
            </a:r>
          </a:p>
          <a:p>
            <a:r>
              <a:rPr lang="pt-BR" b="1" i="1" dirty="0">
                <a:solidFill>
                  <a:schemeClr val="tx1"/>
                </a:solidFill>
              </a:rPr>
              <a:t>Todos os membros menos 6</a:t>
            </a:r>
          </a:p>
          <a:p>
            <a:pPr marL="0" indent="0">
              <a:buNone/>
            </a:pPr>
            <a:endParaRPr lang="pt-BR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tx1"/>
                </a:solidFill>
              </a:rPr>
              <a:t>		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538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>
            <a:normAutofit/>
          </a:bodyPr>
          <a:lstStyle/>
          <a:p>
            <a:r>
              <a:rPr lang="pt-BR" dirty="0"/>
              <a:t>DQL – LINGUAGEM DE CONSULTA DE DADOS</a:t>
            </a:r>
            <a:br>
              <a:rPr lang="pt-BR" dirty="0"/>
            </a:br>
            <a:r>
              <a:rPr lang="pt-BR" dirty="0"/>
              <a:t>data query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032419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i="1" u="sng" dirty="0">
                <a:solidFill>
                  <a:schemeClr val="tx1"/>
                </a:solidFill>
              </a:rPr>
              <a:t>Operadores lógicos</a:t>
            </a:r>
          </a:p>
          <a:p>
            <a:pPr marL="0" indent="0" algn="ctr">
              <a:buNone/>
            </a:pPr>
            <a:r>
              <a:rPr lang="pt-BR" sz="2400" b="1" i="1" u="sng" dirty="0" err="1">
                <a:solidFill>
                  <a:schemeClr val="tx1"/>
                </a:solidFill>
              </a:rPr>
              <a:t>And</a:t>
            </a:r>
            <a:r>
              <a:rPr lang="pt-BR" sz="2400" b="1" i="1" u="sng" dirty="0">
                <a:solidFill>
                  <a:schemeClr val="tx1"/>
                </a:solidFill>
              </a:rPr>
              <a:t> (“e”)</a:t>
            </a:r>
            <a:endParaRPr lang="pt-BR" sz="1100" b="1" i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tx1"/>
                </a:solidFill>
              </a:rPr>
              <a:t>		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27623"/>
              </p:ext>
            </p:extLst>
          </p:nvPr>
        </p:nvGraphicFramePr>
        <p:xfrm>
          <a:off x="1540701" y="3650756"/>
          <a:ext cx="7692372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4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4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592">
                <a:tc>
                  <a:txBody>
                    <a:bodyPr/>
                    <a:lstStyle/>
                    <a:p>
                      <a:r>
                        <a:rPr lang="pt-BR" dirty="0"/>
                        <a:t>Proposição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Proposição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saída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592"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5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592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592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265129" y="5948385"/>
            <a:ext cx="905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SELECT </a:t>
            </a:r>
            <a:r>
              <a:rPr lang="pt-BR" dirty="0" err="1"/>
              <a:t>id_membro</a:t>
            </a:r>
            <a:r>
              <a:rPr lang="pt-BR" dirty="0"/>
              <a:t>, </a:t>
            </a:r>
            <a:r>
              <a:rPr lang="pt-BR" dirty="0" err="1"/>
              <a:t>nome_membro</a:t>
            </a:r>
            <a:r>
              <a:rPr lang="pt-BR" dirty="0"/>
              <a:t> FROM membros WHERE</a:t>
            </a:r>
          </a:p>
          <a:p>
            <a:r>
              <a:rPr lang="pt-BR" dirty="0" err="1"/>
              <a:t>id_membro</a:t>
            </a:r>
            <a:r>
              <a:rPr lang="pt-BR" dirty="0"/>
              <a:t>&gt;3   </a:t>
            </a:r>
            <a:r>
              <a:rPr lang="pt-BR" dirty="0">
                <a:solidFill>
                  <a:srgbClr val="FF0000"/>
                </a:solidFill>
              </a:rPr>
              <a:t>AND</a:t>
            </a:r>
            <a:r>
              <a:rPr lang="pt-BR" dirty="0"/>
              <a:t>  </a:t>
            </a:r>
            <a:r>
              <a:rPr lang="pt-BR" dirty="0" err="1"/>
              <a:t>id_membro</a:t>
            </a:r>
            <a:r>
              <a:rPr lang="pt-BR" dirty="0"/>
              <a:t>&lt;9</a:t>
            </a:r>
          </a:p>
        </p:txBody>
      </p:sp>
    </p:spTree>
    <p:extLst>
      <p:ext uri="{BB962C8B-B14F-4D97-AF65-F5344CB8AC3E}">
        <p14:creationId xmlns:p14="http://schemas.microsoft.com/office/powerpoint/2010/main" val="960322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>
            <a:normAutofit/>
          </a:bodyPr>
          <a:lstStyle/>
          <a:p>
            <a:r>
              <a:rPr lang="pt-BR" dirty="0"/>
              <a:t>DQL – LINGUAGEM DE CONSULTA DE DADOS</a:t>
            </a:r>
            <a:br>
              <a:rPr lang="pt-BR" dirty="0"/>
            </a:br>
            <a:r>
              <a:rPr lang="pt-BR" dirty="0"/>
              <a:t>data query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032419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i="1" u="sng" dirty="0">
                <a:solidFill>
                  <a:schemeClr val="tx1"/>
                </a:solidFill>
              </a:rPr>
              <a:t>Operadores lógicos</a:t>
            </a:r>
          </a:p>
          <a:p>
            <a:pPr marL="0" indent="0" algn="ctr">
              <a:buNone/>
            </a:pPr>
            <a:r>
              <a:rPr lang="pt-BR" sz="2400" b="1" i="1" u="sng" dirty="0" err="1">
                <a:solidFill>
                  <a:schemeClr val="tx1"/>
                </a:solidFill>
              </a:rPr>
              <a:t>Or</a:t>
            </a:r>
            <a:r>
              <a:rPr lang="pt-BR" sz="2400" b="1" i="1" u="sng" dirty="0">
                <a:solidFill>
                  <a:schemeClr val="tx1"/>
                </a:solidFill>
              </a:rPr>
              <a:t> (“ou”)</a:t>
            </a:r>
            <a:endParaRPr lang="pt-BR" sz="1100" b="1" i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tx1"/>
                </a:solidFill>
              </a:rPr>
              <a:t>		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267361"/>
              </p:ext>
            </p:extLst>
          </p:nvPr>
        </p:nvGraphicFramePr>
        <p:xfrm>
          <a:off x="1540701" y="3650756"/>
          <a:ext cx="7692372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4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4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592">
                <a:tc>
                  <a:txBody>
                    <a:bodyPr/>
                    <a:lstStyle/>
                    <a:p>
                      <a:r>
                        <a:rPr lang="pt-BR" dirty="0"/>
                        <a:t>Proposição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Proposição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saída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592"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5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592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592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265129" y="5948385"/>
            <a:ext cx="905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SELECT </a:t>
            </a:r>
            <a:r>
              <a:rPr lang="pt-BR" dirty="0" err="1"/>
              <a:t>id_membro</a:t>
            </a:r>
            <a:r>
              <a:rPr lang="pt-BR" dirty="0"/>
              <a:t>, </a:t>
            </a:r>
            <a:r>
              <a:rPr lang="pt-BR" dirty="0" err="1"/>
              <a:t>nome_membro</a:t>
            </a:r>
            <a:r>
              <a:rPr lang="pt-BR" dirty="0"/>
              <a:t> FROM membros WHERE</a:t>
            </a:r>
          </a:p>
          <a:p>
            <a:r>
              <a:rPr lang="pt-BR" dirty="0" err="1"/>
              <a:t>id_membro</a:t>
            </a:r>
            <a:r>
              <a:rPr lang="pt-BR" dirty="0"/>
              <a:t>&gt;100   </a:t>
            </a:r>
            <a:r>
              <a:rPr lang="pt-BR" dirty="0">
                <a:solidFill>
                  <a:srgbClr val="FF0000"/>
                </a:solidFill>
              </a:rPr>
              <a:t>OR</a:t>
            </a:r>
            <a:r>
              <a:rPr lang="pt-BR" dirty="0"/>
              <a:t> </a:t>
            </a:r>
            <a:r>
              <a:rPr lang="pt-BR" dirty="0" err="1"/>
              <a:t>id_membro</a:t>
            </a:r>
            <a:r>
              <a:rPr lang="pt-BR" dirty="0"/>
              <a:t>&lt;9</a:t>
            </a:r>
          </a:p>
        </p:txBody>
      </p:sp>
    </p:spTree>
    <p:extLst>
      <p:ext uri="{BB962C8B-B14F-4D97-AF65-F5344CB8AC3E}">
        <p14:creationId xmlns:p14="http://schemas.microsoft.com/office/powerpoint/2010/main" val="304397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>
            <a:normAutofit/>
          </a:bodyPr>
          <a:lstStyle/>
          <a:p>
            <a:r>
              <a:rPr lang="pt-BR" dirty="0"/>
              <a:t>DQL – LINGUAGEM DE CONSULTA DE DADOS</a:t>
            </a:r>
            <a:br>
              <a:rPr lang="pt-BR" dirty="0"/>
            </a:br>
            <a:r>
              <a:rPr lang="pt-BR" dirty="0"/>
              <a:t>data query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032419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i="1" u="sng" dirty="0">
                <a:solidFill>
                  <a:schemeClr val="tx1"/>
                </a:solidFill>
              </a:rPr>
              <a:t>Operadores lógicos</a:t>
            </a:r>
          </a:p>
          <a:p>
            <a:pPr marL="0" indent="0" algn="ctr">
              <a:buNone/>
            </a:pPr>
            <a:r>
              <a:rPr lang="pt-BR" sz="2400" b="1" i="1" u="sng" dirty="0">
                <a:solidFill>
                  <a:schemeClr val="tx1"/>
                </a:solidFill>
              </a:rPr>
              <a:t>Not </a:t>
            </a:r>
            <a:r>
              <a:rPr lang="pt-BR" sz="2400" b="1" i="1" u="sng" dirty="0">
                <a:solidFill>
                  <a:srgbClr val="00B0F0"/>
                </a:solidFill>
              </a:rPr>
              <a:t>OU</a:t>
            </a:r>
            <a:r>
              <a:rPr lang="pt-BR" sz="2400" b="1" i="1" u="sng" dirty="0">
                <a:solidFill>
                  <a:schemeClr val="tx1"/>
                </a:solidFill>
              </a:rPr>
              <a:t> !(“ não”)</a:t>
            </a:r>
            <a:endParaRPr lang="pt-BR" sz="1100" b="1" i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tx1"/>
                </a:solidFill>
              </a:rPr>
              <a:t>		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62933"/>
              </p:ext>
            </p:extLst>
          </p:nvPr>
        </p:nvGraphicFramePr>
        <p:xfrm>
          <a:off x="1540701" y="3650756"/>
          <a:ext cx="5128248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4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592">
                <a:tc>
                  <a:txBody>
                    <a:bodyPr/>
                    <a:lstStyle/>
                    <a:p>
                      <a:r>
                        <a:rPr lang="pt-BR" dirty="0"/>
                        <a:t>Proposição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saída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592"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5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265129" y="5948385"/>
            <a:ext cx="905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 SELECT* FROM `membros` WHERE 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( </a:t>
            </a:r>
            <a:r>
              <a:rPr lang="en-US" dirty="0" err="1"/>
              <a:t>id_membro</a:t>
            </a:r>
            <a:r>
              <a:rPr lang="en-US" dirty="0"/>
              <a:t>=1)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828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>
            <a:normAutofit/>
          </a:bodyPr>
          <a:lstStyle/>
          <a:p>
            <a:r>
              <a:rPr lang="pt-BR" dirty="0"/>
              <a:t>DQL – LINGUAGEM DE CONSULTA DE DADOS</a:t>
            </a:r>
            <a:br>
              <a:rPr lang="pt-BR" dirty="0"/>
            </a:br>
            <a:r>
              <a:rPr lang="pt-BR" dirty="0"/>
              <a:t>data query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047855"/>
            <a:ext cx="10032419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i="1" u="sng" dirty="0">
                <a:solidFill>
                  <a:schemeClr val="tx1"/>
                </a:solidFill>
              </a:rPr>
              <a:t>Operadores especiais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b="1" i="1" dirty="0" err="1">
                <a:solidFill>
                  <a:schemeClr val="tx1"/>
                </a:solidFill>
              </a:rPr>
              <a:t>Is</a:t>
            </a:r>
            <a:r>
              <a:rPr lang="pt-BR" b="1" i="1" dirty="0">
                <a:solidFill>
                  <a:schemeClr val="tx1"/>
                </a:solidFill>
              </a:rPr>
              <a:t> </a:t>
            </a:r>
            <a:r>
              <a:rPr lang="pt-BR" b="1" i="1" dirty="0" err="1">
                <a:solidFill>
                  <a:schemeClr val="tx1"/>
                </a:solidFill>
              </a:rPr>
              <a:t>null</a:t>
            </a:r>
            <a:endParaRPr lang="pt-BR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	Utilizado para saber se o conteúdo da coluna foi inicializado ou não 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tx1"/>
                </a:solidFill>
              </a:rPr>
              <a:t>Sintaxe:</a:t>
            </a:r>
          </a:p>
          <a:p>
            <a:pPr marL="0" indent="0">
              <a:buNone/>
            </a:pPr>
            <a:endParaRPr lang="pt-BR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SELECT * FROM `membros` WHERE endereco  is  null;</a:t>
            </a:r>
            <a:endParaRPr lang="pt-BR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tx1"/>
                </a:solidFill>
              </a:rPr>
              <a:t>		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27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>
            <a:normAutofit/>
          </a:bodyPr>
          <a:lstStyle/>
          <a:p>
            <a:r>
              <a:rPr lang="pt-BR" dirty="0"/>
              <a:t>DQL – LINGUAGEM DE CONSULTA DE DADOS</a:t>
            </a:r>
            <a:br>
              <a:rPr lang="pt-BR" dirty="0"/>
            </a:br>
            <a:r>
              <a:rPr lang="pt-BR" dirty="0"/>
              <a:t>data query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047855"/>
            <a:ext cx="10032419" cy="388077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2400" b="1" i="1" u="sng" dirty="0">
                <a:solidFill>
                  <a:schemeClr val="tx1"/>
                </a:solidFill>
              </a:rPr>
              <a:t>Operadores especiais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b="1" i="1" dirty="0" err="1">
                <a:solidFill>
                  <a:schemeClr val="tx1"/>
                </a:solidFill>
              </a:rPr>
              <a:t>Is</a:t>
            </a:r>
            <a:r>
              <a:rPr lang="pt-BR" b="1" i="1" dirty="0">
                <a:solidFill>
                  <a:schemeClr val="tx1"/>
                </a:solidFill>
              </a:rPr>
              <a:t> not </a:t>
            </a:r>
            <a:r>
              <a:rPr lang="pt-BR" b="1" i="1" dirty="0" err="1">
                <a:solidFill>
                  <a:schemeClr val="tx1"/>
                </a:solidFill>
              </a:rPr>
              <a:t>null</a:t>
            </a:r>
            <a:endParaRPr lang="pt-BR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	Utilizado para saber se o conteúdo da coluna não é nulo, (“se o mesmo possui um </a:t>
            </a:r>
            <a:r>
              <a:rPr lang="pt-BR" dirty="0" err="1">
                <a:solidFill>
                  <a:schemeClr val="tx1"/>
                </a:solidFill>
              </a:rPr>
              <a:t>conteudo</a:t>
            </a:r>
            <a:r>
              <a:rPr lang="pt-BR" dirty="0">
                <a:solidFill>
                  <a:schemeClr val="tx1"/>
                </a:solidFill>
              </a:rPr>
              <a:t>”) 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tx1"/>
                </a:solidFill>
              </a:rPr>
              <a:t>Sintaxe:</a:t>
            </a:r>
          </a:p>
          <a:p>
            <a:pPr marL="0" indent="0">
              <a:buNone/>
            </a:pPr>
            <a:endParaRPr lang="pt-BR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SELECT * FROM `membros` WHERE endereco  is  not null;</a:t>
            </a:r>
          </a:p>
          <a:p>
            <a:pPr marL="0" indent="0">
              <a:buNone/>
            </a:pPr>
            <a:r>
              <a:rPr lang="pt-BR" b="1" i="1" dirty="0">
                <a:solidFill>
                  <a:schemeClr val="tx1"/>
                </a:solidFill>
              </a:rPr>
              <a:t>		Obs.: utilize o operador not;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23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DML – MANIPULAÇÃO DADOS ARMAZENADOS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dirty="0">
                <a:solidFill>
                  <a:srgbClr val="0070C0"/>
                </a:solidFill>
              </a:rPr>
              <a:t>data manipulation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9518852" cy="3880773"/>
          </a:xfrm>
        </p:spPr>
        <p:txBody>
          <a:bodyPr/>
          <a:lstStyle/>
          <a:p>
            <a:pPr marL="0" indent="0" algn="ctr">
              <a:buNone/>
            </a:pPr>
            <a:r>
              <a:rPr lang="pt-BR" b="1" u="sng" dirty="0"/>
              <a:t>INCLUSÃO DE DADOS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Sintaxe: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INSERT INTO </a:t>
            </a:r>
            <a:r>
              <a:rPr lang="pt-BR" dirty="0">
                <a:solidFill>
                  <a:srgbClr val="FF0000"/>
                </a:solidFill>
              </a:rPr>
              <a:t>nome da table </a:t>
            </a:r>
            <a:r>
              <a:rPr lang="pt-BR" dirty="0"/>
              <a:t>(</a:t>
            </a:r>
            <a:r>
              <a:rPr lang="pt-BR" dirty="0">
                <a:solidFill>
                  <a:srgbClr val="FF0000"/>
                </a:solidFill>
              </a:rPr>
              <a:t>nome da coluna 1, nome da coluna2 ...</a:t>
            </a:r>
            <a:r>
              <a:rPr lang="pt-BR" dirty="0"/>
              <a:t>) VALUES (“”,“</a:t>
            </a:r>
            <a:r>
              <a:rPr lang="pt-BR" dirty="0" err="1"/>
              <a:t>xxxx</a:t>
            </a:r>
            <a:r>
              <a:rPr lang="pt-BR" dirty="0"/>
              <a:t>");</a:t>
            </a:r>
          </a:p>
          <a:p>
            <a:pPr marL="0" indent="0" algn="ctr">
              <a:buNone/>
            </a:pPr>
            <a:r>
              <a:rPr lang="pt-BR" dirty="0">
                <a:solidFill>
                  <a:srgbClr val="00B0F0"/>
                </a:solidFill>
              </a:rPr>
              <a:t>OU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insert </a:t>
            </a:r>
            <a:r>
              <a:rPr lang="pt-BR" dirty="0" err="1">
                <a:solidFill>
                  <a:schemeClr val="tx1"/>
                </a:solidFill>
              </a:rPr>
              <a:t>into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nome da table </a:t>
            </a:r>
            <a:r>
              <a:rPr lang="pt-BR" dirty="0" err="1">
                <a:solidFill>
                  <a:schemeClr val="tx1"/>
                </a:solidFill>
              </a:rPr>
              <a:t>values</a:t>
            </a:r>
            <a:r>
              <a:rPr lang="pt-BR" dirty="0">
                <a:solidFill>
                  <a:schemeClr val="tx1"/>
                </a:solidFill>
              </a:rPr>
              <a:t> (“”,”</a:t>
            </a:r>
            <a:r>
              <a:rPr lang="pt-BR" dirty="0" err="1">
                <a:solidFill>
                  <a:schemeClr val="tx1"/>
                </a:solidFill>
              </a:rPr>
              <a:t>xxxxx</a:t>
            </a:r>
            <a:r>
              <a:rPr lang="pt-BR" dirty="0">
                <a:solidFill>
                  <a:schemeClr val="tx1"/>
                </a:solidFill>
              </a:rPr>
              <a:t>”);</a:t>
            </a:r>
          </a:p>
          <a:p>
            <a:pPr marL="0" indent="0" algn="ctr">
              <a:buNone/>
            </a:pP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267497" y="2661630"/>
            <a:ext cx="3993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Chave primary key</a:t>
            </a:r>
          </a:p>
          <a:p>
            <a:r>
              <a:rPr lang="pt-BR" dirty="0"/>
              <a:t> auto_incremente recebe valor vazio</a:t>
            </a:r>
          </a:p>
          <a:p>
            <a:r>
              <a:rPr lang="pt-BR" dirty="0"/>
              <a:t>Pois a mesma gera valor automático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8931058" y="3584960"/>
            <a:ext cx="333140" cy="516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4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>
            <a:normAutofit/>
          </a:bodyPr>
          <a:lstStyle/>
          <a:p>
            <a:r>
              <a:rPr lang="pt-BR" dirty="0"/>
              <a:t>DQL – LINGUAGEM DE CONSULTA DE DADOS</a:t>
            </a:r>
            <a:br>
              <a:rPr lang="pt-BR" dirty="0"/>
            </a:br>
            <a:r>
              <a:rPr lang="pt-BR" dirty="0"/>
              <a:t>data query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047855"/>
            <a:ext cx="10032419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i="1" u="sng" dirty="0">
                <a:solidFill>
                  <a:schemeClr val="tx1"/>
                </a:solidFill>
              </a:rPr>
              <a:t>Operadores especiais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800" dirty="0">
                <a:solidFill>
                  <a:srgbClr val="FF0000"/>
                </a:solidFill>
              </a:rPr>
              <a:t>LIKE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	Este operador é utilizado para compara cadeia de caracteres utilizando padrões de comparação para um ou mais caracteres.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Ex.: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 select * from membros where </a:t>
            </a:r>
            <a:r>
              <a:rPr lang="en-US" sz="2400" dirty="0" err="1"/>
              <a:t>nome_membro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FF0000"/>
                </a:solidFill>
              </a:rPr>
              <a:t>like</a:t>
            </a:r>
            <a:r>
              <a:rPr lang="en-US" sz="2400" dirty="0"/>
              <a:t> ’</a:t>
            </a:r>
            <a:r>
              <a:rPr lang="en-US" sz="2400" dirty="0" err="1"/>
              <a:t>maria</a:t>
            </a:r>
            <a:r>
              <a:rPr lang="en-US" sz="2400" dirty="0"/>
              <a:t>’;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503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>
            <a:normAutofit/>
          </a:bodyPr>
          <a:lstStyle/>
          <a:p>
            <a:r>
              <a:rPr lang="pt-BR" dirty="0"/>
              <a:t>DQL – LINGUAGEM DE CONSULTA DE DADOS</a:t>
            </a:r>
            <a:br>
              <a:rPr lang="pt-BR" dirty="0"/>
            </a:br>
            <a:r>
              <a:rPr lang="pt-BR" dirty="0"/>
              <a:t>data query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047855"/>
            <a:ext cx="10032419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i="1" u="sng" dirty="0">
                <a:solidFill>
                  <a:schemeClr val="tx1"/>
                </a:solidFill>
              </a:rPr>
              <a:t>Operadores especiais</a:t>
            </a:r>
          </a:p>
          <a:p>
            <a:pPr marL="0" indent="0" algn="ctr">
              <a:buNone/>
            </a:pPr>
            <a:r>
              <a:rPr lang="pt-BR" sz="2400" b="1" i="1" u="sng" dirty="0">
                <a:solidFill>
                  <a:schemeClr val="tx1"/>
                </a:solidFill>
              </a:rPr>
              <a:t>LIKE TABELA DE OPERAÇÕES</a:t>
            </a:r>
            <a:endParaRPr lang="pt-BR" sz="1600" b="1" i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	</a:t>
            </a:r>
            <a:endParaRPr lang="pt-BR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17486"/>
              </p:ext>
            </p:extLst>
          </p:nvPr>
        </p:nvGraphicFramePr>
        <p:xfrm>
          <a:off x="677333" y="3224871"/>
          <a:ext cx="10182733" cy="493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6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660">
                <a:tc>
                  <a:txBody>
                    <a:bodyPr/>
                    <a:lstStyle/>
                    <a:p>
                      <a:r>
                        <a:rPr lang="pt-BR" dirty="0"/>
                        <a:t>EXPRESSÃO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r>
                        <a:rPr lang="pt-BR" dirty="0"/>
                        <a:t>Like ‘A%’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Todas as palavras que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iniciem com a letra 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r>
                        <a:rPr lang="pt-BR" dirty="0"/>
                        <a:t>Like ‘%A’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Todas as palavras que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terminam com a letra 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r>
                        <a:rPr lang="pt-BR" dirty="0"/>
                        <a:t>Like ‘%A%’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Toas as palavras que contenha a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letra A em qualquer posição</a:t>
                      </a:r>
                      <a:r>
                        <a:rPr lang="pt-B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87">
                <a:tc>
                  <a:txBody>
                    <a:bodyPr/>
                    <a:lstStyle/>
                    <a:p>
                      <a:r>
                        <a:rPr lang="pt-BR" dirty="0"/>
                        <a:t>Like ‘A_’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String de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dois caracteres </a:t>
                      </a:r>
                      <a:r>
                        <a:rPr lang="pt-BR" dirty="0"/>
                        <a:t>que tenha a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primeira letra A </a:t>
                      </a:r>
                      <a:r>
                        <a:rPr lang="pt-BR" dirty="0"/>
                        <a:t>e o segundo caractere seja qualquer outro.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6695">
                <a:tc>
                  <a:txBody>
                    <a:bodyPr/>
                    <a:lstStyle/>
                    <a:p>
                      <a:r>
                        <a:rPr lang="pt-BR" dirty="0"/>
                        <a:t>Like ‘_A’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String de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dois caracteres</a:t>
                      </a:r>
                      <a:r>
                        <a:rPr lang="pt-BR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BR" baseline="0" dirty="0"/>
                        <a:t>onde </a:t>
                      </a:r>
                      <a:r>
                        <a:rPr lang="pt-BR" dirty="0"/>
                        <a:t>a primeira letra pode ser qualquer uma e a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segundo caractere A.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87">
                <a:tc>
                  <a:txBody>
                    <a:bodyPr/>
                    <a:lstStyle/>
                    <a:p>
                      <a:r>
                        <a:rPr lang="pt-BR" dirty="0"/>
                        <a:t>Like ‘_A_’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String de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três caracteres </a:t>
                      </a:r>
                      <a:r>
                        <a:rPr lang="pt-BR" dirty="0"/>
                        <a:t>cuja segunda letra seja a, independentemente do primeiro ou do</a:t>
                      </a:r>
                      <a:r>
                        <a:rPr lang="pt-BR" baseline="0" dirty="0"/>
                        <a:t> ultimo caractere.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r>
                        <a:rPr lang="pt-BR" dirty="0"/>
                        <a:t>Like ‘%A_’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Todos que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tenham a letra A na penúltima posição </a:t>
                      </a:r>
                      <a:r>
                        <a:rPr lang="pt-BR" dirty="0"/>
                        <a:t>e a última seja qualquer outro caractere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r>
                        <a:rPr lang="pt-BR" dirty="0"/>
                        <a:t>Like ‘_A%’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Todos que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tenham a leta A na segunda posição </a:t>
                      </a:r>
                      <a:r>
                        <a:rPr lang="pt-BR" dirty="0"/>
                        <a:t>e o primeiro caractere seja qualquer 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651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>
            <a:normAutofit/>
          </a:bodyPr>
          <a:lstStyle/>
          <a:p>
            <a:r>
              <a:rPr lang="pt-BR" dirty="0"/>
              <a:t>DQL – LINGUAGEM DE CONSULTA DE DADOS</a:t>
            </a:r>
            <a:br>
              <a:rPr lang="pt-BR" dirty="0"/>
            </a:br>
            <a:r>
              <a:rPr lang="pt-BR" dirty="0"/>
              <a:t>data query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047855"/>
            <a:ext cx="10032419" cy="388077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2400" b="1" i="1" u="sng" dirty="0">
                <a:solidFill>
                  <a:schemeClr val="tx1"/>
                </a:solidFill>
              </a:rPr>
              <a:t>Operadores especiais</a:t>
            </a:r>
          </a:p>
          <a:p>
            <a:pPr marL="0" indent="0" algn="ctr">
              <a:buNone/>
            </a:pPr>
            <a:r>
              <a:rPr lang="pt-BR" sz="2400" b="1" i="1" u="sng" dirty="0">
                <a:solidFill>
                  <a:schemeClr val="tx1"/>
                </a:solidFill>
              </a:rPr>
              <a:t>In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tx1"/>
                </a:solidFill>
              </a:rPr>
              <a:t>		</a:t>
            </a:r>
            <a:r>
              <a:rPr lang="pt-BR" sz="2400" dirty="0">
                <a:solidFill>
                  <a:schemeClr val="tx1"/>
                </a:solidFill>
              </a:rPr>
              <a:t>Permiti comparar o valor de uma coluna com um conjunto de valores normalmente. Esse operador é interessante pois ele pode substituir uma serie de comparações seguidas da cláusula or.</a:t>
            </a:r>
          </a:p>
          <a:p>
            <a:pPr marL="0" indent="0">
              <a:buNone/>
            </a:pPr>
            <a:r>
              <a:rPr lang="pt-BR" dirty="0"/>
              <a:t>Ex.:</a:t>
            </a:r>
          </a:p>
          <a:p>
            <a:pPr marL="0" indent="0">
              <a:buNone/>
            </a:pPr>
            <a:r>
              <a:rPr lang="pt-BR" sz="2600" dirty="0"/>
              <a:t>Select * from membros where id_membro </a:t>
            </a:r>
            <a:r>
              <a:rPr lang="pt-BR" sz="2600" dirty="0">
                <a:solidFill>
                  <a:srgbClr val="FF0000"/>
                </a:solidFill>
              </a:rPr>
              <a:t>in</a:t>
            </a:r>
            <a:r>
              <a:rPr lang="pt-BR" sz="2600" dirty="0"/>
              <a:t> (1,5,9);</a:t>
            </a:r>
          </a:p>
          <a:p>
            <a:pPr marL="0" indent="0">
              <a:buNone/>
            </a:pPr>
            <a:endParaRPr lang="pt-BR" sz="2400" b="1" i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/>
              <a:t>Select * from membros where (id_membro 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en-US" sz="2400" dirty="0"/>
              <a:t> (1,5,9)) and endereco is null;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Faça outras operações logicas.</a:t>
            </a:r>
            <a:br>
              <a:rPr lang="pt-BR" sz="2400" b="1" i="1" u="sng" dirty="0">
                <a:solidFill>
                  <a:schemeClr val="tx1"/>
                </a:solidFill>
              </a:rPr>
            </a:br>
            <a:endParaRPr lang="pt-BR" sz="2400" b="1" i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4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>
            <a:normAutofit/>
          </a:bodyPr>
          <a:lstStyle/>
          <a:p>
            <a:r>
              <a:rPr lang="pt-BR" dirty="0"/>
              <a:t>DQL – LINGUAGEM DE CONSULTA DE DADOS</a:t>
            </a:r>
            <a:br>
              <a:rPr lang="pt-BR" dirty="0"/>
            </a:br>
            <a:r>
              <a:rPr lang="pt-BR" dirty="0"/>
              <a:t>data query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047855"/>
            <a:ext cx="10032419" cy="388077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2400" b="1" i="1" u="sng" dirty="0">
                <a:solidFill>
                  <a:schemeClr val="tx1"/>
                </a:solidFill>
              </a:rPr>
              <a:t>Operadores especiais</a:t>
            </a:r>
          </a:p>
          <a:p>
            <a:pPr marL="0" indent="0" algn="ctr">
              <a:buNone/>
            </a:pPr>
            <a:r>
              <a:rPr lang="pt-BR" sz="2400" b="1" i="1" u="sng" dirty="0">
                <a:solidFill>
                  <a:schemeClr val="tx1"/>
                </a:solidFill>
              </a:rPr>
              <a:t>In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tx1"/>
                </a:solidFill>
              </a:rPr>
              <a:t>		</a:t>
            </a:r>
            <a:r>
              <a:rPr lang="pt-BR" sz="2400" dirty="0">
                <a:solidFill>
                  <a:schemeClr val="tx1"/>
                </a:solidFill>
              </a:rPr>
              <a:t>Permiti comparar o valor de uma coluna com um conjunto de valores normalmente. Esse operador é interessante pois ele pode substituir uma serie de comparações seguidas da cláusula or.</a:t>
            </a:r>
          </a:p>
          <a:p>
            <a:pPr marL="0" indent="0">
              <a:buNone/>
            </a:pPr>
            <a:r>
              <a:rPr lang="pt-BR" dirty="0"/>
              <a:t>Ex.:</a:t>
            </a:r>
          </a:p>
          <a:p>
            <a:pPr marL="0" indent="0">
              <a:buNone/>
            </a:pPr>
            <a:r>
              <a:rPr lang="pt-BR" sz="2600" dirty="0"/>
              <a:t>Select * from membros where id_membro </a:t>
            </a:r>
            <a:r>
              <a:rPr lang="pt-BR" sz="2600" dirty="0">
                <a:solidFill>
                  <a:srgbClr val="FF0000"/>
                </a:solidFill>
              </a:rPr>
              <a:t>in</a:t>
            </a:r>
            <a:r>
              <a:rPr lang="pt-BR" sz="2600" dirty="0"/>
              <a:t> (1,5,9);</a:t>
            </a:r>
          </a:p>
          <a:p>
            <a:pPr marL="0" indent="0">
              <a:buNone/>
            </a:pPr>
            <a:endParaRPr lang="pt-BR" sz="2400" b="1" i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/>
              <a:t>Select * from membros where (id_membro 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en-US" sz="2400" dirty="0"/>
              <a:t> (1,5,9)) and endereco is null;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Faça outras operações logicas.</a:t>
            </a:r>
            <a:br>
              <a:rPr lang="pt-BR" sz="2400" b="1" i="1" u="sng" dirty="0">
                <a:solidFill>
                  <a:schemeClr val="tx1"/>
                </a:solidFill>
              </a:rPr>
            </a:br>
            <a:endParaRPr lang="pt-BR" sz="2400" b="1" i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6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>
            <a:normAutofit/>
          </a:bodyPr>
          <a:lstStyle/>
          <a:p>
            <a:r>
              <a:rPr lang="pt-BR" dirty="0"/>
              <a:t>DQL – LINGUAGEM DE CONSULTA DE DADOS</a:t>
            </a:r>
            <a:br>
              <a:rPr lang="pt-BR" dirty="0"/>
            </a:br>
            <a:r>
              <a:rPr lang="pt-BR" dirty="0"/>
              <a:t>data query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047855"/>
            <a:ext cx="10032419" cy="388077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2400" b="1" i="1" u="sng" dirty="0">
                <a:solidFill>
                  <a:schemeClr val="tx1"/>
                </a:solidFill>
              </a:rPr>
              <a:t>Operadores especiais</a:t>
            </a:r>
          </a:p>
          <a:p>
            <a:pPr marL="0" indent="0" algn="ctr">
              <a:buNone/>
            </a:pPr>
            <a:r>
              <a:rPr lang="pt-BR" sz="2400" b="1" i="1" u="sng" dirty="0">
                <a:solidFill>
                  <a:schemeClr val="tx1"/>
                </a:solidFill>
              </a:rPr>
              <a:t>Between</a:t>
            </a:r>
          </a:p>
          <a:p>
            <a:pPr marL="0" indent="0">
              <a:buNone/>
            </a:pPr>
            <a:r>
              <a:rPr lang="pt-BR" dirty="0"/>
              <a:t>		</a:t>
            </a:r>
          </a:p>
          <a:p>
            <a:pPr marL="0" indent="0" algn="just">
              <a:buNone/>
            </a:pPr>
            <a:r>
              <a:rPr lang="pt-BR" dirty="0"/>
              <a:t>		Esse operador serve par determinar um intervalo de busca. Assim, sempre que quisermos realizar buscas que indiquem um intervalo de números datas, </a:t>
            </a:r>
            <a:r>
              <a:rPr lang="pt-BR" dirty="0" err="1"/>
              <a:t>etc</a:t>
            </a:r>
            <a:r>
              <a:rPr lang="pt-BR" dirty="0"/>
              <a:t> ... ,  podemos utilizar o BETWEEN para simplificar a forma de escrevermos o comando É muito utilizado para simplificar a utilização do AND.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Ex.:</a:t>
            </a:r>
          </a:p>
          <a:p>
            <a:pPr marL="0" indent="0" algn="just">
              <a:buNone/>
            </a:pPr>
            <a:r>
              <a:rPr lang="en-US" dirty="0"/>
              <a:t>SELECT * from comentarios WHERE data_comentario </a:t>
            </a:r>
            <a:r>
              <a:rPr lang="en-US" dirty="0">
                <a:solidFill>
                  <a:srgbClr val="FF0000"/>
                </a:solidFill>
              </a:rPr>
              <a:t>BETWEEN</a:t>
            </a:r>
            <a:r>
              <a:rPr lang="en-US" dirty="0"/>
              <a:t> '2016-01-1' and '2016-01-21‘</a:t>
            </a:r>
          </a:p>
          <a:p>
            <a:pPr marL="0" indent="0" algn="just">
              <a:buNone/>
            </a:pPr>
            <a:r>
              <a:rPr lang="en-US" dirty="0"/>
              <a:t>SELECT * from comentarios WHERE 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 (data_comentario </a:t>
            </a:r>
            <a:r>
              <a:rPr lang="en-US" dirty="0">
                <a:solidFill>
                  <a:srgbClr val="FF0000"/>
                </a:solidFill>
              </a:rPr>
              <a:t>BETWEEN</a:t>
            </a:r>
            <a:r>
              <a:rPr lang="en-US" dirty="0"/>
              <a:t> '2016-01-01' and '2016-01-21')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826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>
            <a:normAutofit/>
          </a:bodyPr>
          <a:lstStyle/>
          <a:p>
            <a:r>
              <a:rPr lang="pt-BR" dirty="0"/>
              <a:t>DQL – LINGUAGEM DE CONSULTA DE DADOS</a:t>
            </a:r>
            <a:br>
              <a:rPr lang="pt-BR" dirty="0"/>
            </a:br>
            <a:r>
              <a:rPr lang="pt-BR" dirty="0"/>
              <a:t>data query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047855"/>
            <a:ext cx="10032419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Exercícios: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Crie um banco de dados para um mercado local:</a:t>
            </a:r>
          </a:p>
          <a:p>
            <a:pPr marL="0" indent="0">
              <a:buNone/>
            </a:pPr>
            <a:r>
              <a:rPr lang="pt-BR" dirty="0"/>
              <a:t>		Nesse mercado cada venda é atribuída a um vendendo o mesmo pode realizar varia vendas, o cliente só pode ser atendido por um vendedor , os produto precisam ter seu preços unitários e descrição.</a:t>
            </a:r>
          </a:p>
        </p:txBody>
      </p:sp>
    </p:spTree>
    <p:extLst>
      <p:ext uri="{BB962C8B-B14F-4D97-AF65-F5344CB8AC3E}">
        <p14:creationId xmlns:p14="http://schemas.microsoft.com/office/powerpoint/2010/main" val="182630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/>
          <a:lstStyle/>
          <a:p>
            <a:r>
              <a:rPr lang="pt-BR" dirty="0"/>
              <a:t>DML – MANIPULAÇÃO DADOS ARMAZENADOS</a:t>
            </a:r>
            <a:br>
              <a:rPr lang="pt-BR" dirty="0"/>
            </a:br>
            <a:r>
              <a:rPr lang="pt-BR" dirty="0"/>
              <a:t>data manipulation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9518852" cy="3880773"/>
          </a:xfrm>
        </p:spPr>
        <p:txBody>
          <a:bodyPr/>
          <a:lstStyle/>
          <a:p>
            <a:pPr marL="0" indent="0" algn="ctr">
              <a:buNone/>
            </a:pPr>
            <a:r>
              <a:rPr lang="pt-BR" b="1" u="sng" dirty="0"/>
              <a:t>INCLUSÃO DE MULTIPLOS DADOS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Sintaxe: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insert </a:t>
            </a:r>
            <a:r>
              <a:rPr lang="pt-BR" dirty="0" err="1">
                <a:solidFill>
                  <a:schemeClr val="tx1"/>
                </a:solidFill>
              </a:rPr>
              <a:t>into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nome da tabela </a:t>
            </a:r>
            <a:r>
              <a:rPr lang="pt-BR" dirty="0" err="1">
                <a:solidFill>
                  <a:schemeClr val="tx1"/>
                </a:solidFill>
              </a:rPr>
              <a:t>values</a:t>
            </a:r>
            <a:r>
              <a:rPr lang="pt-BR" dirty="0">
                <a:solidFill>
                  <a:schemeClr val="tx1"/>
                </a:solidFill>
              </a:rPr>
              <a:t> (“”,”</a:t>
            </a:r>
            <a:r>
              <a:rPr lang="pt-BR" dirty="0" err="1">
                <a:solidFill>
                  <a:schemeClr val="tx1"/>
                </a:solidFill>
              </a:rPr>
              <a:t>xxxxx</a:t>
            </a:r>
            <a:r>
              <a:rPr lang="pt-BR" dirty="0">
                <a:solidFill>
                  <a:schemeClr val="tx1"/>
                </a:solidFill>
              </a:rPr>
              <a:t>”), (“”,”</a:t>
            </a:r>
            <a:r>
              <a:rPr lang="pt-BR" dirty="0" err="1">
                <a:solidFill>
                  <a:schemeClr val="tx1"/>
                </a:solidFill>
              </a:rPr>
              <a:t>xxxxx</a:t>
            </a:r>
            <a:r>
              <a:rPr lang="pt-BR" dirty="0">
                <a:solidFill>
                  <a:schemeClr val="tx1"/>
                </a:solidFill>
              </a:rPr>
              <a:t>”), (“”,”</a:t>
            </a:r>
            <a:r>
              <a:rPr lang="pt-BR" dirty="0" err="1">
                <a:solidFill>
                  <a:schemeClr val="tx1"/>
                </a:solidFill>
              </a:rPr>
              <a:t>xxxxx</a:t>
            </a:r>
            <a:r>
              <a:rPr lang="pt-BR" dirty="0">
                <a:solidFill>
                  <a:schemeClr val="tx1"/>
                </a:solidFill>
              </a:rPr>
              <a:t>”), (“”,”</a:t>
            </a:r>
            <a:r>
              <a:rPr lang="pt-BR" dirty="0" err="1">
                <a:solidFill>
                  <a:schemeClr val="tx1"/>
                </a:solidFill>
              </a:rPr>
              <a:t>xxxxx</a:t>
            </a:r>
            <a:r>
              <a:rPr lang="pt-BR" dirty="0">
                <a:solidFill>
                  <a:schemeClr val="tx1"/>
                </a:solidFill>
              </a:rPr>
              <a:t>”);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/>
          <a:lstStyle/>
          <a:p>
            <a:r>
              <a:rPr lang="pt-BR" dirty="0"/>
              <a:t>DML – MANIPULAÇÃO DADOS ARMAZENADOS</a:t>
            </a:r>
            <a:br>
              <a:rPr lang="pt-BR" dirty="0"/>
            </a:br>
            <a:r>
              <a:rPr lang="pt-BR" dirty="0"/>
              <a:t>data manipulation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032419" cy="3880773"/>
          </a:xfrm>
        </p:spPr>
        <p:txBody>
          <a:bodyPr/>
          <a:lstStyle/>
          <a:p>
            <a:pPr marL="0" indent="0" algn="ctr">
              <a:buNone/>
            </a:pPr>
            <a:r>
              <a:rPr lang="pt-BR" b="1" u="sng" dirty="0"/>
              <a:t>INCLUSÃO DE MULTIPLOS DADOS MULTIPLAS TABELAS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Sintaxe: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insert </a:t>
            </a:r>
            <a:r>
              <a:rPr lang="pt-BR" dirty="0" err="1">
                <a:solidFill>
                  <a:schemeClr val="tx1"/>
                </a:solidFill>
              </a:rPr>
              <a:t>into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nome da tabela A </a:t>
            </a:r>
            <a:r>
              <a:rPr lang="pt-BR" dirty="0" err="1">
                <a:solidFill>
                  <a:schemeClr val="tx1"/>
                </a:solidFill>
              </a:rPr>
              <a:t>values</a:t>
            </a:r>
            <a:r>
              <a:rPr lang="pt-BR" dirty="0">
                <a:solidFill>
                  <a:schemeClr val="tx1"/>
                </a:solidFill>
              </a:rPr>
              <a:t> (“”,”</a:t>
            </a:r>
            <a:r>
              <a:rPr lang="pt-BR" dirty="0" err="1">
                <a:solidFill>
                  <a:schemeClr val="tx1"/>
                </a:solidFill>
              </a:rPr>
              <a:t>xxxxx</a:t>
            </a:r>
            <a:r>
              <a:rPr lang="pt-BR" dirty="0">
                <a:solidFill>
                  <a:schemeClr val="tx1"/>
                </a:solidFill>
              </a:rPr>
              <a:t>”), (“”,”</a:t>
            </a:r>
            <a:r>
              <a:rPr lang="pt-BR" dirty="0" err="1">
                <a:solidFill>
                  <a:schemeClr val="tx1"/>
                </a:solidFill>
              </a:rPr>
              <a:t>xxxxx</a:t>
            </a:r>
            <a:r>
              <a:rPr lang="pt-BR" dirty="0">
                <a:solidFill>
                  <a:schemeClr val="tx1"/>
                </a:solidFill>
              </a:rPr>
              <a:t>”), (“”,”</a:t>
            </a:r>
            <a:r>
              <a:rPr lang="pt-BR" dirty="0" err="1">
                <a:solidFill>
                  <a:schemeClr val="tx1"/>
                </a:solidFill>
              </a:rPr>
              <a:t>xxxxx</a:t>
            </a:r>
            <a:r>
              <a:rPr lang="pt-BR" dirty="0">
                <a:solidFill>
                  <a:schemeClr val="tx1"/>
                </a:solidFill>
              </a:rPr>
              <a:t>”), (“”,”</a:t>
            </a:r>
            <a:r>
              <a:rPr lang="pt-BR" dirty="0" err="1">
                <a:solidFill>
                  <a:schemeClr val="tx1"/>
                </a:solidFill>
              </a:rPr>
              <a:t>xxxxx</a:t>
            </a:r>
            <a:r>
              <a:rPr lang="pt-BR" dirty="0">
                <a:solidFill>
                  <a:schemeClr val="tx1"/>
                </a:solidFill>
              </a:rPr>
              <a:t>”);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insert </a:t>
            </a:r>
            <a:r>
              <a:rPr lang="pt-BR" dirty="0" err="1">
                <a:solidFill>
                  <a:schemeClr val="tx1"/>
                </a:solidFill>
              </a:rPr>
              <a:t>into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nome da tabela A </a:t>
            </a:r>
            <a:r>
              <a:rPr lang="pt-BR" dirty="0" err="1">
                <a:solidFill>
                  <a:schemeClr val="tx1"/>
                </a:solidFill>
              </a:rPr>
              <a:t>values</a:t>
            </a:r>
            <a:r>
              <a:rPr lang="pt-BR" dirty="0">
                <a:solidFill>
                  <a:schemeClr val="tx1"/>
                </a:solidFill>
              </a:rPr>
              <a:t> (“”,”</a:t>
            </a:r>
            <a:r>
              <a:rPr lang="pt-BR" dirty="0" err="1">
                <a:solidFill>
                  <a:schemeClr val="tx1"/>
                </a:solidFill>
              </a:rPr>
              <a:t>xxxxx</a:t>
            </a:r>
            <a:r>
              <a:rPr lang="pt-BR" dirty="0">
                <a:solidFill>
                  <a:schemeClr val="tx1"/>
                </a:solidFill>
              </a:rPr>
              <a:t>”), (“”,”</a:t>
            </a:r>
            <a:r>
              <a:rPr lang="pt-BR" dirty="0" err="1">
                <a:solidFill>
                  <a:schemeClr val="tx1"/>
                </a:solidFill>
              </a:rPr>
              <a:t>xxxxx</a:t>
            </a:r>
            <a:r>
              <a:rPr lang="pt-BR" dirty="0">
                <a:solidFill>
                  <a:schemeClr val="tx1"/>
                </a:solidFill>
              </a:rPr>
              <a:t>”), (“”,”</a:t>
            </a:r>
            <a:r>
              <a:rPr lang="pt-BR" dirty="0" err="1">
                <a:solidFill>
                  <a:schemeClr val="tx1"/>
                </a:solidFill>
              </a:rPr>
              <a:t>xxxxx</a:t>
            </a:r>
            <a:r>
              <a:rPr lang="pt-BR" dirty="0">
                <a:solidFill>
                  <a:schemeClr val="tx1"/>
                </a:solidFill>
              </a:rPr>
              <a:t>”), (“”,”</a:t>
            </a:r>
            <a:r>
              <a:rPr lang="pt-BR" dirty="0" err="1">
                <a:solidFill>
                  <a:schemeClr val="tx1"/>
                </a:solidFill>
              </a:rPr>
              <a:t>xxxxx</a:t>
            </a:r>
            <a:r>
              <a:rPr lang="pt-BR" dirty="0">
                <a:solidFill>
                  <a:schemeClr val="tx1"/>
                </a:solidFill>
              </a:rPr>
              <a:t>”);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04490" y="3225933"/>
            <a:ext cx="21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PRIMEIRA INSERÇÃO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19248" y="5697082"/>
            <a:ext cx="22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SEGUNDA INSERÇÃO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1453019" y="3410599"/>
            <a:ext cx="1151471" cy="8903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>
            <a:stCxn id="5" idx="1"/>
          </p:cNvCxnSpPr>
          <p:nvPr/>
        </p:nvCxnSpPr>
        <p:spPr>
          <a:xfrm flipH="1" flipV="1">
            <a:off x="1265129" y="4985359"/>
            <a:ext cx="554119" cy="896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587499" y="5512416"/>
            <a:ext cx="4495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Obs.: N quantidade de inserções,</a:t>
            </a:r>
          </a:p>
          <a:p>
            <a:r>
              <a:rPr lang="pt-BR" dirty="0"/>
              <a:t> apenas seja separadas por ponto vírgulas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9082640" y="4872625"/>
            <a:ext cx="1088494" cy="962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77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/>
          <a:lstStyle/>
          <a:p>
            <a:r>
              <a:rPr lang="pt-BR" dirty="0"/>
              <a:t>DML – MANIPULAÇÃO DADOS ARMAZENADOS</a:t>
            </a:r>
            <a:br>
              <a:rPr lang="pt-BR" dirty="0"/>
            </a:br>
            <a:r>
              <a:rPr lang="pt-BR" dirty="0"/>
              <a:t>data manipulation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032419" cy="3880773"/>
          </a:xfrm>
        </p:spPr>
        <p:txBody>
          <a:bodyPr/>
          <a:lstStyle/>
          <a:p>
            <a:pPr marL="0" indent="0" algn="ctr">
              <a:buNone/>
            </a:pPr>
            <a:r>
              <a:rPr lang="pt-BR" b="1" u="sng" dirty="0"/>
              <a:t>ATUALIZAÇÃO DE DADOS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Sintaxe: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UPDATE </a:t>
            </a:r>
            <a:r>
              <a:rPr lang="pt-BR" dirty="0">
                <a:solidFill>
                  <a:srgbClr val="FF0000"/>
                </a:solidFill>
              </a:rPr>
              <a:t>nome da tabela </a:t>
            </a:r>
            <a:r>
              <a:rPr lang="pt-BR" dirty="0"/>
              <a:t>SET nome da coluna=“</a:t>
            </a:r>
            <a:r>
              <a:rPr lang="pt-BR" dirty="0">
                <a:solidFill>
                  <a:srgbClr val="FF0000"/>
                </a:solidFill>
              </a:rPr>
              <a:t>valor da coluna</a:t>
            </a:r>
            <a:r>
              <a:rPr lang="pt-BR" dirty="0"/>
              <a:t>" WHERE </a:t>
            </a:r>
            <a:r>
              <a:rPr lang="pt-BR" dirty="0">
                <a:solidFill>
                  <a:srgbClr val="FF0000"/>
                </a:solidFill>
              </a:rPr>
              <a:t>id=numero do registro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Obs.: As mesmas regras da insert se 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aplicam a update , atualizações múltiplas e múltiplas tabela.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5" name="Chave direita 4"/>
          <p:cNvSpPr/>
          <p:nvPr/>
        </p:nvSpPr>
        <p:spPr>
          <a:xfrm rot="5400000">
            <a:off x="8824328" y="2810454"/>
            <a:ext cx="451452" cy="331939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6647216" y="4695878"/>
            <a:ext cx="2396576" cy="13910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522275" y="6086885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Condição para se realizar a atualização</a:t>
            </a:r>
          </a:p>
        </p:txBody>
      </p:sp>
    </p:spTree>
    <p:extLst>
      <p:ext uri="{BB962C8B-B14F-4D97-AF65-F5344CB8AC3E}">
        <p14:creationId xmlns:p14="http://schemas.microsoft.com/office/powerpoint/2010/main" val="251103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/>
          <a:lstStyle/>
          <a:p>
            <a:r>
              <a:rPr lang="pt-BR" dirty="0"/>
              <a:t>DML – MANIPULAÇÃO DADOS ARMAZENADOS</a:t>
            </a:r>
            <a:br>
              <a:rPr lang="pt-BR" dirty="0"/>
            </a:br>
            <a:r>
              <a:rPr lang="pt-BR" dirty="0"/>
              <a:t>data manipulation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032419" cy="3880773"/>
          </a:xfrm>
        </p:spPr>
        <p:txBody>
          <a:bodyPr/>
          <a:lstStyle/>
          <a:p>
            <a:pPr marL="0" indent="0" algn="ctr">
              <a:buNone/>
            </a:pPr>
            <a:r>
              <a:rPr lang="pt-BR" b="1" u="sng" dirty="0"/>
              <a:t>EXCLUSÃO DE DADOS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Sintaxe: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DELETE FROM </a:t>
            </a:r>
            <a:r>
              <a:rPr lang="en-US" dirty="0">
                <a:solidFill>
                  <a:srgbClr val="FF0000"/>
                </a:solidFill>
              </a:rPr>
              <a:t>nome da tabela  </a:t>
            </a:r>
            <a:r>
              <a:rPr lang="en-US" dirty="0"/>
              <a:t>WHERE  id= </a:t>
            </a:r>
            <a:r>
              <a:rPr lang="en-US" dirty="0">
                <a:solidFill>
                  <a:srgbClr val="FF0000"/>
                </a:solidFill>
              </a:rPr>
              <a:t>identificador do registor para exclusão</a:t>
            </a:r>
            <a:endParaRPr lang="pt-B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8" name="Chave direita 7"/>
          <p:cNvSpPr/>
          <p:nvPr/>
        </p:nvSpPr>
        <p:spPr>
          <a:xfrm rot="5400000">
            <a:off x="6421490" y="2459725"/>
            <a:ext cx="451452" cy="537366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910202" y="6086885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Condição para realizar exclusão</a:t>
            </a:r>
          </a:p>
        </p:txBody>
      </p:sp>
      <p:cxnSp>
        <p:nvCxnSpPr>
          <p:cNvPr id="14" name="Conector de seta reta 13"/>
          <p:cNvCxnSpPr>
            <a:stCxn id="8" idx="1"/>
            <a:endCxn id="9" idx="0"/>
          </p:cNvCxnSpPr>
          <p:nvPr/>
        </p:nvCxnSpPr>
        <p:spPr>
          <a:xfrm>
            <a:off x="6647216" y="5372284"/>
            <a:ext cx="0" cy="7146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06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/>
          <a:lstStyle/>
          <a:p>
            <a:r>
              <a:rPr lang="pt-BR" dirty="0"/>
              <a:t>DML – MANIPULAÇÃO DADOS ARMAZENADOS</a:t>
            </a:r>
            <a:br>
              <a:rPr lang="pt-BR" dirty="0"/>
            </a:br>
            <a:r>
              <a:rPr lang="pt-BR" dirty="0"/>
              <a:t>data manipulation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032419" cy="3880773"/>
          </a:xfrm>
        </p:spPr>
        <p:txBody>
          <a:bodyPr/>
          <a:lstStyle/>
          <a:p>
            <a:pPr marL="0" indent="0" algn="ctr">
              <a:buNone/>
            </a:pPr>
            <a:r>
              <a:rPr lang="pt-BR" b="1" u="sng" dirty="0"/>
              <a:t>EXCLUSÃO DE DADOS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Sintaxe: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DELETE FROM </a:t>
            </a:r>
            <a:r>
              <a:rPr lang="en-US" dirty="0">
                <a:solidFill>
                  <a:srgbClr val="FF0000"/>
                </a:solidFill>
              </a:rPr>
              <a:t>nome da tabela  </a:t>
            </a:r>
            <a:r>
              <a:rPr lang="en-US" dirty="0"/>
              <a:t>WHERE  id= </a:t>
            </a:r>
            <a:r>
              <a:rPr lang="en-US" dirty="0">
                <a:solidFill>
                  <a:srgbClr val="FF0000"/>
                </a:solidFill>
              </a:rPr>
              <a:t>identificador do registor para exclusão</a:t>
            </a:r>
            <a:endParaRPr lang="pt-B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8" name="Chave direita 7"/>
          <p:cNvSpPr/>
          <p:nvPr/>
        </p:nvSpPr>
        <p:spPr>
          <a:xfrm rot="5400000">
            <a:off x="6421490" y="2459725"/>
            <a:ext cx="451452" cy="537366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910202" y="6086885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Condição para realizar exclusão</a:t>
            </a:r>
          </a:p>
        </p:txBody>
      </p:sp>
      <p:cxnSp>
        <p:nvCxnSpPr>
          <p:cNvPr id="14" name="Conector de seta reta 13"/>
          <p:cNvCxnSpPr>
            <a:stCxn id="8" idx="1"/>
            <a:endCxn id="9" idx="0"/>
          </p:cNvCxnSpPr>
          <p:nvPr/>
        </p:nvCxnSpPr>
        <p:spPr>
          <a:xfrm>
            <a:off x="6647216" y="5372284"/>
            <a:ext cx="0" cy="7146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3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/>
          <a:lstStyle/>
          <a:p>
            <a:r>
              <a:rPr lang="pt-BR" dirty="0"/>
              <a:t>DML – MANIPULAÇÃO DADOS ARMAZENADOS</a:t>
            </a:r>
            <a:br>
              <a:rPr lang="pt-BR" dirty="0"/>
            </a:br>
            <a:r>
              <a:rPr lang="pt-BR" dirty="0"/>
              <a:t>data manipulation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032419" cy="3880773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Exercício: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	Crie um banco de dados para um blog onde os membros possam comentar a noticia e outros membros possam responder aos comentários. Requisitos que devem conter: data de comentário e resposta 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Cadastro de membro deve conter nome de pai , mãe, nascimento e endereço(“obs.; </a:t>
            </a:r>
            <a:r>
              <a:rPr lang="pt-BR" dirty="0" err="1">
                <a:solidFill>
                  <a:schemeClr val="tx1"/>
                </a:solidFill>
              </a:rPr>
              <a:t>multiplo</a:t>
            </a:r>
            <a:r>
              <a:rPr lang="pt-BR" dirty="0">
                <a:solidFill>
                  <a:schemeClr val="tx1"/>
                </a:solidFill>
              </a:rPr>
              <a:t>”).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Crie o modelo lógico e físico e realize as </a:t>
            </a:r>
            <a:r>
              <a:rPr lang="pt-BR" dirty="0" err="1">
                <a:solidFill>
                  <a:schemeClr val="tx1"/>
                </a:solidFill>
              </a:rPr>
              <a:t>DMLs</a:t>
            </a:r>
            <a:r>
              <a:rPr lang="pt-BR" dirty="0">
                <a:solidFill>
                  <a:schemeClr val="tx1"/>
                </a:solidFill>
              </a:rPr>
              <a:t> de inclusão , atualização e exclusão;</a:t>
            </a:r>
          </a:p>
        </p:txBody>
      </p:sp>
    </p:spTree>
    <p:extLst>
      <p:ext uri="{BB962C8B-B14F-4D97-AF65-F5344CB8AC3E}">
        <p14:creationId xmlns:p14="http://schemas.microsoft.com/office/powerpoint/2010/main" val="289281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583565" cy="1320800"/>
          </a:xfrm>
        </p:spPr>
        <p:txBody>
          <a:bodyPr>
            <a:normAutofit/>
          </a:bodyPr>
          <a:lstStyle/>
          <a:p>
            <a:r>
              <a:rPr lang="pt-BR" dirty="0"/>
              <a:t>DQL – LINGUAGEM DE CONSULTA DE DADOS</a:t>
            </a:r>
            <a:br>
              <a:rPr lang="pt-BR" dirty="0"/>
            </a:br>
            <a:r>
              <a:rPr lang="pt-BR" dirty="0"/>
              <a:t>data query language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032419" cy="3880773"/>
          </a:xfrm>
        </p:spPr>
        <p:txBody>
          <a:bodyPr/>
          <a:lstStyle/>
          <a:p>
            <a:pPr marL="0" indent="0" algn="ctr">
              <a:buNone/>
            </a:pPr>
            <a:r>
              <a:rPr lang="pt-BR" b="1" i="1" dirty="0">
                <a:solidFill>
                  <a:schemeClr val="tx1"/>
                </a:solidFill>
              </a:rPr>
              <a:t>SELECT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	Palavras reservadas para a manipulação dos dados. Quando é necessário realizar algum tipo de consulta, selecionar dados, para montar uma informação.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Sintaxe: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Select </a:t>
            </a:r>
            <a:r>
              <a:rPr lang="pt-BR" dirty="0">
                <a:solidFill>
                  <a:srgbClr val="FF0000"/>
                </a:solidFill>
              </a:rPr>
              <a:t>nome da coluna </a:t>
            </a:r>
            <a:r>
              <a:rPr lang="pt-BR" dirty="0">
                <a:solidFill>
                  <a:schemeClr val="tx1"/>
                </a:solidFill>
              </a:rPr>
              <a:t>where </a:t>
            </a:r>
            <a:r>
              <a:rPr lang="pt-BR" dirty="0">
                <a:solidFill>
                  <a:srgbClr val="FF0000"/>
                </a:solidFill>
              </a:rPr>
              <a:t>filtro da condição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Ex.: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Select * from nome da tabela where 1;</a:t>
            </a:r>
          </a:p>
        </p:txBody>
      </p:sp>
    </p:spTree>
    <p:extLst>
      <p:ext uri="{BB962C8B-B14F-4D97-AF65-F5344CB8AC3E}">
        <p14:creationId xmlns:p14="http://schemas.microsoft.com/office/powerpoint/2010/main" val="29088751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1081</TotalTime>
  <Words>1540</Words>
  <Application>Microsoft Office PowerPoint</Application>
  <PresentationFormat>Widescreen</PresentationFormat>
  <Paragraphs>290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Facetado</vt:lpstr>
      <vt:lpstr>Banco de dados aula 6 </vt:lpstr>
      <vt:lpstr>DML – MANIPULAÇÃO DADOS ARMAZENADOS data manipulation language</vt:lpstr>
      <vt:lpstr>DML – MANIPULAÇÃO DADOS ARMAZENADOS data manipulation language</vt:lpstr>
      <vt:lpstr>DML – MANIPULAÇÃO DADOS ARMAZENADOS data manipulation language</vt:lpstr>
      <vt:lpstr>DML – MANIPULAÇÃO DADOS ARMAZENADOS data manipulation language</vt:lpstr>
      <vt:lpstr>DML – MANIPULAÇÃO DADOS ARMAZENADOS data manipulation language</vt:lpstr>
      <vt:lpstr>DML – MANIPULAÇÃO DADOS ARMAZENADOS data manipulation language</vt:lpstr>
      <vt:lpstr>DML – MANIPULAÇÃO DADOS ARMAZENADOS data manipulation language</vt:lpstr>
      <vt:lpstr>DQL – LINGUAGEM DE CONSULTA DE DADOS data query language</vt:lpstr>
      <vt:lpstr>DQL – LINGUAGEM DE CONSULTA DE DADOS data query language</vt:lpstr>
      <vt:lpstr>DQL – LINGUAGEM DE CONSULTA DE DADOS data query language</vt:lpstr>
      <vt:lpstr>DQL – LINGUAGEM DE CONSULTA DE DADOS data query language</vt:lpstr>
      <vt:lpstr>DQL – LINGUAGEM DE CONSULTA DE DADOS data query language</vt:lpstr>
      <vt:lpstr>DQL – LINGUAGEM DE CONSULTA DE DADOS data query language</vt:lpstr>
      <vt:lpstr>DQL – LINGUAGEM DE CONSULTA DE DADOS data query language</vt:lpstr>
      <vt:lpstr>DQL – LINGUAGEM DE CONSULTA DE DADOS data query language</vt:lpstr>
      <vt:lpstr>DQL – LINGUAGEM DE CONSULTA DE DADOS data query language</vt:lpstr>
      <vt:lpstr>DQL – LINGUAGEM DE CONSULTA DE DADOS data query language</vt:lpstr>
      <vt:lpstr>DQL – LINGUAGEM DE CONSULTA DE DADOS data query language</vt:lpstr>
      <vt:lpstr>DQL – LINGUAGEM DE CONSULTA DE DADOS data query language</vt:lpstr>
      <vt:lpstr>DQL – LINGUAGEM DE CONSULTA DE DADOS data query language</vt:lpstr>
      <vt:lpstr>DQL – LINGUAGEM DE CONSULTA DE DADOS data query language</vt:lpstr>
      <vt:lpstr>DQL – LINGUAGEM DE CONSULTA DE DADOS data query language</vt:lpstr>
      <vt:lpstr>DQL – LINGUAGEM DE CONSULTA DE DADOS data query language</vt:lpstr>
      <vt:lpstr>DQL – LINGUAGEM DE CONSULTA DE DADOS data query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aula</dc:title>
  <dc:creator>Administrador</dc:creator>
  <cp:lastModifiedBy>alisson lima</cp:lastModifiedBy>
  <cp:revision>71</cp:revision>
  <cp:lastPrinted>2024-04-05T18:15:38Z</cp:lastPrinted>
  <dcterms:created xsi:type="dcterms:W3CDTF">2016-01-25T21:12:41Z</dcterms:created>
  <dcterms:modified xsi:type="dcterms:W3CDTF">2024-04-05T18:16:33Z</dcterms:modified>
</cp:coreProperties>
</file>