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3E725-C8D0-1219-33E0-A67E597A872D}"/>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pt-BR" dirty="0"/>
              <a:t>Aula 9 Baco de dados</a:t>
            </a:r>
          </a:p>
        </p:txBody>
      </p:sp>
      <p:sp>
        <p:nvSpPr>
          <p:cNvPr id="3" name="Subtítulo 2">
            <a:extLst>
              <a:ext uri="{FF2B5EF4-FFF2-40B4-BE49-F238E27FC236}">
                <a16:creationId xmlns:a16="http://schemas.microsoft.com/office/drawing/2014/main" id="{6928E9BB-2C35-7283-9BCE-6BB23BD37A00}"/>
              </a:ext>
            </a:extLst>
          </p:cNvPr>
          <p:cNvSpPr>
            <a:spLocks noGrp="1"/>
          </p:cNvSpPr>
          <p:nvPr>
            <p:ph type="subTitle" idx="1" hasCustomPrompt="1"/>
          </p:nvPr>
        </p:nvSpPr>
        <p:spPr>
          <a:xfrm>
            <a:off x="1524000" y="3602038"/>
            <a:ext cx="9144000" cy="1655762"/>
          </a:xfrm>
        </p:spPr>
        <p:txBody>
          <a:bodyPr/>
          <a:lstStyle>
            <a:lvl1pPr marL="0" indent="0" algn="r">
              <a:buNone/>
              <a:defRPr sz="2400" b="1"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Prof.: Alisson lima</a:t>
            </a:r>
          </a:p>
        </p:txBody>
      </p:sp>
      <p:sp>
        <p:nvSpPr>
          <p:cNvPr id="4" name="Espaço Reservado para Data 3">
            <a:extLst>
              <a:ext uri="{FF2B5EF4-FFF2-40B4-BE49-F238E27FC236}">
                <a16:creationId xmlns:a16="http://schemas.microsoft.com/office/drawing/2014/main" id="{370D0EC5-6F46-818A-1EE2-78574D3CA8C3}"/>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9711F919-7897-884A-2149-CE2EE29C5CF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09A7B9-207B-B277-5372-0544701771BF}"/>
              </a:ext>
            </a:extLst>
          </p:cNvPr>
          <p:cNvSpPr>
            <a:spLocks noGrp="1"/>
          </p:cNvSpPr>
          <p:nvPr>
            <p:ph type="sldNum" sz="quarter" idx="12"/>
          </p:nvPr>
        </p:nvSpPr>
        <p:spPr/>
        <p:txBody>
          <a:bodyPr/>
          <a:lstStyle/>
          <a:p>
            <a:fld id="{F64DB1CF-01E3-4C66-AA4C-E8231D5A90BC}" type="slidenum">
              <a:rPr lang="pt-BR" smtClean="0"/>
              <a:t>‹nº›</a:t>
            </a:fld>
            <a:endParaRPr lang="pt-BR"/>
          </a:p>
        </p:txBody>
      </p:sp>
      <p:pic>
        <p:nvPicPr>
          <p:cNvPr id="8" name="Imagem 7">
            <a:extLst>
              <a:ext uri="{FF2B5EF4-FFF2-40B4-BE49-F238E27FC236}">
                <a16:creationId xmlns:a16="http://schemas.microsoft.com/office/drawing/2014/main" id="{BF65B4E2-E17F-0F9F-F7C8-0DB94BA93D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994" y="425133"/>
            <a:ext cx="1008871" cy="1394460"/>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101677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507F5-D351-5C0F-0119-E1F9022FBB8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4F348C8-8712-C42F-7779-2520D9877E9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3AD5B6-FB48-4257-9C42-1E92C48BAA29}"/>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79BD4F4E-A9EC-532C-1092-25B6F40879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F44484-4065-DDCC-D38B-D3116429C613}"/>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78974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924797-5DEB-A87F-55BF-33828375B27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803E6D6-4F55-55E4-43D5-309D2E0AB9D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2BBADE-ED58-1669-CB10-CC958A10C330}"/>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2C642B52-C64E-70AF-2328-3879E183C69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FDE985-1D78-C7EE-F0B5-35535284BC0D}"/>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249840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6C892-3823-417E-4B7B-43043F0313E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2A61962-88E4-E9FA-6FFA-B60F840D85A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20F6D34-89ED-B4B5-6AC4-BB8D99128E99}"/>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01FB07D7-A61D-E84E-20CD-F2EB4E56F10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223A092-1481-9B52-4B3D-0D8DBC7634F9}"/>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4573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30D0E-7239-1EE8-75CC-250D3FAEBB9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8215F06-3ADE-FE20-D00A-543DE3BF4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0C4DB34-F83C-CD46-11CC-A264045C9034}"/>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2FD29A15-4F84-F71E-111A-1952622ED9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A8A10E-6C21-7B3B-3322-9A7D3D8CD5AF}"/>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55995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4A510-4891-CFE6-C931-48951F780E4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6246987-B1FE-3B5D-34AE-70701A91408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6799408-74E1-B1AB-6AB9-0F56BC0AE61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B89DF64-7718-6A9D-1F9F-A7634B5790EF}"/>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6" name="Espaço Reservado para Rodapé 5">
            <a:extLst>
              <a:ext uri="{FF2B5EF4-FFF2-40B4-BE49-F238E27FC236}">
                <a16:creationId xmlns:a16="http://schemas.microsoft.com/office/drawing/2014/main" id="{3187FC77-EA57-F55E-EFA5-3E22D8035C5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18B1730-7CAF-682B-5BA1-91E2AF2A7055}"/>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32604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A61C6-4F6D-A67B-1185-8CC7106CD3F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42242FF-9AFA-A6A5-4BAA-7046B15C3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0DB2D25-C99E-3DB5-AF84-1DDC6E07A51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1BFB68C-93A1-A0FA-A676-F676DAE1F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949D1FF-35C2-AF4D-250F-79AB0F6ECEF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E4E1BDA-1AE1-8AB9-B64A-4339AA234C93}"/>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8" name="Espaço Reservado para Rodapé 7">
            <a:extLst>
              <a:ext uri="{FF2B5EF4-FFF2-40B4-BE49-F238E27FC236}">
                <a16:creationId xmlns:a16="http://schemas.microsoft.com/office/drawing/2014/main" id="{3BF3EB2A-D2DE-00BC-5BB9-EF8A0B7167A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04EBE4C-0C17-A8C8-1A01-2D5429E0E4BF}"/>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32371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D3349-02D5-E60D-8003-2E694DE9B6F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28483F8-D3E5-6A5C-6325-85557C714199}"/>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4" name="Espaço Reservado para Rodapé 3">
            <a:extLst>
              <a:ext uri="{FF2B5EF4-FFF2-40B4-BE49-F238E27FC236}">
                <a16:creationId xmlns:a16="http://schemas.microsoft.com/office/drawing/2014/main" id="{2B0AA1B3-EE3A-1A02-C8FC-D8B64EF41F4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45C89CA-990C-B54F-0B5E-EB0FC97910CF}"/>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58761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0C9CE64-A10F-4829-124F-A9D3D0353A66}"/>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3" name="Espaço Reservado para Rodapé 2">
            <a:extLst>
              <a:ext uri="{FF2B5EF4-FFF2-40B4-BE49-F238E27FC236}">
                <a16:creationId xmlns:a16="http://schemas.microsoft.com/office/drawing/2014/main" id="{E7873174-240F-D380-57FA-AB929CA56A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4784660-52AE-9C75-4FC1-6BF4DBA060E9}"/>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404601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8D1AF-2962-763E-E79B-3489A7E632F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068113D-0714-E3BC-8262-793320080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2CFD256-3443-48F1-FFB9-F12184D4C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6FEC8D1-5EC9-1A11-B075-0FC8D13DAEC1}"/>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6" name="Espaço Reservado para Rodapé 5">
            <a:extLst>
              <a:ext uri="{FF2B5EF4-FFF2-40B4-BE49-F238E27FC236}">
                <a16:creationId xmlns:a16="http://schemas.microsoft.com/office/drawing/2014/main" id="{E8332F12-EF79-683A-3C1A-742E9FF8739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C3D70B8-E51C-1F89-72D4-9A9B19DE6248}"/>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106425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FB919-2BEF-22B7-FF70-CADBBBD895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12ACFCC-DF8A-5CE3-7A44-98BFDE2B49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09DFCF4-7398-4896-C406-6F6DCD569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E9017EC-9E4E-9500-46D9-D235351A785C}"/>
              </a:ext>
            </a:extLst>
          </p:cNvPr>
          <p:cNvSpPr>
            <a:spLocks noGrp="1"/>
          </p:cNvSpPr>
          <p:nvPr>
            <p:ph type="dt" sz="half" idx="10"/>
          </p:nvPr>
        </p:nvSpPr>
        <p:spPr/>
        <p:txBody>
          <a:bodyPr/>
          <a:lstStyle/>
          <a:p>
            <a:fld id="{95B9567E-B7AF-42B6-9FC9-C15F9B21EF39}" type="datetimeFigureOut">
              <a:rPr lang="pt-BR" smtClean="0"/>
              <a:t>10/04/2024</a:t>
            </a:fld>
            <a:endParaRPr lang="pt-BR"/>
          </a:p>
        </p:txBody>
      </p:sp>
      <p:sp>
        <p:nvSpPr>
          <p:cNvPr id="6" name="Espaço Reservado para Rodapé 5">
            <a:extLst>
              <a:ext uri="{FF2B5EF4-FFF2-40B4-BE49-F238E27FC236}">
                <a16:creationId xmlns:a16="http://schemas.microsoft.com/office/drawing/2014/main" id="{132B9010-CDB7-B61D-D119-6DAE0F8BD59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D7B238-C535-9418-B453-B2213A204EE5}"/>
              </a:ext>
            </a:extLst>
          </p:cNvPr>
          <p:cNvSpPr>
            <a:spLocks noGrp="1"/>
          </p:cNvSpPr>
          <p:nvPr>
            <p:ph type="sldNum" sz="quarter" idx="12"/>
          </p:nvPr>
        </p:nvSpPr>
        <p:spPr/>
        <p:txBody>
          <a:bodyPr/>
          <a:lstStyle/>
          <a:p>
            <a:fld id="{F64DB1CF-01E3-4C66-AA4C-E8231D5A90BC}" type="slidenum">
              <a:rPr lang="pt-BR" smtClean="0"/>
              <a:t>‹nº›</a:t>
            </a:fld>
            <a:endParaRPr lang="pt-BR"/>
          </a:p>
        </p:txBody>
      </p:sp>
    </p:spTree>
    <p:extLst>
      <p:ext uri="{BB962C8B-B14F-4D97-AF65-F5344CB8AC3E}">
        <p14:creationId xmlns:p14="http://schemas.microsoft.com/office/powerpoint/2010/main" val="220653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7F043B5-F1DF-E0DC-18EA-195432014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6B698CB0-276B-4318-F7CA-97BB2EFAD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669D1EFF-82F3-BD8B-CB30-2473BA9A0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9567E-B7AF-42B6-9FC9-C15F9B21EF39}" type="datetimeFigureOut">
              <a:rPr lang="pt-BR" smtClean="0"/>
              <a:t>10/04/2024</a:t>
            </a:fld>
            <a:endParaRPr lang="pt-BR"/>
          </a:p>
        </p:txBody>
      </p:sp>
      <p:sp>
        <p:nvSpPr>
          <p:cNvPr id="5" name="Espaço Reservado para Rodapé 4">
            <a:extLst>
              <a:ext uri="{FF2B5EF4-FFF2-40B4-BE49-F238E27FC236}">
                <a16:creationId xmlns:a16="http://schemas.microsoft.com/office/drawing/2014/main" id="{86650D49-2CCE-2A6F-94C6-2A32342F2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56CB239-CB1F-B64A-2D0F-D2870D044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DB1CF-01E3-4C66-AA4C-E8231D5A90BC}" type="slidenum">
              <a:rPr lang="pt-BR" smtClean="0"/>
              <a:t>‹nº›</a:t>
            </a:fld>
            <a:endParaRPr lang="pt-BR"/>
          </a:p>
        </p:txBody>
      </p:sp>
      <p:sp>
        <p:nvSpPr>
          <p:cNvPr id="7" name="Retângulo 6">
            <a:extLst>
              <a:ext uri="{FF2B5EF4-FFF2-40B4-BE49-F238E27FC236}">
                <a16:creationId xmlns:a16="http://schemas.microsoft.com/office/drawing/2014/main" id="{D57791A4-A726-5908-D928-33AF81D1E7C2}"/>
              </a:ext>
            </a:extLst>
          </p:cNvPr>
          <p:cNvSpPr/>
          <p:nvPr userDrawn="1"/>
        </p:nvSpPr>
        <p:spPr>
          <a:xfrm>
            <a:off x="0" y="0"/>
            <a:ext cx="205273"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461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454D4-5796-F7B6-A42E-F63CC1C2A2DB}"/>
              </a:ext>
            </a:extLst>
          </p:cNvPr>
          <p:cNvSpPr>
            <a:spLocks noGrp="1"/>
          </p:cNvSpPr>
          <p:nvPr>
            <p:ph type="ctrTitle"/>
          </p:nvPr>
        </p:nvSpPr>
        <p:spPr/>
        <p:txBody>
          <a:bodyPr/>
          <a:lstStyle/>
          <a:p>
            <a:r>
              <a:rPr lang="pt-BR" dirty="0">
                <a:solidFill>
                  <a:schemeClr val="accent1"/>
                </a:solidFill>
              </a:rPr>
              <a:t>Aula 9 Banco de Dados</a:t>
            </a:r>
          </a:p>
        </p:txBody>
      </p:sp>
      <p:sp>
        <p:nvSpPr>
          <p:cNvPr id="3" name="Subtítulo 2">
            <a:extLst>
              <a:ext uri="{FF2B5EF4-FFF2-40B4-BE49-F238E27FC236}">
                <a16:creationId xmlns:a16="http://schemas.microsoft.com/office/drawing/2014/main" id="{398B2C16-C89D-11FB-583A-BE79507FD79C}"/>
              </a:ext>
            </a:extLst>
          </p:cNvPr>
          <p:cNvSpPr>
            <a:spLocks noGrp="1"/>
          </p:cNvSpPr>
          <p:nvPr>
            <p:ph type="subTitle" idx="1"/>
          </p:nvPr>
        </p:nvSpPr>
        <p:spPr/>
        <p:txBody>
          <a:bodyPr>
            <a:normAutofit/>
          </a:bodyPr>
          <a:lstStyle/>
          <a:p>
            <a:r>
              <a:rPr lang="pt-BR" sz="3200" dirty="0">
                <a:solidFill>
                  <a:schemeClr val="accent1"/>
                </a:solidFill>
                <a:latin typeface="+mj-lt"/>
                <a:ea typeface="+mj-ea"/>
                <a:cs typeface="+mj-cs"/>
              </a:rPr>
              <a:t>Prof.: Alisson Lima</a:t>
            </a:r>
          </a:p>
        </p:txBody>
      </p:sp>
    </p:spTree>
    <p:extLst>
      <p:ext uri="{BB962C8B-B14F-4D97-AF65-F5344CB8AC3E}">
        <p14:creationId xmlns:p14="http://schemas.microsoft.com/office/powerpoint/2010/main" val="9706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lnSpcReduction="10000"/>
          </a:bodyPr>
          <a:lstStyle/>
          <a:p>
            <a:pPr marL="0" indent="0" algn="ctr">
              <a:buNone/>
            </a:pPr>
            <a:r>
              <a:rPr lang="pt-BR" sz="3600" b="1" dirty="0" err="1">
                <a:solidFill>
                  <a:schemeClr val="accent1"/>
                </a:solidFill>
              </a:rPr>
              <a:t>Order</a:t>
            </a:r>
            <a:r>
              <a:rPr lang="pt-BR" sz="3600" b="1" dirty="0">
                <a:solidFill>
                  <a:schemeClr val="accent1"/>
                </a:solidFill>
              </a:rPr>
              <a:t> </a:t>
            </a:r>
            <a:r>
              <a:rPr lang="pt-BR" sz="3600" b="1" dirty="0" err="1">
                <a:solidFill>
                  <a:schemeClr val="accent1"/>
                </a:solidFill>
              </a:rPr>
              <a:t>By</a:t>
            </a:r>
            <a:endParaRPr lang="pt-BR" sz="3600" b="1" dirty="0">
              <a:solidFill>
                <a:schemeClr val="accent1"/>
              </a:solidFill>
            </a:endParaRPr>
          </a:p>
          <a:p>
            <a:pPr marL="0" indent="0" algn="just">
              <a:buNone/>
            </a:pPr>
            <a:r>
              <a:rPr lang="pt-BR" dirty="0"/>
              <a:t>	A cláusula ORDER BY é usada para classificar os resultados de uma consulta de acordo com uma ou mais colunas em ordem ascendente ou descendente. </a:t>
            </a:r>
          </a:p>
          <a:p>
            <a:pPr marL="0" indent="0" algn="ctr">
              <a:buNone/>
            </a:pPr>
            <a:endParaRPr lang="pt-BR" dirty="0"/>
          </a:p>
          <a:p>
            <a:pPr marL="0" indent="0">
              <a:buNone/>
            </a:pPr>
            <a:r>
              <a:rPr lang="en-US" dirty="0">
                <a:solidFill>
                  <a:schemeClr val="accent1"/>
                </a:solidFill>
              </a:rPr>
              <a:t>SELECT * FROM clientes</a:t>
            </a:r>
          </a:p>
          <a:p>
            <a:pPr marL="0" indent="0">
              <a:buNone/>
            </a:pPr>
            <a:r>
              <a:rPr lang="en-US" dirty="0">
                <a:solidFill>
                  <a:schemeClr val="accent1"/>
                </a:solidFill>
              </a:rPr>
              <a:t>ORDER BY idCliente ASC;</a:t>
            </a:r>
          </a:p>
          <a:p>
            <a:pPr marL="0" indent="0">
              <a:buNone/>
            </a:pPr>
            <a:r>
              <a:rPr lang="en-US" dirty="0">
                <a:solidFill>
                  <a:schemeClr val="accent1"/>
                </a:solidFill>
              </a:rPr>
              <a:t>SELECT * FROM clientes</a:t>
            </a:r>
          </a:p>
          <a:p>
            <a:pPr marL="0" indent="0">
              <a:buNone/>
            </a:pPr>
            <a:r>
              <a:rPr lang="en-US" dirty="0">
                <a:solidFill>
                  <a:schemeClr val="accent1"/>
                </a:solidFill>
              </a:rPr>
              <a:t>ORDER BY nomeCliente DESC;</a:t>
            </a:r>
            <a:endParaRPr lang="pt-BR" dirty="0">
              <a:solidFill>
                <a:schemeClr val="accent1"/>
              </a:solidFill>
            </a:endParaRPr>
          </a:p>
        </p:txBody>
      </p:sp>
    </p:spTree>
    <p:extLst>
      <p:ext uri="{BB962C8B-B14F-4D97-AF65-F5344CB8AC3E}">
        <p14:creationId xmlns:p14="http://schemas.microsoft.com/office/powerpoint/2010/main" val="265250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fontScale="62500" lnSpcReduction="20000"/>
          </a:bodyPr>
          <a:lstStyle/>
          <a:p>
            <a:pPr marL="0" indent="0" algn="ctr">
              <a:buNone/>
            </a:pPr>
            <a:r>
              <a:rPr lang="pt-BR" sz="3600" b="1" dirty="0" err="1">
                <a:solidFill>
                  <a:schemeClr val="accent1"/>
                </a:solidFill>
              </a:rPr>
              <a:t>Having</a:t>
            </a:r>
            <a:r>
              <a:rPr lang="pt-BR" sz="3600" b="1" dirty="0">
                <a:solidFill>
                  <a:schemeClr val="accent1"/>
                </a:solidFill>
              </a:rPr>
              <a:t>  e </a:t>
            </a:r>
            <a:r>
              <a:rPr lang="pt-BR" sz="3600" b="1" dirty="0" err="1">
                <a:solidFill>
                  <a:schemeClr val="accent1"/>
                </a:solidFill>
              </a:rPr>
              <a:t>Group</a:t>
            </a:r>
            <a:r>
              <a:rPr lang="pt-BR" sz="3600" b="1" dirty="0">
                <a:solidFill>
                  <a:schemeClr val="accent1"/>
                </a:solidFill>
              </a:rPr>
              <a:t> </a:t>
            </a:r>
            <a:r>
              <a:rPr lang="pt-BR" sz="3600" b="1" dirty="0" err="1">
                <a:solidFill>
                  <a:schemeClr val="accent1"/>
                </a:solidFill>
              </a:rPr>
              <a:t>By</a:t>
            </a:r>
            <a:endParaRPr lang="pt-BR" sz="3600" b="1" dirty="0">
              <a:solidFill>
                <a:schemeClr val="accent1"/>
              </a:solidFill>
            </a:endParaRPr>
          </a:p>
          <a:p>
            <a:pPr marL="0" indent="0" algn="just">
              <a:buNone/>
            </a:pPr>
            <a:r>
              <a:rPr lang="pt-BR" dirty="0"/>
              <a:t>	A cláusula GROUP BY é usada para agrupar linhas que tenham o mesmo valor em uma ou mais colunas. Isso permite que você aplique funções de agregação, como COUNT, SUM, AVG, MIN e MAX, para calcular valores agregados dentro de cada grupo.</a:t>
            </a:r>
          </a:p>
          <a:p>
            <a:pPr marL="0" indent="0" algn="just">
              <a:buNone/>
            </a:pPr>
            <a:endParaRPr lang="pt-BR" dirty="0"/>
          </a:p>
          <a:p>
            <a:pPr marL="0" indent="0" algn="just">
              <a:buNone/>
            </a:pPr>
            <a:r>
              <a:rPr lang="pt-BR" dirty="0"/>
              <a:t>A cláusula HAVING em SQL permite filtrar resultados de consultas com base em valores agregados, sendo aplicada após a agregação. Essa ferramenta é essencial para análises de dados complexas, proporcionando insights valiosos a partir de conjuntos de dados agregados.</a:t>
            </a:r>
          </a:p>
          <a:p>
            <a:pPr marL="0" indent="0" algn="just">
              <a:buNone/>
            </a:pPr>
            <a:endParaRPr lang="pt-BR" dirty="0"/>
          </a:p>
          <a:p>
            <a:pPr marL="0" indent="0" algn="just">
              <a:buNone/>
            </a:pPr>
            <a:endParaRPr lang="en-US" dirty="0"/>
          </a:p>
          <a:p>
            <a:pPr marL="0" indent="0" algn="just">
              <a:buNone/>
            </a:pPr>
            <a:r>
              <a:rPr lang="en-US" dirty="0">
                <a:solidFill>
                  <a:schemeClr val="accent1"/>
                </a:solidFill>
              </a:rPr>
              <a:t>SELECT idProduto, nomeProduto, valorProduto FROM produtos</a:t>
            </a:r>
          </a:p>
          <a:p>
            <a:pPr marL="0" indent="0" algn="just">
              <a:buNone/>
            </a:pPr>
            <a:r>
              <a:rPr lang="en-US" dirty="0">
                <a:solidFill>
                  <a:schemeClr val="accent1"/>
                </a:solidFill>
              </a:rPr>
              <a:t>GROUP BY idProduto, nomeProduto, valorProduto</a:t>
            </a:r>
          </a:p>
          <a:p>
            <a:pPr marL="0" indent="0" algn="just">
              <a:buNone/>
            </a:pPr>
            <a:r>
              <a:rPr lang="en-US" dirty="0">
                <a:solidFill>
                  <a:schemeClr val="accent1"/>
                </a:solidFill>
              </a:rPr>
              <a:t>HAVING </a:t>
            </a:r>
          </a:p>
          <a:p>
            <a:pPr marL="0" indent="0" algn="just">
              <a:buNone/>
            </a:pPr>
            <a:r>
              <a:rPr lang="en-US" dirty="0">
                <a:solidFill>
                  <a:schemeClr val="accent1"/>
                </a:solidFill>
              </a:rPr>
              <a:t>valorProduto &gt; 10 and valorProduto &lt; 100</a:t>
            </a:r>
          </a:p>
          <a:p>
            <a:pPr marL="0" indent="0" algn="just">
              <a:buNone/>
            </a:pPr>
            <a:r>
              <a:rPr lang="en-US" dirty="0">
                <a:solidFill>
                  <a:schemeClr val="accent1"/>
                </a:solidFill>
              </a:rPr>
              <a:t>ORDER BY idProduto;</a:t>
            </a:r>
            <a:endParaRPr lang="pt-BR" dirty="0">
              <a:solidFill>
                <a:schemeClr val="accent1"/>
              </a:solidFill>
            </a:endParaRPr>
          </a:p>
        </p:txBody>
      </p:sp>
    </p:spTree>
    <p:extLst>
      <p:ext uri="{BB962C8B-B14F-4D97-AF65-F5344CB8AC3E}">
        <p14:creationId xmlns:p14="http://schemas.microsoft.com/office/powerpoint/2010/main" val="403569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fontScale="92500" lnSpcReduction="20000"/>
          </a:bodyPr>
          <a:lstStyle/>
          <a:p>
            <a:pPr marL="0" indent="0" algn="ctr">
              <a:buNone/>
            </a:pPr>
            <a:r>
              <a:rPr lang="pt-BR" sz="3600" b="1" dirty="0">
                <a:solidFill>
                  <a:schemeClr val="accent1"/>
                </a:solidFill>
              </a:rPr>
              <a:t>Union</a:t>
            </a:r>
          </a:p>
          <a:p>
            <a:pPr marL="0" indent="0" algn="just">
              <a:buNone/>
            </a:pPr>
            <a:r>
              <a:rPr lang="pt-BR" dirty="0"/>
              <a:t>	A cláusula UNION em SQL é utilizada para combinar o resultado de duas ou mais consultas em uma única lista de resultados, eliminando duplicatas automaticamente. </a:t>
            </a:r>
          </a:p>
          <a:p>
            <a:pPr marL="0" indent="0" algn="just">
              <a:buNone/>
            </a:pPr>
            <a:endParaRPr lang="en-US" dirty="0"/>
          </a:p>
          <a:p>
            <a:pPr marL="0" indent="0" algn="just">
              <a:buNone/>
            </a:pPr>
            <a:r>
              <a:rPr lang="pt-BR" dirty="0">
                <a:solidFill>
                  <a:schemeClr val="accent1"/>
                </a:solidFill>
              </a:rPr>
              <a:t>SELECT idCliente AS id, nomeCliente AS nome, 'Cliente' AS tipo</a:t>
            </a:r>
          </a:p>
          <a:p>
            <a:pPr marL="0" indent="0" algn="just">
              <a:buNone/>
            </a:pPr>
            <a:r>
              <a:rPr lang="pt-BR" dirty="0">
                <a:solidFill>
                  <a:schemeClr val="accent1"/>
                </a:solidFill>
              </a:rPr>
              <a:t>FROM clientes </a:t>
            </a:r>
          </a:p>
          <a:p>
            <a:pPr marL="0" indent="0" algn="just">
              <a:buNone/>
            </a:pPr>
            <a:r>
              <a:rPr lang="pt-BR" dirty="0" err="1">
                <a:solidFill>
                  <a:schemeClr val="accent1"/>
                </a:solidFill>
              </a:rPr>
              <a:t>where</a:t>
            </a:r>
            <a:r>
              <a:rPr lang="pt-BR" dirty="0">
                <a:solidFill>
                  <a:schemeClr val="accent1"/>
                </a:solidFill>
              </a:rPr>
              <a:t> idCliente &lt;= 5</a:t>
            </a:r>
          </a:p>
          <a:p>
            <a:pPr marL="0" indent="0" algn="just">
              <a:buNone/>
            </a:pPr>
            <a:r>
              <a:rPr lang="pt-BR" dirty="0">
                <a:solidFill>
                  <a:schemeClr val="accent1"/>
                </a:solidFill>
              </a:rPr>
              <a:t>UNION</a:t>
            </a:r>
          </a:p>
          <a:p>
            <a:pPr marL="0" indent="0" algn="just">
              <a:buNone/>
            </a:pPr>
            <a:r>
              <a:rPr lang="pt-BR" dirty="0">
                <a:solidFill>
                  <a:schemeClr val="accent1"/>
                </a:solidFill>
              </a:rPr>
              <a:t>SELECT </a:t>
            </a:r>
            <a:r>
              <a:rPr lang="pt-BR" dirty="0" err="1">
                <a:solidFill>
                  <a:schemeClr val="accent1"/>
                </a:solidFill>
              </a:rPr>
              <a:t>idVendedor</a:t>
            </a:r>
            <a:r>
              <a:rPr lang="pt-BR" dirty="0">
                <a:solidFill>
                  <a:schemeClr val="accent1"/>
                </a:solidFill>
              </a:rPr>
              <a:t> AS id, </a:t>
            </a:r>
            <a:r>
              <a:rPr lang="pt-BR" dirty="0" err="1">
                <a:solidFill>
                  <a:schemeClr val="accent1"/>
                </a:solidFill>
              </a:rPr>
              <a:t>nomeVendedor</a:t>
            </a:r>
            <a:r>
              <a:rPr lang="pt-BR" dirty="0">
                <a:solidFill>
                  <a:schemeClr val="accent1"/>
                </a:solidFill>
              </a:rPr>
              <a:t> AS nome, 'Vendedor' AS tipo</a:t>
            </a:r>
          </a:p>
          <a:p>
            <a:pPr marL="0" indent="0" algn="just">
              <a:buNone/>
            </a:pPr>
            <a:r>
              <a:rPr lang="pt-BR" dirty="0">
                <a:solidFill>
                  <a:schemeClr val="accent1"/>
                </a:solidFill>
              </a:rPr>
              <a:t>FROM vendedores;</a:t>
            </a:r>
          </a:p>
        </p:txBody>
      </p:sp>
    </p:spTree>
    <p:extLst>
      <p:ext uri="{BB962C8B-B14F-4D97-AF65-F5344CB8AC3E}">
        <p14:creationId xmlns:p14="http://schemas.microsoft.com/office/powerpoint/2010/main" val="203667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a:bodyPr>
          <a:lstStyle/>
          <a:p>
            <a:pPr marL="0" indent="0" algn="ctr">
              <a:buNone/>
            </a:pPr>
            <a:r>
              <a:rPr lang="pt-BR" sz="3600" dirty="0">
                <a:solidFill>
                  <a:schemeClr val="accent1"/>
                </a:solidFill>
              </a:rPr>
              <a:t>LIMIT</a:t>
            </a:r>
            <a:endParaRPr lang="pt-BR" sz="3600" b="1" dirty="0">
              <a:solidFill>
                <a:schemeClr val="accent1"/>
              </a:solidFill>
            </a:endParaRPr>
          </a:p>
          <a:p>
            <a:pPr marL="0" indent="0" algn="just">
              <a:buNone/>
            </a:pPr>
            <a:r>
              <a:rPr lang="pt-BR" dirty="0"/>
              <a:t>	cláusula LIMIT é utilizada para limitar o número de linhas retornadas pelo resultado da consulta. </a:t>
            </a:r>
          </a:p>
          <a:p>
            <a:pPr marL="0" indent="0" algn="just">
              <a:buNone/>
            </a:pPr>
            <a:endParaRPr lang="pt-BR" dirty="0"/>
          </a:p>
          <a:p>
            <a:pPr marL="0" indent="0" algn="just">
              <a:buNone/>
            </a:pPr>
            <a:endParaRPr lang="en-US" dirty="0"/>
          </a:p>
          <a:p>
            <a:pPr marL="0" indent="0" algn="just">
              <a:buNone/>
            </a:pPr>
            <a:r>
              <a:rPr lang="pt-BR" dirty="0">
                <a:solidFill>
                  <a:schemeClr val="accent1"/>
                </a:solidFill>
              </a:rPr>
              <a:t>SELECT * FROM clientes</a:t>
            </a:r>
          </a:p>
          <a:p>
            <a:pPr marL="0" indent="0" algn="just">
              <a:buNone/>
            </a:pPr>
            <a:r>
              <a:rPr lang="pt-BR" dirty="0">
                <a:solidFill>
                  <a:schemeClr val="accent1"/>
                </a:solidFill>
              </a:rPr>
              <a:t>LIMIT 5;</a:t>
            </a:r>
          </a:p>
        </p:txBody>
      </p:sp>
    </p:spTree>
    <p:extLst>
      <p:ext uri="{BB962C8B-B14F-4D97-AF65-F5344CB8AC3E}">
        <p14:creationId xmlns:p14="http://schemas.microsoft.com/office/powerpoint/2010/main" val="174569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lnSpcReduction="10000"/>
          </a:bodyPr>
          <a:lstStyle/>
          <a:p>
            <a:pPr marL="0" indent="0" algn="ctr">
              <a:buNone/>
            </a:pPr>
            <a:r>
              <a:rPr lang="pt-BR" sz="4400" b="1" dirty="0">
                <a:solidFill>
                  <a:schemeClr val="accent1"/>
                </a:solidFill>
              </a:rPr>
              <a:t>OFFSET</a:t>
            </a:r>
          </a:p>
          <a:p>
            <a:pPr marL="0" indent="0" algn="just">
              <a:buNone/>
            </a:pPr>
            <a:r>
              <a:rPr lang="pt-BR" dirty="0"/>
              <a:t>	A cláusula OFFSET em SQL é usada em conjunto com a cláusula LIMIT para permitir a paginação dos resultados de uma consulta. Ela especifica o número de linhas a serem ignoradas no início do conjunto de resultados.</a:t>
            </a:r>
          </a:p>
          <a:p>
            <a:pPr marL="0" indent="0" algn="just">
              <a:buNone/>
            </a:pPr>
            <a:endParaRPr lang="en-US" dirty="0"/>
          </a:p>
          <a:p>
            <a:pPr marL="0" indent="0" algn="just">
              <a:buNone/>
            </a:pPr>
            <a:r>
              <a:rPr lang="pt-BR" dirty="0">
                <a:solidFill>
                  <a:schemeClr val="accent1"/>
                </a:solidFill>
              </a:rPr>
              <a:t>SELECT *</a:t>
            </a:r>
          </a:p>
          <a:p>
            <a:pPr marL="0" indent="0" algn="just">
              <a:buNone/>
            </a:pPr>
            <a:r>
              <a:rPr lang="pt-BR" dirty="0">
                <a:solidFill>
                  <a:schemeClr val="accent1"/>
                </a:solidFill>
              </a:rPr>
              <a:t>FROM clientes</a:t>
            </a:r>
          </a:p>
          <a:p>
            <a:pPr marL="0" indent="0" algn="just">
              <a:buNone/>
            </a:pPr>
            <a:r>
              <a:rPr lang="pt-BR" dirty="0">
                <a:solidFill>
                  <a:schemeClr val="accent1"/>
                </a:solidFill>
              </a:rPr>
              <a:t>LIMIT 5 OFFSET 5;</a:t>
            </a:r>
          </a:p>
        </p:txBody>
      </p:sp>
    </p:spTree>
    <p:extLst>
      <p:ext uri="{BB962C8B-B14F-4D97-AF65-F5344CB8AC3E}">
        <p14:creationId xmlns:p14="http://schemas.microsoft.com/office/powerpoint/2010/main" val="361345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fontScale="62500" lnSpcReduction="20000"/>
          </a:bodyPr>
          <a:lstStyle/>
          <a:p>
            <a:pPr marL="0" indent="0" algn="ctr">
              <a:buNone/>
            </a:pPr>
            <a:r>
              <a:rPr lang="pt-BR" sz="4400" b="1" dirty="0">
                <a:solidFill>
                  <a:schemeClr val="accent1"/>
                </a:solidFill>
              </a:rPr>
              <a:t>Procedures</a:t>
            </a:r>
          </a:p>
          <a:p>
            <a:pPr marL="0" indent="0" algn="just">
              <a:buNone/>
            </a:pPr>
            <a:r>
              <a:rPr lang="pt-BR" dirty="0"/>
              <a:t>	</a:t>
            </a:r>
            <a:r>
              <a:rPr lang="pt-BR" b="0" i="0" dirty="0">
                <a:solidFill>
                  <a:srgbClr val="0D0D0D"/>
                </a:solidFill>
                <a:effectLst/>
                <a:highlight>
                  <a:srgbClr val="FFFFFF"/>
                </a:highlight>
                <a:latin typeface="Söhne"/>
              </a:rPr>
              <a:t>Uma procedure é um conjunto de instruções SQL nomeadas e armazenadas no banco de dados, que podem ser invocadas e executadas repetidamente para realizar uma ou mais operações específicas, proporcionando modularidade, reutilização de código e segurança de acesso aos dados.</a:t>
            </a:r>
          </a:p>
          <a:p>
            <a:pPr marL="0" indent="0" algn="just">
              <a:buNone/>
            </a:pPr>
            <a:r>
              <a:rPr lang="pt-BR" b="0" i="0" dirty="0">
                <a:solidFill>
                  <a:srgbClr val="FF0000"/>
                </a:solidFill>
                <a:effectLst/>
                <a:highlight>
                  <a:srgbClr val="FFFFFF"/>
                </a:highlight>
                <a:latin typeface="Söhne"/>
              </a:rPr>
              <a:t>Exemplo de uma procedure para inserir dados na tabela pedidos.</a:t>
            </a:r>
          </a:p>
          <a:p>
            <a:pPr marL="0" indent="0" algn="just">
              <a:buNone/>
            </a:pPr>
            <a:r>
              <a:rPr lang="pt-BR" dirty="0">
                <a:solidFill>
                  <a:schemeClr val="accent1"/>
                </a:solidFill>
                <a:highlight>
                  <a:srgbClr val="FFFFFF"/>
                </a:highlight>
                <a:latin typeface="Söhne"/>
              </a:rPr>
              <a:t>CREATE DEFINER=`root`@`</a:t>
            </a:r>
            <a:r>
              <a:rPr lang="pt-BR" dirty="0" err="1">
                <a:solidFill>
                  <a:schemeClr val="accent1"/>
                </a:solidFill>
                <a:highlight>
                  <a:srgbClr val="FFFFFF"/>
                </a:highlight>
                <a:latin typeface="Söhne"/>
              </a:rPr>
              <a:t>localhost</a:t>
            </a:r>
            <a:r>
              <a:rPr lang="pt-BR" dirty="0">
                <a:solidFill>
                  <a:schemeClr val="accent1"/>
                </a:solidFill>
                <a:highlight>
                  <a:srgbClr val="FFFFFF"/>
                </a:highlight>
                <a:latin typeface="Söhne"/>
              </a:rPr>
              <a:t>` </a:t>
            </a:r>
          </a:p>
          <a:p>
            <a:pPr marL="0" indent="0" algn="just">
              <a:buNone/>
            </a:pPr>
            <a:r>
              <a:rPr lang="pt-BR" dirty="0">
                <a:solidFill>
                  <a:schemeClr val="accent1"/>
                </a:solidFill>
                <a:highlight>
                  <a:srgbClr val="FFFFFF"/>
                </a:highlight>
                <a:latin typeface="Söhne"/>
              </a:rPr>
              <a:t>PROCEDURE `</a:t>
            </a:r>
            <a:r>
              <a:rPr lang="pt-BR" dirty="0" err="1">
                <a:solidFill>
                  <a:schemeClr val="accent1"/>
                </a:solidFill>
                <a:highlight>
                  <a:srgbClr val="FFFFFF"/>
                </a:highlight>
                <a:latin typeface="Söhne"/>
              </a:rPr>
              <a:t>inserirPedido</a:t>
            </a:r>
            <a:r>
              <a:rPr lang="pt-BR" dirty="0">
                <a:solidFill>
                  <a:schemeClr val="accent1"/>
                </a:solidFill>
                <a:highlight>
                  <a:srgbClr val="FFFFFF"/>
                </a:highlight>
                <a:latin typeface="Söhne"/>
              </a:rPr>
              <a:t>`(</a:t>
            </a:r>
          </a:p>
          <a:p>
            <a:pPr marL="0" indent="0" algn="just">
              <a:buNone/>
            </a:pPr>
            <a:r>
              <a:rPr lang="pt-BR" dirty="0">
                <a:solidFill>
                  <a:schemeClr val="accent1"/>
                </a:solidFill>
                <a:highlight>
                  <a:srgbClr val="FFFFFF"/>
                </a:highlight>
                <a:latin typeface="Söhne"/>
              </a:rPr>
              <a:t>in </a:t>
            </a:r>
            <a:r>
              <a:rPr lang="pt-BR" dirty="0" err="1">
                <a:solidFill>
                  <a:schemeClr val="accent1"/>
                </a:solidFill>
                <a:highlight>
                  <a:srgbClr val="FFFFFF"/>
                </a:highlight>
                <a:latin typeface="Söhne"/>
              </a:rPr>
              <a:t>clienteId</a:t>
            </a:r>
            <a:r>
              <a:rPr lang="pt-BR" dirty="0">
                <a:solidFill>
                  <a:schemeClr val="accent1"/>
                </a:solidFill>
                <a:highlight>
                  <a:srgbClr val="FFFFFF"/>
                </a:highlight>
                <a:latin typeface="Söhne"/>
              </a:rPr>
              <a:t> int,</a:t>
            </a:r>
          </a:p>
          <a:p>
            <a:pPr marL="0" indent="0" algn="just">
              <a:buNone/>
            </a:pPr>
            <a:r>
              <a:rPr lang="pt-BR" dirty="0">
                <a:solidFill>
                  <a:schemeClr val="accent1"/>
                </a:solidFill>
                <a:highlight>
                  <a:srgbClr val="FFFFFF"/>
                </a:highlight>
                <a:latin typeface="Söhne"/>
              </a:rPr>
              <a:t>in </a:t>
            </a:r>
            <a:r>
              <a:rPr lang="pt-BR" dirty="0" err="1">
                <a:solidFill>
                  <a:schemeClr val="accent1"/>
                </a:solidFill>
                <a:highlight>
                  <a:srgbClr val="FFFFFF"/>
                </a:highlight>
                <a:latin typeface="Söhne"/>
              </a:rPr>
              <a:t>vendedorId</a:t>
            </a:r>
            <a:r>
              <a:rPr lang="pt-BR" dirty="0">
                <a:solidFill>
                  <a:schemeClr val="accent1"/>
                </a:solidFill>
                <a:highlight>
                  <a:srgbClr val="FFFFFF"/>
                </a:highlight>
                <a:latin typeface="Söhne"/>
              </a:rPr>
              <a:t> int,</a:t>
            </a:r>
          </a:p>
          <a:p>
            <a:pPr marL="0" indent="0" algn="just">
              <a:buNone/>
            </a:pPr>
            <a:r>
              <a:rPr lang="pt-BR" dirty="0">
                <a:solidFill>
                  <a:schemeClr val="accent1"/>
                </a:solidFill>
                <a:highlight>
                  <a:srgbClr val="FFFFFF"/>
                </a:highlight>
                <a:latin typeface="Söhne"/>
              </a:rPr>
              <a:t>in </a:t>
            </a:r>
            <a:r>
              <a:rPr lang="pt-BR" dirty="0" err="1">
                <a:solidFill>
                  <a:schemeClr val="accent1"/>
                </a:solidFill>
                <a:highlight>
                  <a:srgbClr val="FFFFFF"/>
                </a:highlight>
                <a:latin typeface="Söhne"/>
              </a:rPr>
              <a:t>dataEntrega</a:t>
            </a:r>
            <a:r>
              <a:rPr lang="pt-BR" dirty="0">
                <a:solidFill>
                  <a:schemeClr val="accent1"/>
                </a:solidFill>
                <a:highlight>
                  <a:srgbClr val="FFFFFF"/>
                </a:highlight>
                <a:latin typeface="Söhne"/>
              </a:rPr>
              <a:t> date)</a:t>
            </a:r>
          </a:p>
          <a:p>
            <a:pPr marL="0" indent="0" algn="just">
              <a:buNone/>
            </a:pPr>
            <a:r>
              <a:rPr lang="pt-BR" dirty="0">
                <a:solidFill>
                  <a:schemeClr val="accent1"/>
                </a:solidFill>
                <a:highlight>
                  <a:srgbClr val="FFFFFF"/>
                </a:highlight>
                <a:latin typeface="Söhne"/>
              </a:rPr>
              <a:t>BEGIN</a:t>
            </a:r>
          </a:p>
          <a:p>
            <a:pPr marL="0" indent="0" algn="just">
              <a:buNone/>
            </a:pPr>
            <a:r>
              <a:rPr lang="pt-BR" dirty="0">
                <a:solidFill>
                  <a:schemeClr val="accent1"/>
                </a:solidFill>
                <a:highlight>
                  <a:srgbClr val="FFFFFF"/>
                </a:highlight>
                <a:latin typeface="Söhne"/>
              </a:rPr>
              <a:t>INSERT INTO </a:t>
            </a:r>
            <a:r>
              <a:rPr lang="pt-BR" dirty="0" err="1">
                <a:solidFill>
                  <a:schemeClr val="accent1"/>
                </a:solidFill>
                <a:highlight>
                  <a:srgbClr val="FFFFFF"/>
                </a:highlight>
                <a:latin typeface="Söhne"/>
              </a:rPr>
              <a:t>computer_products.pedidos</a:t>
            </a:r>
            <a:r>
              <a:rPr lang="pt-BR" dirty="0">
                <a:solidFill>
                  <a:schemeClr val="accent1"/>
                </a:solidFill>
                <a:highlight>
                  <a:srgbClr val="FFFFFF"/>
                </a:highlight>
                <a:latin typeface="Söhne"/>
              </a:rPr>
              <a:t> (idCliente, </a:t>
            </a:r>
            <a:r>
              <a:rPr lang="pt-BR" dirty="0" err="1">
                <a:solidFill>
                  <a:schemeClr val="accent1"/>
                </a:solidFill>
                <a:highlight>
                  <a:srgbClr val="FFFFFF"/>
                </a:highlight>
                <a:latin typeface="Söhne"/>
              </a:rPr>
              <a:t>idVendedor</a:t>
            </a:r>
            <a:r>
              <a:rPr lang="pt-BR" dirty="0">
                <a:solidFill>
                  <a:schemeClr val="accent1"/>
                </a:solidFill>
                <a:highlight>
                  <a:srgbClr val="FFFFFF"/>
                </a:highlight>
                <a:latin typeface="Söhne"/>
              </a:rPr>
              <a:t>, </a:t>
            </a:r>
            <a:r>
              <a:rPr lang="pt-BR" dirty="0" err="1">
                <a:solidFill>
                  <a:schemeClr val="accent1"/>
                </a:solidFill>
                <a:highlight>
                  <a:srgbClr val="FFFFFF"/>
                </a:highlight>
                <a:latin typeface="Söhne"/>
              </a:rPr>
              <a:t>dataEntrega</a:t>
            </a:r>
            <a:r>
              <a:rPr lang="pt-BR" dirty="0">
                <a:solidFill>
                  <a:schemeClr val="accent1"/>
                </a:solidFill>
                <a:highlight>
                  <a:srgbClr val="FFFFFF"/>
                </a:highlight>
                <a:latin typeface="Söhne"/>
              </a:rPr>
              <a:t>)    VALUES (</a:t>
            </a:r>
            <a:r>
              <a:rPr lang="pt-BR" dirty="0" err="1">
                <a:solidFill>
                  <a:schemeClr val="accent1"/>
                </a:solidFill>
                <a:highlight>
                  <a:srgbClr val="FFFFFF"/>
                </a:highlight>
                <a:latin typeface="Söhne"/>
              </a:rPr>
              <a:t>clienteId</a:t>
            </a:r>
            <a:r>
              <a:rPr lang="pt-BR" dirty="0">
                <a:solidFill>
                  <a:schemeClr val="accent1"/>
                </a:solidFill>
                <a:highlight>
                  <a:srgbClr val="FFFFFF"/>
                </a:highlight>
                <a:latin typeface="Söhne"/>
              </a:rPr>
              <a:t>, </a:t>
            </a:r>
            <a:r>
              <a:rPr lang="pt-BR" dirty="0" err="1">
                <a:solidFill>
                  <a:schemeClr val="accent1"/>
                </a:solidFill>
                <a:highlight>
                  <a:srgbClr val="FFFFFF"/>
                </a:highlight>
                <a:latin typeface="Söhne"/>
              </a:rPr>
              <a:t>vendedorId</a:t>
            </a:r>
            <a:r>
              <a:rPr lang="pt-BR" dirty="0">
                <a:solidFill>
                  <a:schemeClr val="accent1"/>
                </a:solidFill>
                <a:highlight>
                  <a:srgbClr val="FFFFFF"/>
                </a:highlight>
                <a:latin typeface="Söhne"/>
              </a:rPr>
              <a:t>, </a:t>
            </a:r>
            <a:r>
              <a:rPr lang="pt-BR" dirty="0" err="1">
                <a:solidFill>
                  <a:schemeClr val="accent1"/>
                </a:solidFill>
                <a:highlight>
                  <a:srgbClr val="FFFFFF"/>
                </a:highlight>
                <a:latin typeface="Söhne"/>
              </a:rPr>
              <a:t>dataEntrega</a:t>
            </a:r>
            <a:r>
              <a:rPr lang="pt-BR" dirty="0">
                <a:solidFill>
                  <a:schemeClr val="accent1"/>
                </a:solidFill>
                <a:highlight>
                  <a:srgbClr val="FFFFFF"/>
                </a:highlight>
                <a:latin typeface="Söhne"/>
              </a:rPr>
              <a:t>);</a:t>
            </a:r>
          </a:p>
          <a:p>
            <a:pPr marL="0" indent="0" algn="just">
              <a:buNone/>
            </a:pPr>
            <a:r>
              <a:rPr lang="pt-BR" dirty="0">
                <a:solidFill>
                  <a:schemeClr val="accent1"/>
                </a:solidFill>
                <a:highlight>
                  <a:srgbClr val="FFFFFF"/>
                </a:highlight>
                <a:latin typeface="Söhne"/>
              </a:rPr>
              <a:t>END</a:t>
            </a:r>
            <a:endParaRPr lang="en-US" dirty="0">
              <a:solidFill>
                <a:schemeClr val="accent1"/>
              </a:solidFill>
            </a:endParaRPr>
          </a:p>
        </p:txBody>
      </p:sp>
      <p:grpSp>
        <p:nvGrpSpPr>
          <p:cNvPr id="10" name="Agrupar 9">
            <a:extLst>
              <a:ext uri="{FF2B5EF4-FFF2-40B4-BE49-F238E27FC236}">
                <a16:creationId xmlns:a16="http://schemas.microsoft.com/office/drawing/2014/main" id="{F7E832FB-3AAA-CEF7-3107-9407566F4912}"/>
              </a:ext>
            </a:extLst>
          </p:cNvPr>
          <p:cNvGrpSpPr/>
          <p:nvPr/>
        </p:nvGrpSpPr>
        <p:grpSpPr>
          <a:xfrm>
            <a:off x="3142695" y="3799643"/>
            <a:ext cx="4944862" cy="958788"/>
            <a:chOff x="3417903" y="3773010"/>
            <a:chExt cx="4944862" cy="958788"/>
          </a:xfrm>
        </p:grpSpPr>
        <p:sp>
          <p:nvSpPr>
            <p:cNvPr id="4" name="Chave Direita 3">
              <a:extLst>
                <a:ext uri="{FF2B5EF4-FFF2-40B4-BE49-F238E27FC236}">
                  <a16:creationId xmlns:a16="http://schemas.microsoft.com/office/drawing/2014/main" id="{B3929BD9-6EE6-4689-713F-46953BAD72BE}"/>
                </a:ext>
              </a:extLst>
            </p:cNvPr>
            <p:cNvSpPr/>
            <p:nvPr/>
          </p:nvSpPr>
          <p:spPr>
            <a:xfrm>
              <a:off x="3417903" y="3773010"/>
              <a:ext cx="612559" cy="95878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05175CA3-2B3C-C380-6811-583A96A84607}"/>
                </a:ext>
              </a:extLst>
            </p:cNvPr>
            <p:cNvCxnSpPr/>
            <p:nvPr/>
          </p:nvCxnSpPr>
          <p:spPr>
            <a:xfrm>
              <a:off x="4376691" y="4208016"/>
              <a:ext cx="1719309"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B0BD1E9E-C118-827E-8E82-F5F42FD6D4A7}"/>
                </a:ext>
              </a:extLst>
            </p:cNvPr>
            <p:cNvSpPr txBox="1"/>
            <p:nvPr/>
          </p:nvSpPr>
          <p:spPr>
            <a:xfrm>
              <a:off x="6320531" y="4001294"/>
              <a:ext cx="2042234" cy="369332"/>
            </a:xfrm>
            <a:prstGeom prst="rect">
              <a:avLst/>
            </a:prstGeom>
            <a:noFill/>
          </p:spPr>
          <p:txBody>
            <a:bodyPr wrap="square" rtlCol="0">
              <a:spAutoFit/>
            </a:bodyPr>
            <a:lstStyle/>
            <a:p>
              <a:r>
                <a:rPr lang="pt-BR" dirty="0">
                  <a:solidFill>
                    <a:srgbClr val="FF0000"/>
                  </a:solidFill>
                </a:rPr>
                <a:t>parâmetros</a:t>
              </a:r>
            </a:p>
          </p:txBody>
        </p:sp>
      </p:grpSp>
    </p:spTree>
    <p:extLst>
      <p:ext uri="{BB962C8B-B14F-4D97-AF65-F5344CB8AC3E}">
        <p14:creationId xmlns:p14="http://schemas.microsoft.com/office/powerpoint/2010/main" val="173454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p:txBody>
          <a:bodyPr>
            <a:normAutofit fontScale="55000" lnSpcReduction="20000"/>
          </a:bodyPr>
          <a:lstStyle/>
          <a:p>
            <a:pPr marL="0" indent="0" algn="ctr">
              <a:buNone/>
            </a:pPr>
            <a:r>
              <a:rPr lang="pt-BR" sz="4400" b="1" dirty="0">
                <a:solidFill>
                  <a:schemeClr val="accent1"/>
                </a:solidFill>
              </a:rPr>
              <a:t>Procedures</a:t>
            </a:r>
          </a:p>
          <a:p>
            <a:pPr marL="0" indent="0" algn="just">
              <a:buNone/>
            </a:pPr>
            <a:r>
              <a:rPr lang="pt-BR" dirty="0"/>
              <a:t>	</a:t>
            </a:r>
            <a:r>
              <a:rPr lang="pt-BR" b="0" i="0" dirty="0">
                <a:solidFill>
                  <a:srgbClr val="FF0000"/>
                </a:solidFill>
                <a:effectLst/>
                <a:highlight>
                  <a:srgbClr val="FFFFFF"/>
                </a:highlight>
                <a:latin typeface="Söhne"/>
              </a:rPr>
              <a:t>Exemplo de uma procedure para inserir dados na tabela </a:t>
            </a:r>
            <a:r>
              <a:rPr lang="pt-BR" b="0" i="0" dirty="0" err="1">
                <a:solidFill>
                  <a:srgbClr val="FF0000"/>
                </a:solidFill>
                <a:effectLst/>
                <a:highlight>
                  <a:srgbClr val="FFFFFF"/>
                </a:highlight>
                <a:latin typeface="Söhne"/>
              </a:rPr>
              <a:t>itens_de_pedidos</a:t>
            </a:r>
            <a:r>
              <a:rPr lang="pt-BR" b="0" i="0" dirty="0">
                <a:solidFill>
                  <a:srgbClr val="FF0000"/>
                </a:solidFill>
                <a:effectLst/>
                <a:highlight>
                  <a:srgbClr val="FFFFFF"/>
                </a:highlight>
                <a:latin typeface="Söhne"/>
              </a:rPr>
              <a:t>.</a:t>
            </a:r>
          </a:p>
          <a:p>
            <a:pPr marL="0" indent="0" algn="just">
              <a:buNone/>
            </a:pPr>
            <a:r>
              <a:rPr lang="pt-BR" b="0" i="0" dirty="0">
                <a:solidFill>
                  <a:schemeClr val="accent1"/>
                </a:solidFill>
                <a:effectLst/>
                <a:highlight>
                  <a:srgbClr val="FFFFFF"/>
                </a:highlight>
                <a:latin typeface="Söhne"/>
              </a:rPr>
              <a:t>CREATE DEFINER=`root`@`</a:t>
            </a:r>
            <a:r>
              <a:rPr lang="pt-BR" b="0" i="0" dirty="0" err="1">
                <a:solidFill>
                  <a:schemeClr val="accent1"/>
                </a:solidFill>
                <a:effectLst/>
                <a:highlight>
                  <a:srgbClr val="FFFFFF"/>
                </a:highlight>
                <a:latin typeface="Söhne"/>
              </a:rPr>
              <a:t>localhost</a:t>
            </a:r>
            <a:r>
              <a:rPr lang="pt-BR" b="0" i="0" dirty="0">
                <a:solidFill>
                  <a:schemeClr val="accent1"/>
                </a:solidFill>
                <a:effectLst/>
                <a:highlight>
                  <a:srgbClr val="FFFFFF"/>
                </a:highlight>
                <a:latin typeface="Söhne"/>
              </a:rPr>
              <a:t>` </a:t>
            </a:r>
          </a:p>
          <a:p>
            <a:pPr marL="0" indent="0" algn="just">
              <a:buNone/>
            </a:pPr>
            <a:r>
              <a:rPr lang="pt-BR" b="0" i="0" dirty="0">
                <a:solidFill>
                  <a:schemeClr val="accent1"/>
                </a:solidFill>
                <a:effectLst/>
                <a:highlight>
                  <a:srgbClr val="FFFFFF"/>
                </a:highlight>
                <a:latin typeface="Söhne"/>
              </a:rPr>
              <a:t>PROCEDURE `</a:t>
            </a:r>
            <a:r>
              <a:rPr lang="pt-BR" b="0" i="0" dirty="0" err="1">
                <a:solidFill>
                  <a:schemeClr val="accent1"/>
                </a:solidFill>
                <a:effectLst/>
                <a:highlight>
                  <a:srgbClr val="FFFFFF"/>
                </a:highlight>
                <a:latin typeface="Söhne"/>
              </a:rPr>
              <a:t>inserirItemPedido</a:t>
            </a:r>
            <a:r>
              <a:rPr lang="pt-BR" b="0" i="0" dirty="0">
                <a:solidFill>
                  <a:schemeClr val="accent1"/>
                </a:solidFill>
                <a:effectLst/>
                <a:highlight>
                  <a:srgbClr val="FFFFFF"/>
                </a:highlight>
                <a:latin typeface="Söhne"/>
              </a:rPr>
              <a:t>`</a:t>
            </a:r>
          </a:p>
          <a:p>
            <a:pPr marL="0" indent="0" algn="just">
              <a:buNone/>
            </a:pPr>
            <a:r>
              <a:rPr lang="pt-BR" b="0" i="0" dirty="0">
                <a:solidFill>
                  <a:schemeClr val="accent1"/>
                </a:solidFill>
                <a:effectLst/>
                <a:highlight>
                  <a:srgbClr val="FFFFFF"/>
                </a:highlight>
                <a:latin typeface="Söhne"/>
              </a:rPr>
              <a:t>(</a:t>
            </a:r>
          </a:p>
          <a:p>
            <a:pPr marL="0" indent="0" algn="just">
              <a:buNone/>
            </a:pPr>
            <a:r>
              <a:rPr lang="pt-BR" b="0" i="0" dirty="0">
                <a:solidFill>
                  <a:schemeClr val="accent1"/>
                </a:solidFill>
                <a:effectLst/>
                <a:highlight>
                  <a:srgbClr val="FFFFFF"/>
                </a:highlight>
                <a:latin typeface="Söhne"/>
              </a:rPr>
              <a:t>in </a:t>
            </a:r>
            <a:r>
              <a:rPr lang="pt-BR" b="0" i="0" dirty="0" err="1">
                <a:solidFill>
                  <a:schemeClr val="accent1"/>
                </a:solidFill>
                <a:effectLst/>
                <a:highlight>
                  <a:srgbClr val="FFFFFF"/>
                </a:highlight>
                <a:latin typeface="Söhne"/>
              </a:rPr>
              <a:t>pedidoId</a:t>
            </a:r>
            <a:r>
              <a:rPr lang="pt-BR" b="0" i="0" dirty="0">
                <a:solidFill>
                  <a:schemeClr val="accent1"/>
                </a:solidFill>
                <a:effectLst/>
                <a:highlight>
                  <a:srgbClr val="FFFFFF"/>
                </a:highlight>
                <a:latin typeface="Söhne"/>
              </a:rPr>
              <a:t> int,</a:t>
            </a:r>
          </a:p>
          <a:p>
            <a:pPr marL="0" indent="0" algn="just">
              <a:buNone/>
            </a:pPr>
            <a:r>
              <a:rPr lang="pt-BR" b="0" i="0" dirty="0">
                <a:solidFill>
                  <a:schemeClr val="accent1"/>
                </a:solidFill>
                <a:effectLst/>
                <a:highlight>
                  <a:srgbClr val="FFFFFF"/>
                </a:highlight>
                <a:latin typeface="Söhne"/>
              </a:rPr>
              <a:t>in </a:t>
            </a:r>
            <a:r>
              <a:rPr lang="pt-BR" b="0" i="0" dirty="0" err="1">
                <a:solidFill>
                  <a:schemeClr val="accent1"/>
                </a:solidFill>
                <a:effectLst/>
                <a:highlight>
                  <a:srgbClr val="FFFFFF"/>
                </a:highlight>
                <a:latin typeface="Söhne"/>
              </a:rPr>
              <a:t>produtoId</a:t>
            </a:r>
            <a:r>
              <a:rPr lang="pt-BR" b="0" i="0" dirty="0">
                <a:solidFill>
                  <a:schemeClr val="accent1"/>
                </a:solidFill>
                <a:effectLst/>
                <a:highlight>
                  <a:srgbClr val="FFFFFF"/>
                </a:highlight>
                <a:latin typeface="Söhne"/>
              </a:rPr>
              <a:t> int,</a:t>
            </a:r>
          </a:p>
          <a:p>
            <a:pPr marL="0" indent="0">
              <a:buNone/>
            </a:pPr>
            <a:r>
              <a:rPr lang="pt-BR" b="0" i="0" dirty="0">
                <a:solidFill>
                  <a:schemeClr val="accent1"/>
                </a:solidFill>
                <a:effectLst/>
                <a:highlight>
                  <a:srgbClr val="FFFFFF"/>
                </a:highlight>
                <a:latin typeface="Söhne"/>
              </a:rPr>
              <a:t>in </a:t>
            </a:r>
            <a:r>
              <a:rPr lang="pt-BR" b="0" i="0" dirty="0" err="1">
                <a:solidFill>
                  <a:schemeClr val="accent1"/>
                </a:solidFill>
                <a:effectLst/>
                <a:highlight>
                  <a:srgbClr val="FFFFFF"/>
                </a:highlight>
                <a:latin typeface="Söhne"/>
              </a:rPr>
              <a:t>produtoQuantidade</a:t>
            </a:r>
            <a:r>
              <a:rPr lang="pt-BR" b="0" i="0" dirty="0">
                <a:solidFill>
                  <a:schemeClr val="accent1"/>
                </a:solidFill>
                <a:effectLst/>
                <a:highlight>
                  <a:srgbClr val="FFFFFF"/>
                </a:highlight>
                <a:latin typeface="Söhne"/>
              </a:rPr>
              <a:t> int</a:t>
            </a:r>
          </a:p>
          <a:p>
            <a:pPr marL="0" indent="0">
              <a:buNone/>
            </a:pPr>
            <a:r>
              <a:rPr lang="pt-BR" b="0" i="0" dirty="0">
                <a:solidFill>
                  <a:schemeClr val="accent1"/>
                </a:solidFill>
                <a:effectLst/>
                <a:highlight>
                  <a:srgbClr val="FFFFFF"/>
                </a:highlight>
                <a:latin typeface="Söhne"/>
              </a:rPr>
              <a:t>)</a:t>
            </a:r>
          </a:p>
          <a:p>
            <a:pPr marL="0" indent="0">
              <a:buNone/>
            </a:pPr>
            <a:r>
              <a:rPr lang="pt-BR" b="0" i="0" dirty="0">
                <a:solidFill>
                  <a:schemeClr val="accent1"/>
                </a:solidFill>
                <a:effectLst/>
                <a:highlight>
                  <a:srgbClr val="FFFFFF"/>
                </a:highlight>
                <a:latin typeface="Söhne"/>
              </a:rPr>
              <a:t>BEGIN</a:t>
            </a:r>
          </a:p>
          <a:p>
            <a:pPr marL="0" indent="0">
              <a:buNone/>
            </a:pPr>
            <a:r>
              <a:rPr lang="pt-BR" b="0" i="0" dirty="0" err="1">
                <a:solidFill>
                  <a:schemeClr val="accent1"/>
                </a:solidFill>
                <a:effectLst/>
                <a:highlight>
                  <a:srgbClr val="FFFFFF"/>
                </a:highlight>
                <a:latin typeface="Söhne"/>
              </a:rPr>
              <a:t>insert</a:t>
            </a:r>
            <a:r>
              <a:rPr lang="pt-BR" b="0" i="0" dirty="0">
                <a:solidFill>
                  <a:schemeClr val="accent1"/>
                </a:solidFill>
                <a:effectLst/>
                <a:highlight>
                  <a:srgbClr val="FFFFFF"/>
                </a:highlight>
                <a:latin typeface="Söhne"/>
              </a:rPr>
              <a:t> </a:t>
            </a:r>
            <a:r>
              <a:rPr lang="pt-BR" b="0" i="0" dirty="0" err="1">
                <a:solidFill>
                  <a:schemeClr val="accent1"/>
                </a:solidFill>
                <a:effectLst/>
                <a:highlight>
                  <a:srgbClr val="FFFFFF"/>
                </a:highlight>
                <a:latin typeface="Söhne"/>
              </a:rPr>
              <a:t>into</a:t>
            </a:r>
            <a:r>
              <a:rPr lang="pt-BR" b="0" i="0" dirty="0">
                <a:solidFill>
                  <a:schemeClr val="accent1"/>
                </a:solidFill>
                <a:effectLst/>
                <a:highlight>
                  <a:srgbClr val="FFFFFF"/>
                </a:highlight>
                <a:latin typeface="Söhne"/>
              </a:rPr>
              <a:t> </a:t>
            </a:r>
            <a:r>
              <a:rPr lang="pt-BR" b="0" i="0" dirty="0" err="1">
                <a:solidFill>
                  <a:schemeClr val="accent1"/>
                </a:solidFill>
                <a:effectLst/>
                <a:highlight>
                  <a:srgbClr val="FFFFFF"/>
                </a:highlight>
                <a:latin typeface="Söhne"/>
              </a:rPr>
              <a:t>computer_products.itens_de_pedidos</a:t>
            </a:r>
            <a:r>
              <a:rPr lang="pt-BR" b="0" i="0" dirty="0">
                <a:solidFill>
                  <a:schemeClr val="accent1"/>
                </a:solidFill>
                <a:effectLst/>
                <a:highlight>
                  <a:srgbClr val="FFFFFF"/>
                </a:highlight>
                <a:latin typeface="Söhne"/>
              </a:rPr>
              <a:t> (</a:t>
            </a:r>
            <a:r>
              <a:rPr lang="pt-BR" b="0" i="0" dirty="0" err="1">
                <a:solidFill>
                  <a:schemeClr val="accent1"/>
                </a:solidFill>
                <a:effectLst/>
                <a:highlight>
                  <a:srgbClr val="FFFFFF"/>
                </a:highlight>
                <a:latin typeface="Söhne"/>
              </a:rPr>
              <a:t>idPedido,idProduto,quantidadeProduto</a:t>
            </a:r>
            <a:r>
              <a:rPr lang="pt-BR" b="0" i="0" dirty="0">
                <a:solidFill>
                  <a:schemeClr val="accent1"/>
                </a:solidFill>
                <a:effectLst/>
                <a:highlight>
                  <a:srgbClr val="FFFFFF"/>
                </a:highlight>
                <a:latin typeface="Söhne"/>
              </a:rPr>
              <a:t>)</a:t>
            </a:r>
          </a:p>
          <a:p>
            <a:pPr marL="0" indent="0">
              <a:buNone/>
            </a:pPr>
            <a:r>
              <a:rPr lang="pt-BR" b="0" i="0" dirty="0">
                <a:solidFill>
                  <a:schemeClr val="accent1"/>
                </a:solidFill>
                <a:effectLst/>
                <a:highlight>
                  <a:srgbClr val="FFFFFF"/>
                </a:highlight>
                <a:latin typeface="Söhne"/>
              </a:rPr>
              <a:t> </a:t>
            </a:r>
            <a:r>
              <a:rPr lang="pt-BR" b="0" i="0" dirty="0" err="1">
                <a:solidFill>
                  <a:schemeClr val="accent1"/>
                </a:solidFill>
                <a:effectLst/>
                <a:highlight>
                  <a:srgbClr val="FFFFFF"/>
                </a:highlight>
                <a:latin typeface="Söhne"/>
              </a:rPr>
              <a:t>values</a:t>
            </a:r>
            <a:r>
              <a:rPr lang="pt-BR" b="0" i="0" dirty="0">
                <a:solidFill>
                  <a:schemeClr val="accent1"/>
                </a:solidFill>
                <a:effectLst/>
                <a:highlight>
                  <a:srgbClr val="FFFFFF"/>
                </a:highlight>
                <a:latin typeface="Söhne"/>
              </a:rPr>
              <a:t> </a:t>
            </a:r>
          </a:p>
          <a:p>
            <a:pPr marL="0" indent="0">
              <a:buNone/>
            </a:pPr>
            <a:r>
              <a:rPr lang="pt-BR" b="0" i="0" dirty="0">
                <a:solidFill>
                  <a:schemeClr val="accent1"/>
                </a:solidFill>
                <a:effectLst/>
                <a:highlight>
                  <a:srgbClr val="FFFFFF"/>
                </a:highlight>
                <a:latin typeface="Söhne"/>
              </a:rPr>
              <a:t>(</a:t>
            </a:r>
            <a:r>
              <a:rPr lang="pt-BR" b="0" i="0" dirty="0" err="1">
                <a:solidFill>
                  <a:schemeClr val="accent1"/>
                </a:solidFill>
                <a:effectLst/>
                <a:highlight>
                  <a:srgbClr val="FFFFFF"/>
                </a:highlight>
                <a:latin typeface="Söhne"/>
              </a:rPr>
              <a:t>pedidoId,produtoId,produtoQuantidade</a:t>
            </a:r>
            <a:r>
              <a:rPr lang="pt-BR" b="0" i="0" dirty="0">
                <a:solidFill>
                  <a:schemeClr val="accent1"/>
                </a:solidFill>
                <a:effectLst/>
                <a:highlight>
                  <a:srgbClr val="FFFFFF"/>
                </a:highlight>
                <a:latin typeface="Söhne"/>
              </a:rPr>
              <a:t>);</a:t>
            </a:r>
          </a:p>
          <a:p>
            <a:pPr marL="0" indent="0">
              <a:buNone/>
            </a:pPr>
            <a:r>
              <a:rPr lang="pt-BR" b="0" i="0" dirty="0">
                <a:solidFill>
                  <a:schemeClr val="accent1"/>
                </a:solidFill>
                <a:effectLst/>
                <a:highlight>
                  <a:srgbClr val="FFFFFF"/>
                </a:highlight>
                <a:latin typeface="Söhne"/>
              </a:rPr>
              <a:t>END</a:t>
            </a:r>
          </a:p>
        </p:txBody>
      </p:sp>
      <p:grpSp>
        <p:nvGrpSpPr>
          <p:cNvPr id="10" name="Agrupar 9">
            <a:extLst>
              <a:ext uri="{FF2B5EF4-FFF2-40B4-BE49-F238E27FC236}">
                <a16:creationId xmlns:a16="http://schemas.microsoft.com/office/drawing/2014/main" id="{F7E832FB-3AAA-CEF7-3107-9407566F4912}"/>
              </a:ext>
            </a:extLst>
          </p:cNvPr>
          <p:cNvGrpSpPr/>
          <p:nvPr/>
        </p:nvGrpSpPr>
        <p:grpSpPr>
          <a:xfrm>
            <a:off x="3373870" y="3275012"/>
            <a:ext cx="4944862" cy="958788"/>
            <a:chOff x="3417903" y="3773010"/>
            <a:chExt cx="4944862" cy="958788"/>
          </a:xfrm>
        </p:grpSpPr>
        <p:sp>
          <p:nvSpPr>
            <p:cNvPr id="4" name="Chave Direita 3">
              <a:extLst>
                <a:ext uri="{FF2B5EF4-FFF2-40B4-BE49-F238E27FC236}">
                  <a16:creationId xmlns:a16="http://schemas.microsoft.com/office/drawing/2014/main" id="{B3929BD9-6EE6-4689-713F-46953BAD72BE}"/>
                </a:ext>
              </a:extLst>
            </p:cNvPr>
            <p:cNvSpPr/>
            <p:nvPr/>
          </p:nvSpPr>
          <p:spPr>
            <a:xfrm>
              <a:off x="3417903" y="3773010"/>
              <a:ext cx="612559" cy="95878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05175CA3-2B3C-C380-6811-583A96A84607}"/>
                </a:ext>
              </a:extLst>
            </p:cNvPr>
            <p:cNvCxnSpPr/>
            <p:nvPr/>
          </p:nvCxnSpPr>
          <p:spPr>
            <a:xfrm>
              <a:off x="4376691" y="4208016"/>
              <a:ext cx="1719309"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B0BD1E9E-C118-827E-8E82-F5F42FD6D4A7}"/>
                </a:ext>
              </a:extLst>
            </p:cNvPr>
            <p:cNvSpPr txBox="1"/>
            <p:nvPr/>
          </p:nvSpPr>
          <p:spPr>
            <a:xfrm>
              <a:off x="6320531" y="4001294"/>
              <a:ext cx="2042234" cy="369332"/>
            </a:xfrm>
            <a:prstGeom prst="rect">
              <a:avLst/>
            </a:prstGeom>
            <a:noFill/>
          </p:spPr>
          <p:txBody>
            <a:bodyPr wrap="square" rtlCol="0">
              <a:spAutoFit/>
            </a:bodyPr>
            <a:lstStyle/>
            <a:p>
              <a:r>
                <a:rPr lang="pt-BR" dirty="0">
                  <a:solidFill>
                    <a:srgbClr val="FF0000"/>
                  </a:solidFill>
                </a:rPr>
                <a:t>parâmetros</a:t>
              </a:r>
            </a:p>
          </p:txBody>
        </p:sp>
      </p:grpSp>
    </p:spTree>
    <p:extLst>
      <p:ext uri="{BB962C8B-B14F-4D97-AF65-F5344CB8AC3E}">
        <p14:creationId xmlns:p14="http://schemas.microsoft.com/office/powerpoint/2010/main" val="381503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0946-5E17-989B-CC7B-8619238F9176}"/>
              </a:ext>
            </a:extLst>
          </p:cNvPr>
          <p:cNvSpPr>
            <a:spLocks noGrp="1"/>
          </p:cNvSpPr>
          <p:nvPr>
            <p:ph type="title"/>
          </p:nvPr>
        </p:nvSpPr>
        <p:spPr/>
        <p:txBody>
          <a:bodyPr/>
          <a:lstStyle/>
          <a:p>
            <a:r>
              <a:rPr lang="pt-BR" dirty="0">
                <a:solidFill>
                  <a:schemeClr val="accent1"/>
                </a:solidFill>
              </a:rPr>
              <a:t>DQL – Linguagem de consulta estruturada</a:t>
            </a:r>
          </a:p>
        </p:txBody>
      </p:sp>
      <p:sp>
        <p:nvSpPr>
          <p:cNvPr id="3" name="Espaço Reservado para Conteúdo 2">
            <a:extLst>
              <a:ext uri="{FF2B5EF4-FFF2-40B4-BE49-F238E27FC236}">
                <a16:creationId xmlns:a16="http://schemas.microsoft.com/office/drawing/2014/main" id="{9361D92F-1362-851C-2AC3-2B22958DA6B8}"/>
              </a:ext>
            </a:extLst>
          </p:cNvPr>
          <p:cNvSpPr>
            <a:spLocks noGrp="1"/>
          </p:cNvSpPr>
          <p:nvPr>
            <p:ph idx="1"/>
          </p:nvPr>
        </p:nvSpPr>
        <p:spPr>
          <a:xfrm>
            <a:off x="838200" y="1825624"/>
            <a:ext cx="10515600" cy="4922647"/>
          </a:xfrm>
        </p:spPr>
        <p:txBody>
          <a:bodyPr>
            <a:normAutofit fontScale="55000" lnSpcReduction="20000"/>
          </a:bodyPr>
          <a:lstStyle/>
          <a:p>
            <a:pPr marL="0" indent="0" algn="ctr">
              <a:buNone/>
            </a:pPr>
            <a:r>
              <a:rPr lang="pt-BR" sz="4400" b="1" dirty="0">
                <a:solidFill>
                  <a:schemeClr val="accent1"/>
                </a:solidFill>
              </a:rPr>
              <a:t>Triggers</a:t>
            </a:r>
          </a:p>
          <a:p>
            <a:pPr marL="0" indent="0" algn="just">
              <a:buNone/>
            </a:pPr>
            <a:r>
              <a:rPr lang="pt-BR" dirty="0"/>
              <a:t>	</a:t>
            </a:r>
            <a:r>
              <a:rPr lang="pt-BR" i="0" dirty="0">
                <a:effectLst/>
                <a:highlight>
                  <a:srgbClr val="FFFFFF"/>
                </a:highlight>
                <a:latin typeface="Söhne"/>
              </a:rPr>
              <a:t>Triggers são procedimentos automatizados que são ativados por eventos específicos em um banco de dados, como inserções, atualizações ou exclusões de dados. Eles são úteis para impor restrições de integridade, auditar mudanças de dados e automatizar tarefas, melhorando a eficiência e a consistência dos processos de banco de dados. No entanto, o uso excessivo de triggers pode complicar a lógica de negócios e afetar o desempenho do sistema.</a:t>
            </a:r>
          </a:p>
          <a:p>
            <a:pPr marL="0" indent="0" algn="just">
              <a:buNone/>
            </a:pPr>
            <a:endParaRPr lang="pt-BR" dirty="0">
              <a:highlight>
                <a:srgbClr val="FFFFFF"/>
              </a:highlight>
              <a:latin typeface="Söhne"/>
            </a:endParaRPr>
          </a:p>
          <a:p>
            <a:pPr marL="0" indent="0" algn="just">
              <a:buNone/>
            </a:pPr>
            <a:endParaRPr lang="pt-BR" i="0" dirty="0">
              <a:effectLst/>
              <a:highlight>
                <a:srgbClr val="FFFFFF"/>
              </a:highlight>
              <a:latin typeface="Söhne"/>
            </a:endParaRPr>
          </a:p>
          <a:p>
            <a:pPr marL="0" indent="0" algn="just">
              <a:buNone/>
            </a:pPr>
            <a:r>
              <a:rPr lang="pt-BR" b="1" i="0" dirty="0">
                <a:solidFill>
                  <a:schemeClr val="accent1"/>
                </a:solidFill>
                <a:effectLst/>
                <a:highlight>
                  <a:srgbClr val="FFFFFF"/>
                </a:highlight>
                <a:latin typeface="Söhne"/>
              </a:rPr>
              <a:t>CREATE DEFINER=</a:t>
            </a:r>
            <a:r>
              <a:rPr lang="pt-BR" b="1" i="0" dirty="0" err="1">
                <a:solidFill>
                  <a:schemeClr val="accent1"/>
                </a:solidFill>
                <a:effectLst/>
                <a:highlight>
                  <a:srgbClr val="FFFFFF"/>
                </a:highlight>
                <a:latin typeface="Söhne"/>
              </a:rPr>
              <a:t>root@localhost</a:t>
            </a:r>
            <a:r>
              <a:rPr lang="pt-BR" b="1" i="0" dirty="0">
                <a:solidFill>
                  <a:schemeClr val="accent1"/>
                </a:solidFill>
                <a:effectLst/>
                <a:highlight>
                  <a:srgbClr val="FFFFFF"/>
                </a:highlight>
                <a:latin typeface="Söhne"/>
              </a:rPr>
              <a:t> </a:t>
            </a:r>
          </a:p>
          <a:p>
            <a:pPr marL="0" indent="0" algn="just">
              <a:buNone/>
            </a:pPr>
            <a:r>
              <a:rPr lang="pt-BR" b="1" i="0" dirty="0">
                <a:solidFill>
                  <a:schemeClr val="accent1"/>
                </a:solidFill>
                <a:effectLst/>
                <a:highlight>
                  <a:srgbClr val="FFFFFF"/>
                </a:highlight>
                <a:latin typeface="Söhne"/>
              </a:rPr>
              <a:t>TRIGGER </a:t>
            </a:r>
            <a:r>
              <a:rPr lang="pt-BR" b="1" i="0" dirty="0" err="1">
                <a:solidFill>
                  <a:schemeClr val="accent1"/>
                </a:solidFill>
                <a:effectLst/>
                <a:highlight>
                  <a:srgbClr val="FFFFFF"/>
                </a:highlight>
                <a:latin typeface="Söhne"/>
              </a:rPr>
              <a:t>itens_de_pedidos</a:t>
            </a:r>
            <a:r>
              <a:rPr lang="pt-BR" b="1" i="0" dirty="0">
                <a:solidFill>
                  <a:schemeClr val="accent1"/>
                </a:solidFill>
                <a:effectLst/>
                <a:highlight>
                  <a:srgbClr val="FFFFFF"/>
                </a:highlight>
                <a:latin typeface="Söhne"/>
              </a:rPr>
              <a:t> </a:t>
            </a:r>
          </a:p>
          <a:p>
            <a:pPr marL="0" indent="0" algn="just">
              <a:buNone/>
            </a:pPr>
            <a:r>
              <a:rPr lang="pt-BR" b="1" i="0" dirty="0">
                <a:solidFill>
                  <a:schemeClr val="accent1"/>
                </a:solidFill>
                <a:effectLst/>
                <a:highlight>
                  <a:srgbClr val="FFFFFF"/>
                </a:highlight>
                <a:latin typeface="Söhne"/>
              </a:rPr>
              <a:t>AFTER INSERT ON </a:t>
            </a:r>
            <a:r>
              <a:rPr lang="pt-BR" b="1" i="0" dirty="0" err="1">
                <a:solidFill>
                  <a:schemeClr val="accent1"/>
                </a:solidFill>
                <a:effectLst/>
                <a:highlight>
                  <a:srgbClr val="FFFFFF"/>
                </a:highlight>
                <a:latin typeface="Söhne"/>
              </a:rPr>
              <a:t>itens_de_pedidos</a:t>
            </a:r>
            <a:endParaRPr lang="pt-BR" b="1" i="0" dirty="0">
              <a:solidFill>
                <a:schemeClr val="accent1"/>
              </a:solidFill>
              <a:effectLst/>
              <a:highlight>
                <a:srgbClr val="FFFFFF"/>
              </a:highlight>
              <a:latin typeface="Söhne"/>
            </a:endParaRPr>
          </a:p>
          <a:p>
            <a:pPr marL="0" indent="0" algn="just">
              <a:buNone/>
            </a:pPr>
            <a:r>
              <a:rPr lang="pt-BR" b="1" i="0" dirty="0">
                <a:solidFill>
                  <a:schemeClr val="accent1"/>
                </a:solidFill>
                <a:effectLst/>
                <a:highlight>
                  <a:srgbClr val="FFFFFF"/>
                </a:highlight>
                <a:latin typeface="Söhne"/>
              </a:rPr>
              <a:t> FOR EACH ROW</a:t>
            </a:r>
          </a:p>
          <a:p>
            <a:pPr marL="0" indent="0" algn="just">
              <a:buNone/>
            </a:pPr>
            <a:r>
              <a:rPr lang="pt-BR" b="1" i="0" dirty="0">
                <a:solidFill>
                  <a:schemeClr val="accent1"/>
                </a:solidFill>
                <a:effectLst/>
                <a:highlight>
                  <a:srgbClr val="FFFFFF"/>
                </a:highlight>
                <a:latin typeface="Söhne"/>
              </a:rPr>
              <a:t> BEGIN</a:t>
            </a:r>
          </a:p>
          <a:p>
            <a:pPr marL="0" indent="0" algn="just">
              <a:buNone/>
            </a:pPr>
            <a:r>
              <a:rPr lang="pt-BR" b="1" i="0" dirty="0">
                <a:solidFill>
                  <a:schemeClr val="accent1"/>
                </a:solidFill>
                <a:effectLst/>
                <a:highlight>
                  <a:srgbClr val="FFFFFF"/>
                </a:highlight>
                <a:latin typeface="Söhne"/>
              </a:rPr>
              <a:t>update produtos </a:t>
            </a:r>
          </a:p>
          <a:p>
            <a:pPr marL="0" indent="0" algn="just">
              <a:buNone/>
            </a:pPr>
            <a:r>
              <a:rPr lang="pt-BR" b="1" i="0" dirty="0">
                <a:solidFill>
                  <a:schemeClr val="accent1"/>
                </a:solidFill>
                <a:effectLst/>
                <a:highlight>
                  <a:srgbClr val="FFFFFF"/>
                </a:highlight>
                <a:latin typeface="Söhne"/>
              </a:rPr>
              <a:t>set </a:t>
            </a:r>
            <a:r>
              <a:rPr lang="pt-BR" b="1" i="0" dirty="0" err="1">
                <a:solidFill>
                  <a:schemeClr val="accent1"/>
                </a:solidFill>
                <a:effectLst/>
                <a:highlight>
                  <a:srgbClr val="FFFFFF"/>
                </a:highlight>
                <a:latin typeface="Söhne"/>
              </a:rPr>
              <a:t>quantidadeProduto</a:t>
            </a:r>
            <a:r>
              <a:rPr lang="pt-BR" b="1" i="0" dirty="0">
                <a:solidFill>
                  <a:schemeClr val="accent1"/>
                </a:solidFill>
                <a:effectLst/>
                <a:highlight>
                  <a:srgbClr val="FFFFFF"/>
                </a:highlight>
                <a:latin typeface="Söhne"/>
              </a:rPr>
              <a:t> = </a:t>
            </a:r>
            <a:r>
              <a:rPr lang="pt-BR" b="1" i="0" dirty="0" err="1">
                <a:solidFill>
                  <a:schemeClr val="accent1"/>
                </a:solidFill>
                <a:effectLst/>
                <a:highlight>
                  <a:srgbClr val="FFFFFF"/>
                </a:highlight>
                <a:latin typeface="Söhne"/>
              </a:rPr>
              <a:t>quantidadeProduto</a:t>
            </a:r>
            <a:r>
              <a:rPr lang="pt-BR" b="1" i="0" dirty="0">
                <a:solidFill>
                  <a:schemeClr val="accent1"/>
                </a:solidFill>
                <a:effectLst/>
                <a:highlight>
                  <a:srgbClr val="FFFFFF"/>
                </a:highlight>
                <a:latin typeface="Söhne"/>
              </a:rPr>
              <a:t> - </a:t>
            </a:r>
            <a:r>
              <a:rPr lang="pt-BR" b="1" i="0" dirty="0" err="1">
                <a:solidFill>
                  <a:schemeClr val="accent1"/>
                </a:solidFill>
                <a:effectLst/>
                <a:highlight>
                  <a:srgbClr val="FFFFFF"/>
                </a:highlight>
                <a:latin typeface="Söhne"/>
              </a:rPr>
              <a:t>NEW.quantidadeProduto</a:t>
            </a:r>
            <a:endParaRPr lang="pt-BR" b="1" i="0" dirty="0">
              <a:solidFill>
                <a:schemeClr val="accent1"/>
              </a:solidFill>
              <a:effectLst/>
              <a:highlight>
                <a:srgbClr val="FFFFFF"/>
              </a:highlight>
              <a:latin typeface="Söhne"/>
            </a:endParaRPr>
          </a:p>
          <a:p>
            <a:pPr marL="0" indent="0" algn="just">
              <a:buNone/>
            </a:pPr>
            <a:r>
              <a:rPr lang="pt-BR" b="1" i="0" dirty="0" err="1">
                <a:solidFill>
                  <a:schemeClr val="accent1"/>
                </a:solidFill>
                <a:effectLst/>
                <a:highlight>
                  <a:srgbClr val="FFFFFF"/>
                </a:highlight>
                <a:latin typeface="Söhne"/>
              </a:rPr>
              <a:t>where</a:t>
            </a:r>
            <a:r>
              <a:rPr lang="pt-BR" b="1" i="0" dirty="0">
                <a:solidFill>
                  <a:schemeClr val="accent1"/>
                </a:solidFill>
                <a:effectLst/>
                <a:highlight>
                  <a:srgbClr val="FFFFFF"/>
                </a:highlight>
                <a:latin typeface="Söhne"/>
              </a:rPr>
              <a:t> </a:t>
            </a:r>
          </a:p>
          <a:p>
            <a:pPr marL="0" indent="0" algn="just">
              <a:buNone/>
            </a:pPr>
            <a:r>
              <a:rPr lang="pt-BR" b="1" i="0" dirty="0">
                <a:solidFill>
                  <a:schemeClr val="accent1"/>
                </a:solidFill>
                <a:effectLst/>
                <a:highlight>
                  <a:srgbClr val="FFFFFF"/>
                </a:highlight>
                <a:latin typeface="Söhne"/>
              </a:rPr>
              <a:t>idProduto = </a:t>
            </a:r>
            <a:r>
              <a:rPr lang="pt-BR" b="1" i="0" dirty="0" err="1">
                <a:solidFill>
                  <a:schemeClr val="accent1"/>
                </a:solidFill>
                <a:effectLst/>
                <a:highlight>
                  <a:srgbClr val="FFFFFF"/>
                </a:highlight>
                <a:latin typeface="Söhne"/>
              </a:rPr>
              <a:t>new.idProduto</a:t>
            </a:r>
            <a:r>
              <a:rPr lang="pt-BR" b="1" i="0" dirty="0">
                <a:solidFill>
                  <a:schemeClr val="accent1"/>
                </a:solidFill>
                <a:effectLst/>
                <a:highlight>
                  <a:srgbClr val="FFFFFF"/>
                </a:highlight>
                <a:latin typeface="Söhne"/>
              </a:rPr>
              <a:t>;</a:t>
            </a:r>
          </a:p>
          <a:p>
            <a:pPr marL="0" indent="0" algn="just">
              <a:buNone/>
            </a:pPr>
            <a:endParaRPr lang="pt-BR" b="1" dirty="0">
              <a:solidFill>
                <a:schemeClr val="accent1"/>
              </a:solidFill>
              <a:highlight>
                <a:srgbClr val="FFFFFF"/>
              </a:highlight>
              <a:latin typeface="Söhne"/>
            </a:endParaRPr>
          </a:p>
          <a:p>
            <a:pPr marL="0" indent="0" algn="just">
              <a:buNone/>
            </a:pPr>
            <a:r>
              <a:rPr lang="pt-BR" b="1" i="0" dirty="0">
                <a:solidFill>
                  <a:schemeClr val="accent1"/>
                </a:solidFill>
                <a:effectLst/>
                <a:highlight>
                  <a:srgbClr val="FFFFFF"/>
                </a:highlight>
                <a:latin typeface="Söhne"/>
              </a:rPr>
              <a:t>END</a:t>
            </a:r>
          </a:p>
        </p:txBody>
      </p:sp>
    </p:spTree>
    <p:extLst>
      <p:ext uri="{BB962C8B-B14F-4D97-AF65-F5344CB8AC3E}">
        <p14:creationId xmlns:p14="http://schemas.microsoft.com/office/powerpoint/2010/main" val="33321980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666</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Calibri</vt:lpstr>
      <vt:lpstr>Calibri Light</vt:lpstr>
      <vt:lpstr>Söhne</vt:lpstr>
      <vt:lpstr>Tema do Office</vt:lpstr>
      <vt:lpstr>Aula 9 Banco de Dados</vt:lpstr>
      <vt:lpstr>DQL – Linguagem de consulta estruturada</vt:lpstr>
      <vt:lpstr>DQL – Linguagem de consulta estruturada</vt:lpstr>
      <vt:lpstr>DQL – Linguagem de consulta estruturada</vt:lpstr>
      <vt:lpstr>DQL – Linguagem de consulta estruturada</vt:lpstr>
      <vt:lpstr>DQL – Linguagem de consulta estruturada</vt:lpstr>
      <vt:lpstr>DQL – Linguagem de consulta estruturada</vt:lpstr>
      <vt:lpstr>DQL – Linguagem de consulta estruturada</vt:lpstr>
      <vt:lpstr>DQL – Linguagem de consulta estruturada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9 Banco de Dados</dc:title>
  <dc:creator>alisson lima</dc:creator>
  <cp:lastModifiedBy>alisson lima</cp:lastModifiedBy>
  <cp:revision>10</cp:revision>
  <dcterms:created xsi:type="dcterms:W3CDTF">2024-04-09T01:39:43Z</dcterms:created>
  <dcterms:modified xsi:type="dcterms:W3CDTF">2024-04-10T04:04:47Z</dcterms:modified>
</cp:coreProperties>
</file>