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70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6" r:id="rId20"/>
    <p:sldId id="283" r:id="rId21"/>
    <p:sldId id="289" r:id="rId22"/>
    <p:sldId id="290" r:id="rId23"/>
    <p:sldId id="291" r:id="rId24"/>
    <p:sldId id="292" r:id="rId25"/>
    <p:sldId id="293" r:id="rId26"/>
    <p:sldId id="284" r:id="rId27"/>
    <p:sldId id="285" r:id="rId28"/>
    <p:sldId id="287" r:id="rId29"/>
    <p:sldId id="288" r:id="rId30"/>
    <p:sldId id="294" r:id="rId31"/>
    <p:sldId id="295" r:id="rId32"/>
    <p:sldId id="269" r:id="rId33"/>
    <p:sldId id="266" r:id="rId34"/>
    <p:sldId id="267" r:id="rId35"/>
    <p:sldId id="261" r:id="rId36"/>
    <p:sldId id="262" r:id="rId37"/>
    <p:sldId id="265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7454F-1988-D0F1-0276-B9F9E12A12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SPRING BOOT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608B66-0B6A-3BEB-AE1D-BB2C7BCF2E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580667"/>
            <a:ext cx="9144000" cy="610386"/>
          </a:xfrm>
        </p:spPr>
        <p:txBody>
          <a:bodyPr/>
          <a:lstStyle>
            <a:lvl1pPr marL="0" indent="0" algn="r">
              <a:buNone/>
              <a:defRPr sz="2400" b="1" i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Professor: Alisson Lima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853CB-4836-1A40-6FAD-D1132287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73B5-06E0-43DA-93DD-401796C0800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20653-7FAA-3F56-E483-3E310EA3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4E49B-4750-D4D1-CDAD-5D326461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3241-1C8D-49DA-B45E-42C42B234CF9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D557FB5-43AD-1EA0-5196-4BCCAD3B4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883" y="181467"/>
            <a:ext cx="3057525" cy="1495425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9912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1182F-991C-29F7-5EBB-F8C19276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5465A6-391C-2B74-E92B-12E2AEB2A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7116F-E2EB-FA7F-A8C5-E0828264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73B5-06E0-43DA-93DD-401796C0800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F218C4-9D31-253A-F0B2-57F331E1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E3F772-9B3B-98B1-B252-09CDF6DB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3241-1C8D-49DA-B45E-42C42B234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57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CF596E-D86A-631C-938C-E2D4179A7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BC77CC-787C-75BE-8652-3EA253EB1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929B9-18F8-3D37-7E84-FFFEE1D2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73B5-06E0-43DA-93DD-401796C0800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03CF9A-6CE7-3654-BB7D-9DFCD70D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0BD8C-B8BC-0800-3202-BC3357B5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3241-1C8D-49DA-B45E-42C42B234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43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BAA96-F5E0-1AFE-9713-997206C0C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F1AFE4-56BE-D2C0-804F-A3E9B0E5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00" indent="0">
              <a:buNone/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0">
              <a:buNone/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800" indent="0">
              <a:buNone/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BDCB1C-12C8-068D-7579-AB71ACFE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73B5-06E0-43DA-93DD-401796C0800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BF89BF-1D2C-ABA5-5739-43E429A6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AB1C40-D396-42FB-988C-F1E53541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3241-1C8D-49DA-B45E-42C42B234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36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8DE9F-FE49-00E9-E89C-E1D0C0B6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C94423-0432-3708-0601-20BD9A516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EA1C7-824F-0F4A-EE7A-EE1E328B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73B5-06E0-43DA-93DD-401796C0800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28617A-69D0-038C-E4ED-2704139D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4D77B-E8C1-6FF7-1C56-F091FE62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3241-1C8D-49DA-B45E-42C42B234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1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5E700-B326-EC17-D7B9-F5D1725E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A6778-51D4-0BE8-07DD-F75990A3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96487E-39A3-DEA9-645E-272138C7B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3C3056-6649-95AF-3665-FF9F1E6E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73B5-06E0-43DA-93DD-401796C0800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42CC11-FEDB-49A8-2A1C-23CAC0FE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0196CD-C61C-D9FD-4E27-72CF22D8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3241-1C8D-49DA-B45E-42C42B234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1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E66E5-5DAC-55B1-DAF1-90AE1C16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B13AA7-80CA-EF42-BD1E-D9545480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852C0F-1A9F-EB26-2CE8-4E2F0C845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05D7AD-7A9F-AE76-F154-4B6D10689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D9CF65-DBC0-7EF1-EC46-25F69460B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CB3FA3-AFEF-2A0F-6C6F-887C96E0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73B5-06E0-43DA-93DD-401796C0800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34C69E-F65B-B823-9471-4B63F577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77E0AE-A657-73CC-A847-7AFAE206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3241-1C8D-49DA-B45E-42C42B234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73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E9ECB-7FEB-5C70-DB37-FD72635D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520FFE-1775-6436-87A1-A2E0C66A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73B5-06E0-43DA-93DD-401796C0800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30B6EC-C59A-C7DB-717A-32F3ABEC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DD85F9-8F74-6C1F-4605-851E402B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3241-1C8D-49DA-B45E-42C42B234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47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C4979B-5946-881B-1361-9D0E98BA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73B5-06E0-43DA-93DD-401796C0800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269656-F45F-8BC3-6658-C6CC88E3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0C5EF8-B3AB-FFDB-8B3C-AB93160C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3241-1C8D-49DA-B45E-42C42B234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81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6780C-6895-665D-386E-9578501A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8CBC91-1842-2672-E1C6-4314E89E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F79F04-EE90-496C-0471-DE1194066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811E51-7355-5A45-D7C4-5C5A47CE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73B5-06E0-43DA-93DD-401796C0800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906BF9-DA52-9CFA-A5BA-3B7A1CF1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29BAD-65B4-0A2D-A722-85A2A83E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3241-1C8D-49DA-B45E-42C42B234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09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5A58C-FA03-FF50-A924-52FB99BE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C9A81B-E668-E210-C595-6793042E9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9625DD-5935-20D6-B0B7-39A30CBD8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1A3C0F-0E80-B727-49D1-9534FC0F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73B5-06E0-43DA-93DD-401796C0800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716196-D390-3AA3-4C1C-37034C8B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688738-7D14-35B1-8516-16819524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3241-1C8D-49DA-B45E-42C42B234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26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6D465F-15B6-D664-D47E-D7C038FC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0425F1-5DD6-7C26-B7C1-1BE9C00AE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FC5C3-46CA-F0AA-277A-E5368604A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73B5-06E0-43DA-93DD-401796C0800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C71CE4-EAE1-ACED-52DE-344505FED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D04BF-624C-1D7D-6A4E-F97458328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73241-1C8D-49DA-B45E-42C42B234CF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143604-DA32-E5CD-B454-01EB64148664}"/>
              </a:ext>
            </a:extLst>
          </p:cNvPr>
          <p:cNvSpPr/>
          <p:nvPr userDrawn="1"/>
        </p:nvSpPr>
        <p:spPr>
          <a:xfrm>
            <a:off x="0" y="0"/>
            <a:ext cx="179109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287F80-4E54-A118-AB21-7F44F74420E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470" y="-12225"/>
            <a:ext cx="2541662" cy="1270831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342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4E65E-666F-8856-7A6B-0B5C64CCD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SPRING BOOT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31C465-DF03-B93D-705E-F45E9C877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 Alisson Lima</a:t>
            </a:r>
          </a:p>
        </p:txBody>
      </p:sp>
    </p:spTree>
    <p:extLst>
      <p:ext uri="{BB962C8B-B14F-4D97-AF65-F5344CB8AC3E}">
        <p14:creationId xmlns:p14="http://schemas.microsoft.com/office/powerpoint/2010/main" val="278014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>
                <a:solidFill>
                  <a:srgbClr val="FF0000"/>
                </a:solidFill>
              </a:rPr>
              <a:t>1º forma:</a:t>
            </a:r>
            <a:endParaRPr lang="pt-BR" sz="3200" dirty="0">
              <a:solidFill>
                <a:srgbClr val="FF0000"/>
              </a:solidFill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26F9AB8-6264-E48F-4435-42621DBB4E8D}"/>
              </a:ext>
            </a:extLst>
          </p:cNvPr>
          <p:cNvGrpSpPr/>
          <p:nvPr/>
        </p:nvGrpSpPr>
        <p:grpSpPr>
          <a:xfrm>
            <a:off x="289956" y="2297687"/>
            <a:ext cx="11902044" cy="4489612"/>
            <a:chOff x="350870" y="2288260"/>
            <a:chExt cx="11902044" cy="4489612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A77F475-BB49-2772-17AB-2DB288AF3935}"/>
                </a:ext>
              </a:extLst>
            </p:cNvPr>
            <p:cNvSpPr txBox="1"/>
            <p:nvPr/>
          </p:nvSpPr>
          <p:spPr>
            <a:xfrm>
              <a:off x="6543466" y="2426534"/>
              <a:ext cx="570944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Agora eu dou um click em generate e ele irá fazer o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download o arquivo aulaUm no formato zip.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Depois descompactar a pasta no </a:t>
              </a:r>
              <a:r>
                <a:rPr lang="pt-BR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workspace do Eclipse.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7226E61-0D6F-1233-ECA4-D590D54A7BA1}"/>
                </a:ext>
              </a:extLst>
            </p:cNvPr>
            <p:cNvGrpSpPr/>
            <p:nvPr/>
          </p:nvGrpSpPr>
          <p:grpSpPr>
            <a:xfrm>
              <a:off x="350870" y="2288260"/>
              <a:ext cx="5844704" cy="4489612"/>
              <a:chOff x="350870" y="2873282"/>
              <a:chExt cx="5844704" cy="3904590"/>
            </a:xfrm>
          </p:grpSpPr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768514F6-A1D1-7F7F-D5EB-7C16BE01D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0870" y="2873282"/>
                <a:ext cx="5844704" cy="3499337"/>
              </a:xfrm>
              <a:prstGeom prst="rect">
                <a:avLst/>
              </a:prstGeom>
            </p:spPr>
          </p:pic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68DC00D5-F45C-64F3-A1D7-D16CC018A545}"/>
                  </a:ext>
                </a:extLst>
              </p:cNvPr>
              <p:cNvSpPr/>
              <p:nvPr/>
            </p:nvSpPr>
            <p:spPr>
              <a:xfrm>
                <a:off x="1621410" y="5778631"/>
                <a:ext cx="2055044" cy="99924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19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Utilizando o Initializr</a:t>
            </a:r>
          </a:p>
          <a:p>
            <a:r>
              <a:rPr lang="pt-BR" sz="3200" dirty="0">
                <a:solidFill>
                  <a:srgbClr val="FF0000"/>
                </a:solidFill>
              </a:rPr>
              <a:t>1º forma:</a:t>
            </a:r>
          </a:p>
          <a:p>
            <a:endParaRPr lang="pt-BR" sz="3200" b="1" dirty="0"/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CABD28-651C-0789-15D1-1DF8F71155BA}"/>
              </a:ext>
            </a:extLst>
          </p:cNvPr>
          <p:cNvSpPr txBox="1"/>
          <p:nvPr/>
        </p:nvSpPr>
        <p:spPr>
          <a:xfrm>
            <a:off x="8068120" y="2733438"/>
            <a:ext cx="36984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eu vou importar o meu projeto: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=&gt; import</a:t>
            </a:r>
          </a:p>
          <a:p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=&gt; Existing Maven Projects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9E7FAE7-A6F6-07A4-AB83-3A3A564E7DF9}"/>
              </a:ext>
            </a:extLst>
          </p:cNvPr>
          <p:cNvGrpSpPr/>
          <p:nvPr/>
        </p:nvGrpSpPr>
        <p:grpSpPr>
          <a:xfrm>
            <a:off x="727090" y="2926080"/>
            <a:ext cx="7039372" cy="3931920"/>
            <a:chOff x="727090" y="2733438"/>
            <a:chExt cx="7039372" cy="412456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4609163-9104-A8CC-4422-4C67F7AD5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733438"/>
              <a:ext cx="3142524" cy="4124562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7B7F8922-76FF-BA7E-4211-4DACBF1B7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2092" y="2733438"/>
              <a:ext cx="4104370" cy="4124562"/>
            </a:xfrm>
            <a:prstGeom prst="rect">
              <a:avLst/>
            </a:prstGeom>
          </p:spPr>
        </p:pic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44F3FD8-BE40-2F2D-42FD-340EC729C8F2}"/>
                </a:ext>
              </a:extLst>
            </p:cNvPr>
            <p:cNvSpPr/>
            <p:nvPr/>
          </p:nvSpPr>
          <p:spPr>
            <a:xfrm>
              <a:off x="727090" y="5759777"/>
              <a:ext cx="1412795" cy="62216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4ED1BAE-6F7D-90D7-55AF-A6E05AD059E7}"/>
                </a:ext>
              </a:extLst>
            </p:cNvPr>
            <p:cNvSpPr/>
            <p:nvPr/>
          </p:nvSpPr>
          <p:spPr>
            <a:xfrm>
              <a:off x="3789575" y="4835951"/>
              <a:ext cx="1913641" cy="4807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9919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Utilizando o Initializr</a:t>
            </a:r>
          </a:p>
          <a:p>
            <a:r>
              <a:rPr lang="pt-BR" sz="3200" dirty="0">
                <a:solidFill>
                  <a:srgbClr val="FF0000"/>
                </a:solidFill>
              </a:rPr>
              <a:t>1º forma:</a:t>
            </a:r>
          </a:p>
          <a:p>
            <a:endParaRPr lang="pt-BR" sz="3200" b="1" dirty="0"/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CABD28-651C-0789-15D1-1DF8F71155BA}"/>
              </a:ext>
            </a:extLst>
          </p:cNvPr>
          <p:cNvSpPr txBox="1"/>
          <p:nvPr/>
        </p:nvSpPr>
        <p:spPr>
          <a:xfrm>
            <a:off x="6685905" y="2733438"/>
            <a:ext cx="4429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Root Directory selecionar a pasta aulaUm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click em  finish.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40E826F-FBAD-03A9-AB86-EDDCCD7297EB}"/>
              </a:ext>
            </a:extLst>
          </p:cNvPr>
          <p:cNvGrpSpPr/>
          <p:nvPr/>
        </p:nvGrpSpPr>
        <p:grpSpPr>
          <a:xfrm>
            <a:off x="969264" y="2898648"/>
            <a:ext cx="4818794" cy="3959352"/>
            <a:chOff x="697584" y="2506662"/>
            <a:chExt cx="5090474" cy="4351338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3B27256-0C3D-A9B9-5D48-A52C3DA2A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06662"/>
              <a:ext cx="4444377" cy="4351338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9247BF6A-C584-F8D0-61A0-FCE4FCD5EC7B}"/>
                </a:ext>
              </a:extLst>
            </p:cNvPr>
            <p:cNvSpPr/>
            <p:nvPr/>
          </p:nvSpPr>
          <p:spPr>
            <a:xfrm>
              <a:off x="697584" y="2837468"/>
              <a:ext cx="5090474" cy="9803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1422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Utilizando o Initializr</a:t>
            </a:r>
          </a:p>
          <a:p>
            <a:r>
              <a:rPr lang="pt-BR" sz="3200" dirty="0">
                <a:solidFill>
                  <a:srgbClr val="FF0000"/>
                </a:solidFill>
              </a:rPr>
              <a:t>1º forma:</a:t>
            </a:r>
          </a:p>
          <a:p>
            <a:endParaRPr lang="pt-BR" sz="3200" b="1" dirty="0"/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CABD28-651C-0789-15D1-1DF8F71155BA}"/>
              </a:ext>
            </a:extLst>
          </p:cNvPr>
          <p:cNvSpPr txBox="1"/>
          <p:nvPr/>
        </p:nvSpPr>
        <p:spPr>
          <a:xfrm>
            <a:off x="6627656" y="2760643"/>
            <a:ext cx="55643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Colocando o nosso projeto para rodar.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de algum problema com porta do servidor</a:t>
            </a:r>
          </a:p>
          <a:p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o cmd em modo de administrador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fechar no caso a porta 8000 ou 8080 caso esteja em uso.</a:t>
            </a:r>
          </a:p>
          <a:p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Comando :</a:t>
            </a:r>
          </a:p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Netstat –ao           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para verificar portas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Comando abaixo para fechar processos</a:t>
            </a: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Taskkill /F /PID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do processo a encerrar</a:t>
            </a:r>
          </a:p>
          <a:p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208C5D8-EAEB-144F-3872-2285AA064A81}"/>
              </a:ext>
            </a:extLst>
          </p:cNvPr>
          <p:cNvGrpSpPr/>
          <p:nvPr/>
        </p:nvGrpSpPr>
        <p:grpSpPr>
          <a:xfrm>
            <a:off x="838201" y="2871216"/>
            <a:ext cx="3843528" cy="3986784"/>
            <a:chOff x="838200" y="2422689"/>
            <a:chExt cx="4073165" cy="4435311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926AF67-58CD-8438-E331-800A1E121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422689"/>
              <a:ext cx="3700595" cy="4435311"/>
            </a:xfrm>
            <a:prstGeom prst="rect">
              <a:avLst/>
            </a:prstGeom>
          </p:spPr>
        </p:pic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D77532B-FBDB-2D61-97D2-04F14BDD2C15}"/>
                </a:ext>
              </a:extLst>
            </p:cNvPr>
            <p:cNvSpPr/>
            <p:nvPr/>
          </p:nvSpPr>
          <p:spPr>
            <a:xfrm>
              <a:off x="2498103" y="6311900"/>
              <a:ext cx="2413262" cy="2962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4002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Utilizando o Initializr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2º forma: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FB6727E-11FE-9C45-5D40-AE7A8B6C8F03}"/>
              </a:ext>
            </a:extLst>
          </p:cNvPr>
          <p:cNvGrpSpPr/>
          <p:nvPr/>
        </p:nvGrpSpPr>
        <p:grpSpPr>
          <a:xfrm>
            <a:off x="537328" y="2760643"/>
            <a:ext cx="8214184" cy="4097357"/>
            <a:chOff x="537328" y="2760643"/>
            <a:chExt cx="8214184" cy="409735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7F79B25-9C80-E8C6-EA77-9CDAF2122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328" y="2760643"/>
              <a:ext cx="4046683" cy="4097357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9220C4B7-8925-F236-89F7-8A012412A0C1}"/>
                </a:ext>
              </a:extLst>
            </p:cNvPr>
            <p:cNvSpPr/>
            <p:nvPr/>
          </p:nvSpPr>
          <p:spPr>
            <a:xfrm>
              <a:off x="2545236" y="3233394"/>
              <a:ext cx="1762813" cy="7824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3034D2-C903-BBD3-C9E4-48AD045F1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5545" y="2931736"/>
              <a:ext cx="4045967" cy="3926264"/>
            </a:xfrm>
            <a:prstGeom prst="rect">
              <a:avLst/>
            </a:prstGeom>
          </p:spPr>
        </p:pic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62C16C2-DA06-5B03-35AF-7566CA68C680}"/>
                </a:ext>
              </a:extLst>
            </p:cNvPr>
            <p:cNvSpPr/>
            <p:nvPr/>
          </p:nvSpPr>
          <p:spPr>
            <a:xfrm>
              <a:off x="4705545" y="4611279"/>
              <a:ext cx="1762813" cy="6394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86AD13-CB55-C192-652F-3950A2C08214}"/>
              </a:ext>
            </a:extLst>
          </p:cNvPr>
          <p:cNvSpPr txBox="1"/>
          <p:nvPr/>
        </p:nvSpPr>
        <p:spPr>
          <a:xfrm>
            <a:off x="8751512" y="3105834"/>
            <a:ext cx="3324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Criando agora o projeto </a:t>
            </a:r>
          </a:p>
          <a:p>
            <a:r>
              <a:rPr lang="pt-BR" dirty="0"/>
              <a:t>Pelo Eclipse , </a:t>
            </a:r>
            <a:r>
              <a:rPr lang="pt-BR" b="1" i="1" dirty="0">
                <a:solidFill>
                  <a:srgbClr val="FF0000"/>
                </a:solidFill>
              </a:rPr>
              <a:t>file=&gt;other</a:t>
            </a:r>
          </a:p>
          <a:p>
            <a:r>
              <a:rPr lang="pt-BR" dirty="0"/>
              <a:t>Em select a wizard:</a:t>
            </a:r>
          </a:p>
          <a:p>
            <a:r>
              <a:rPr lang="pt-BR" dirty="0"/>
              <a:t>Escolha o Maven</a:t>
            </a:r>
          </a:p>
        </p:txBody>
      </p:sp>
    </p:spTree>
    <p:extLst>
      <p:ext uri="{BB962C8B-B14F-4D97-AF65-F5344CB8AC3E}">
        <p14:creationId xmlns:p14="http://schemas.microsoft.com/office/powerpoint/2010/main" val="167984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Utilizando o próprio Eclipse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2º forma: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86AD13-CB55-C192-652F-3950A2C08214}"/>
              </a:ext>
            </a:extLst>
          </p:cNvPr>
          <p:cNvSpPr txBox="1"/>
          <p:nvPr/>
        </p:nvSpPr>
        <p:spPr>
          <a:xfrm>
            <a:off x="8481736" y="2881044"/>
            <a:ext cx="3324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 selecione Maven Project</a:t>
            </a: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Avance duas vezes;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New Maven project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CATALOGO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selecione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 Central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em 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digite:</a:t>
            </a:r>
          </a:p>
          <a:p>
            <a:r>
              <a:rPr lang="pt-BR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springboot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-rest.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Selecione a arquitetura 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Springboot-rest-api</a:t>
            </a:r>
            <a:endParaRPr lang="pt-B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44FC89C-4023-1063-8084-67E93FB8207B}"/>
              </a:ext>
            </a:extLst>
          </p:cNvPr>
          <p:cNvGrpSpPr/>
          <p:nvPr/>
        </p:nvGrpSpPr>
        <p:grpSpPr>
          <a:xfrm>
            <a:off x="348005" y="2790333"/>
            <a:ext cx="8006510" cy="4067667"/>
            <a:chOff x="348005" y="2790333"/>
            <a:chExt cx="8006510" cy="4067667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282D6E2-FD11-AFB5-02E3-4D9E66738D98}"/>
                </a:ext>
              </a:extLst>
            </p:cNvPr>
            <p:cNvGrpSpPr/>
            <p:nvPr/>
          </p:nvGrpSpPr>
          <p:grpSpPr>
            <a:xfrm>
              <a:off x="348005" y="2790333"/>
              <a:ext cx="4141949" cy="4067667"/>
              <a:chOff x="838200" y="2790333"/>
              <a:chExt cx="4141949" cy="4067667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02869CB0-DA45-2668-619A-AFEBC895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2790333"/>
                <a:ext cx="4141949" cy="4067667"/>
              </a:xfrm>
              <a:prstGeom prst="rect">
                <a:avLst/>
              </a:prstGeom>
            </p:spPr>
          </p:pic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FBE6B7C4-CBC8-B67E-C8A5-8C5D492414B6}"/>
                  </a:ext>
                </a:extLst>
              </p:cNvPr>
              <p:cNvSpPr/>
              <p:nvPr/>
            </p:nvSpPr>
            <p:spPr>
              <a:xfrm>
                <a:off x="999241" y="5071621"/>
                <a:ext cx="1348033" cy="53732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7D65A26-BBFA-C4BA-674E-A85C01F02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9277" y="2790333"/>
              <a:ext cx="3675238" cy="4067667"/>
            </a:xfrm>
            <a:prstGeom prst="rect">
              <a:avLst/>
            </a:prstGeom>
          </p:spPr>
        </p:pic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085E386-B928-E8A7-25E6-8D8C4B5D8116}"/>
                </a:ext>
              </a:extLst>
            </p:cNvPr>
            <p:cNvSpPr/>
            <p:nvPr/>
          </p:nvSpPr>
          <p:spPr>
            <a:xfrm>
              <a:off x="4600280" y="3429000"/>
              <a:ext cx="3754235" cy="10770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0924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Utilizando o próprio Eclipse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2º forma: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1D32781-0B32-BED8-D6AE-4F9C90A8AD1D}"/>
              </a:ext>
            </a:extLst>
          </p:cNvPr>
          <p:cNvGrpSpPr/>
          <p:nvPr/>
        </p:nvGrpSpPr>
        <p:grpSpPr>
          <a:xfrm>
            <a:off x="537328" y="2806132"/>
            <a:ext cx="11557261" cy="4051868"/>
            <a:chOff x="537328" y="2806132"/>
            <a:chExt cx="11557261" cy="4051868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F86AD13-CB55-C192-652F-3950A2C08214}"/>
                </a:ext>
              </a:extLst>
            </p:cNvPr>
            <p:cNvSpPr txBox="1"/>
            <p:nvPr/>
          </p:nvSpPr>
          <p:spPr>
            <a:xfrm>
              <a:off x="4899550" y="2812001"/>
              <a:ext cx="719503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 </a:t>
              </a:r>
              <a:r>
                <a:rPr lang="pt-BR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 Maven Project Specify Archetype parameters 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descreva:</a:t>
              </a:r>
            </a:p>
            <a:p>
              <a:r>
                <a:rPr lang="pt-BR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 Id: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com.springDois</a:t>
              </a:r>
            </a:p>
            <a:p>
              <a:r>
                <a:rPr lang="pt-BR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Artifact Id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pt-BR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aulaUmParteDois</a:t>
              </a:r>
            </a:p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 em </a:t>
              </a:r>
              <a:r>
                <a:rPr lang="pt-BR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finish</a:t>
              </a:r>
            </a:p>
            <a:p>
              <a:r>
                <a:rPr lang="pt-BR" b="1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Depois digite no console Y e enter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4C518F1-FED2-FA0B-E29F-03D043473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328" y="2806132"/>
              <a:ext cx="3673894" cy="4051868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546D3D6-2630-DD4A-31B5-F4E042A2A3CB}"/>
                </a:ext>
              </a:extLst>
            </p:cNvPr>
            <p:cNvSpPr/>
            <p:nvPr/>
          </p:nvSpPr>
          <p:spPr>
            <a:xfrm>
              <a:off x="537328" y="3429000"/>
              <a:ext cx="3799002" cy="7187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10417A4A-C375-5B13-2DB0-39878FAD5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222" y="4284880"/>
              <a:ext cx="4329463" cy="2514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226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Utilizando o próprio Eclipse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2º forma: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86AD13-CB55-C192-652F-3950A2C08214}"/>
              </a:ext>
            </a:extLst>
          </p:cNvPr>
          <p:cNvSpPr txBox="1"/>
          <p:nvPr/>
        </p:nvSpPr>
        <p:spPr>
          <a:xfrm>
            <a:off x="7056967" y="3429000"/>
            <a:ext cx="4920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tudo ocorre bem no navegador irá aparecer a seguinte mensagem de error, mas na verdade significa que está funcionando tudo ok.</a:t>
            </a:r>
          </a:p>
          <a:p>
            <a:endParaRPr lang="pt-BR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Lembre-se caso o servidor não rode executar a ação do slide 13 </a:t>
            </a:r>
            <a:r>
              <a:rPr lang="pt-BR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aqui</a:t>
            </a:r>
            <a:endParaRPr lang="pt-BR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89E3A1-55AB-776B-E047-825C088F1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7" y="3550664"/>
            <a:ext cx="5867181" cy="33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65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Utilizando o próprio Eclipse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2º forma: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86AD13-CB55-C192-652F-3950A2C08214}"/>
              </a:ext>
            </a:extLst>
          </p:cNvPr>
          <p:cNvSpPr txBox="1"/>
          <p:nvPr/>
        </p:nvSpPr>
        <p:spPr>
          <a:xfrm>
            <a:off x="7056967" y="3429000"/>
            <a:ext cx="49207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instalado o projeto será criado a pasta src onde ficará os arquivos java (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fonte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criado o pacote de recursos (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resourses/static ou resourses/</a:t>
            </a:r>
            <a:r>
              <a:rPr lang="pt-BR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onde ficará as páginas web.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criado os pacotes de testes.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arquivo principal do Maven que estará todas as suas dependências.</a:t>
            </a:r>
          </a:p>
          <a:p>
            <a:endParaRPr lang="pt-BR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EAE7B29-3A83-BF10-EDFF-89A177D2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97" y="2816352"/>
            <a:ext cx="6389783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00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Utilizando o Spring Tools 4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3º forma: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86AD13-CB55-C192-652F-3950A2C08214}"/>
              </a:ext>
            </a:extLst>
          </p:cNvPr>
          <p:cNvSpPr txBox="1"/>
          <p:nvPr/>
        </p:nvSpPr>
        <p:spPr>
          <a:xfrm>
            <a:off x="5319607" y="2597118"/>
            <a:ext cx="67961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navegador digite spring tools suíte.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levará para o link : https://spring.io/tools.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o download do arquivo.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Dentro do pasta 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SRC,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pasta como o nome 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SpringTools4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colocar o arquivo jar dentro desta pasta 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o PowerShell no caminho do arquivo jar.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Digitar o comando: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.\spring-tool-suite-4-4.22.0.RELEASE-e4.31.0-win32.win32.x86_64.self-extracting.jar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 irá extrair a ide e colocará dentro da pasta SpringTools4.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 o atalho para desktop.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projeto pode ser criado como foi feito na 1ª e na 2ª forma.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5CB5422-4D9F-1253-3153-D35DFCFC3D12}"/>
              </a:ext>
            </a:extLst>
          </p:cNvPr>
          <p:cNvGrpSpPr/>
          <p:nvPr/>
        </p:nvGrpSpPr>
        <p:grpSpPr>
          <a:xfrm>
            <a:off x="365760" y="2779776"/>
            <a:ext cx="4671911" cy="3904488"/>
            <a:chOff x="365760" y="3429000"/>
            <a:chExt cx="4671911" cy="3255264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9447587-9741-C869-A517-4567C98A3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328" y="3429000"/>
              <a:ext cx="4500343" cy="2978093"/>
            </a:xfrm>
            <a:prstGeom prst="rect">
              <a:avLst/>
            </a:prstGeom>
          </p:spPr>
        </p:pic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14F128A-8093-2B13-C550-9C6BFD5290EA}"/>
                </a:ext>
              </a:extLst>
            </p:cNvPr>
            <p:cNvSpPr/>
            <p:nvPr/>
          </p:nvSpPr>
          <p:spPr>
            <a:xfrm>
              <a:off x="365760" y="5952744"/>
              <a:ext cx="2340864" cy="7315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0444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z="3200" b="1" dirty="0"/>
              <a:t>Mas o que é SPRING BOOT?</a:t>
            </a:r>
          </a:p>
          <a:p>
            <a:pPr algn="just"/>
            <a:r>
              <a:rPr lang="pt-BR" dirty="0"/>
              <a:t>	</a:t>
            </a:r>
            <a:r>
              <a:rPr lang="pt-BR" dirty="0">
                <a:solidFill>
                  <a:schemeClr val="tx1"/>
                </a:solidFill>
              </a:rPr>
              <a:t>O Spring Boot é um framework de desenvolvimento para aplicativos Java que simplifica a criação de aplicativos robustos e escaláveis. Ele oferece um ambiente de configuração fácil e rápido, permitindo aos desenvolvedores concentrarem-se na lógica de negócios. Com recursos como injeção de dependência e autoconfiguração, o Spring Boot reduz a quantidade de código boilerplate necessária, acelerando o desenvolvimento. Além disso, sua integração com outras ferramentas e bibliotecas do ecossistema Spring facilita a construção de aplicativos modernos e eficientes.</a:t>
            </a:r>
          </a:p>
        </p:txBody>
      </p:sp>
    </p:spTree>
    <p:extLst>
      <p:ext uri="{BB962C8B-B14F-4D97-AF65-F5344CB8AC3E}">
        <p14:creationId xmlns:p14="http://schemas.microsoft.com/office/powerpoint/2010/main" val="266414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Arquivo pom.xml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86AD13-CB55-C192-652F-3950A2C08214}"/>
              </a:ext>
            </a:extLst>
          </p:cNvPr>
          <p:cNvSpPr txBox="1"/>
          <p:nvPr/>
        </p:nvSpPr>
        <p:spPr>
          <a:xfrm>
            <a:off x="7056967" y="3429000"/>
            <a:ext cx="4920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 arquivo pom.xml é essencial em projetos Maven, definindo configurações, dependências e plugins. Ele segue uma estrutura XML, contendo informações como grupo, artefato, versão e dependências do projeto. Sua correta configuração simplifica a 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de dependências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o 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vida de construção do projeto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D7F13E-7172-2D4F-2FF9-784A0B45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09" y="2581871"/>
            <a:ext cx="5630061" cy="141942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756798F-D4A7-774D-D32D-05CDCF7B7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09" y="4169664"/>
            <a:ext cx="6100775" cy="26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98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Ciclo de vida de um projeto Spring Boot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		O ciclo de vida de um projeto Spring Boot compreende inicialização, execução e término. Durante a inicialização, as configurações são carregadas, seguido pela execução do aplicativo. Após a execução, recursos são liberados e o aplicativo é encerrado, caso necessário.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86AD13-CB55-C192-652F-3950A2C08214}"/>
              </a:ext>
            </a:extLst>
          </p:cNvPr>
          <p:cNvSpPr txBox="1"/>
          <p:nvPr/>
        </p:nvSpPr>
        <p:spPr>
          <a:xfrm>
            <a:off x="7056967" y="3429000"/>
            <a:ext cx="49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5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3166999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3200" b="1" dirty="0"/>
              <a:t>Propriedades de um projeto Spring Boot – Arquivo </a:t>
            </a:r>
            <a:r>
              <a:rPr lang="pt-BR" sz="3200" b="1" dirty="0">
                <a:solidFill>
                  <a:srgbClr val="FF0000"/>
                </a:solidFill>
              </a:rPr>
              <a:t>Application.properties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		As propriedades em um projeto Spring Boot são configuradas no arquivo application.properties ou application.yml, permitindo ajustar o comportamento do aplicativo. Elas abrangem desde configurações de servidor, como porta e contexto, até propriedades de banco de dados, logging e perfis de ambiente, proporcionando flexibilidade e controle sobre o ambiente de execução.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86AD13-CB55-C192-652F-3950A2C08214}"/>
              </a:ext>
            </a:extLst>
          </p:cNvPr>
          <p:cNvSpPr txBox="1"/>
          <p:nvPr/>
        </p:nvSpPr>
        <p:spPr>
          <a:xfrm>
            <a:off x="7056967" y="3429000"/>
            <a:ext cx="49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DD40BD-F478-A77E-3642-CDA5D0A9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7" y="5188168"/>
            <a:ext cx="5637085" cy="166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1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3166999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/>
              <a:t>Build de um projeto Spring Boot  </a:t>
            </a:r>
            <a:endParaRPr lang="pt-BR" sz="3200" b="1" dirty="0">
              <a:solidFill>
                <a:srgbClr val="FF0000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		O processo de build no Spring Boot utiliza o Apache Maven ou o Gradle para gerenciar dependências e compilar o código-fonte. Essas ferramentas automatizam tarefas como </a:t>
            </a:r>
            <a:r>
              <a:rPr lang="pt-BR" b="1" i="1" dirty="0">
                <a:solidFill>
                  <a:srgbClr val="FF0000"/>
                </a:solidFill>
              </a:rPr>
              <a:t>empacotamento</a:t>
            </a:r>
            <a:r>
              <a:rPr lang="pt-BR" dirty="0">
                <a:solidFill>
                  <a:schemeClr val="tx1"/>
                </a:solidFill>
              </a:rPr>
              <a:t> do aplicativo em um JAR executável, gerenciamento de dependências e execução de testes. 	Com um simples comando, como "</a:t>
            </a:r>
            <a:r>
              <a:rPr lang="pt-BR" dirty="0" err="1">
                <a:solidFill>
                  <a:schemeClr val="tx1"/>
                </a:solidFill>
              </a:rPr>
              <a:t>mvn</a:t>
            </a:r>
            <a:r>
              <a:rPr lang="pt-BR" dirty="0">
                <a:solidFill>
                  <a:schemeClr val="tx1"/>
                </a:solidFill>
              </a:rPr>
              <a:t> clean </a:t>
            </a:r>
            <a:r>
              <a:rPr lang="pt-BR" dirty="0" err="1">
                <a:solidFill>
                  <a:schemeClr val="tx1"/>
                </a:solidFill>
              </a:rPr>
              <a:t>package</a:t>
            </a:r>
            <a:r>
              <a:rPr lang="pt-BR" dirty="0">
                <a:solidFill>
                  <a:schemeClr val="tx1"/>
                </a:solidFill>
              </a:rPr>
              <a:t>" ou "</a:t>
            </a:r>
            <a:r>
              <a:rPr lang="pt-BR" dirty="0" err="1">
                <a:solidFill>
                  <a:schemeClr val="tx1"/>
                </a:solidFill>
              </a:rPr>
              <a:t>gradle</a:t>
            </a:r>
            <a:r>
              <a:rPr lang="pt-BR" dirty="0">
                <a:solidFill>
                  <a:schemeClr val="tx1"/>
                </a:solidFill>
              </a:rPr>
              <a:t> build", é possível gerar um artefato pronto para implantação.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86AD13-CB55-C192-652F-3950A2C08214}"/>
              </a:ext>
            </a:extLst>
          </p:cNvPr>
          <p:cNvSpPr txBox="1"/>
          <p:nvPr/>
        </p:nvSpPr>
        <p:spPr>
          <a:xfrm>
            <a:off x="7056967" y="3429000"/>
            <a:ext cx="49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06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3166999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/>
              <a:t>Repositório local do Spring Boot  </a:t>
            </a:r>
            <a:endParaRPr lang="pt-BR" sz="3200" b="1" dirty="0">
              <a:solidFill>
                <a:srgbClr val="FF0000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		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	O repositório local do Spring Boot armazena as dependências baixadas do Maven Central ou de outros repositórios remotos. Localizado no diretório ".m2" do usuário, é essencial para acesso rápido e armazenamento local de artefatos, reduzindo a dependência da conexão com a internet durante o desenvolvimento e a compilação.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86AD13-CB55-C192-652F-3950A2C08214}"/>
              </a:ext>
            </a:extLst>
          </p:cNvPr>
          <p:cNvSpPr txBox="1"/>
          <p:nvPr/>
        </p:nvSpPr>
        <p:spPr>
          <a:xfrm>
            <a:off x="7056967" y="3429000"/>
            <a:ext cx="49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37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6999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/>
              <a:t>Empacotador do Spring Boot -Maven </a:t>
            </a:r>
            <a:endParaRPr lang="pt-BR" sz="3200" b="1" dirty="0">
              <a:solidFill>
                <a:srgbClr val="FF0000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		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	O de execução.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86AD13-CB55-C192-652F-3950A2C08214}"/>
              </a:ext>
            </a:extLst>
          </p:cNvPr>
          <p:cNvSpPr txBox="1"/>
          <p:nvPr/>
        </p:nvSpPr>
        <p:spPr>
          <a:xfrm>
            <a:off x="7056967" y="3429000"/>
            <a:ext cx="49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D3E488-2D6D-CAEA-1E71-1C0BDA02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1" y="2262433"/>
            <a:ext cx="4663149" cy="458332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80CDFB5-ED52-C1D6-F049-32DF83F64AED}"/>
              </a:ext>
            </a:extLst>
          </p:cNvPr>
          <p:cNvSpPr txBox="1"/>
          <p:nvPr/>
        </p:nvSpPr>
        <p:spPr>
          <a:xfrm>
            <a:off x="5501349" y="2304147"/>
            <a:ext cx="64764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	</a:t>
            </a:r>
          </a:p>
          <a:p>
            <a:pPr algn="just"/>
            <a:r>
              <a:rPr lang="pt-BR" dirty="0"/>
              <a:t>	O empacotador padrão no Spring Boot é o Maven ou o Gradle, dependendo da configuração do projeto. Ambos automatizam o processo de construção e empacotamento do aplicativo, criando um artefato executável, como um arquivo JAR, que inclui todas as dependências necessárias para executar o aplicativo independentemente do ambiente de execução.</a:t>
            </a:r>
          </a:p>
          <a:p>
            <a:pPr algn="just"/>
            <a:r>
              <a:rPr lang="pt-BR" dirty="0"/>
              <a:t>	O arquivo é criado na pasta:</a:t>
            </a:r>
          </a:p>
          <a:p>
            <a:pPr algn="just"/>
            <a:endParaRPr lang="pt-BR" dirty="0"/>
          </a:p>
          <a:p>
            <a:pPr algn="just"/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C:\Users\aliss\eclipse-workspace\aulaUmParteDois\target</a:t>
            </a:r>
            <a:endParaRPr lang="pt-BR" b="1" i="1" dirty="0">
              <a:solidFill>
                <a:srgbClr val="FF0000"/>
              </a:solidFill>
            </a:endParaRPr>
          </a:p>
          <a:p>
            <a:pPr algn="just"/>
            <a:endParaRPr lang="pt-BR" dirty="0"/>
          </a:p>
          <a:p>
            <a:pPr algn="just"/>
            <a:endParaRPr lang="pt-BR" b="1" i="1" dirty="0">
              <a:solidFill>
                <a:srgbClr val="FF0000"/>
              </a:solidFill>
            </a:endParaRPr>
          </a:p>
          <a:p>
            <a:pPr algn="just"/>
            <a:r>
              <a:rPr lang="pt-BR" b="1" i="1" dirty="0">
                <a:solidFill>
                  <a:srgbClr val="FF0000"/>
                </a:solidFill>
              </a:rPr>
              <a:t>Caminho </a:t>
            </a:r>
            <a:r>
              <a:rPr lang="pt-BR" b="1" i="1" dirty="0" err="1">
                <a:solidFill>
                  <a:srgbClr val="FF0000"/>
                </a:solidFill>
              </a:rPr>
              <a:t>Run</a:t>
            </a:r>
            <a:r>
              <a:rPr lang="pt-BR" b="1" i="1" dirty="0">
                <a:solidFill>
                  <a:srgbClr val="FF0000"/>
                </a:solidFill>
              </a:rPr>
              <a:t> as =&gt; Maven Build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035B11E-9D9E-B983-5EC9-87556EEEFE8D}"/>
              </a:ext>
            </a:extLst>
          </p:cNvPr>
          <p:cNvSpPr/>
          <p:nvPr/>
        </p:nvSpPr>
        <p:spPr>
          <a:xfrm>
            <a:off x="838200" y="3629710"/>
            <a:ext cx="1054608" cy="5948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8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Arquivo Aplicaton.javapom.xml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86AD13-CB55-C192-652F-3950A2C08214}"/>
              </a:ext>
            </a:extLst>
          </p:cNvPr>
          <p:cNvSpPr txBox="1"/>
          <p:nvPr/>
        </p:nvSpPr>
        <p:spPr>
          <a:xfrm>
            <a:off x="6632939" y="2293134"/>
            <a:ext cx="4920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Esse arquivo pode ser qualquer nome quando se cria o projeto pela ferramenta ele cria o arquivo Application.Java.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realmente manda é a anotação que é realizada 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@SpringBootAplication.</a:t>
            </a:r>
          </a:p>
          <a:p>
            <a:pPr algn="just"/>
            <a:endParaRPr lang="pt-BR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Ele Lê todo o projeto e configura todos os frameworks da aplicação ele lê o arquivo aplication properties, lê todos os controllers através da 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ANOTAÇÂO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sobe o nosso projeto e coloca o nosso projeto no ar.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Considerado o centro da aplicação Spring boot</a:t>
            </a:r>
          </a:p>
          <a:p>
            <a:pPr algn="just"/>
            <a:endParaRPr lang="pt-BR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24B0DA-395B-B155-30D3-B3B5A117D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8" y="2406078"/>
            <a:ext cx="57586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71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Arquivo Aplicaton.javapom.xml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60C0993-F600-F6AD-3E02-1458DBDDCFFD}"/>
              </a:ext>
            </a:extLst>
          </p:cNvPr>
          <p:cNvGrpSpPr/>
          <p:nvPr/>
        </p:nvGrpSpPr>
        <p:grpSpPr>
          <a:xfrm>
            <a:off x="337398" y="2293134"/>
            <a:ext cx="11216332" cy="4464282"/>
            <a:chOff x="337398" y="2293134"/>
            <a:chExt cx="11216332" cy="4464282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F86AD13-CB55-C192-652F-3950A2C08214}"/>
                </a:ext>
              </a:extLst>
            </p:cNvPr>
            <p:cNvSpPr txBox="1"/>
            <p:nvPr/>
          </p:nvSpPr>
          <p:spPr>
            <a:xfrm>
              <a:off x="6632939" y="2293134"/>
              <a:ext cx="492079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REST </a:t>
              </a:r>
              <a:r>
                <a:rPr lang="pt-B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pt-BR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Representational State Transfer) 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é um estilo arquitetural para projetar sistemas de software distribuídos. Ele utiliza uma abordagem baseada em recursos, usando métodos HTTP padrão (GET, POST, PUT, DELETE) para realizar operações sobre esses recursos. O REST enfatiza a interoperabilidade, escalabilidade e simplicidade na comunicação entre sistemas.</a:t>
              </a:r>
              <a:endPara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124B0DA-395B-B155-30D3-B3B5A117D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398" y="2406078"/>
              <a:ext cx="5758602" cy="4351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3150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Arquivo GreetingsController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F5DF36D-1055-82B6-10CB-534B12C64FC3}"/>
              </a:ext>
            </a:extLst>
          </p:cNvPr>
          <p:cNvSpPr txBox="1"/>
          <p:nvPr/>
        </p:nvSpPr>
        <p:spPr>
          <a:xfrm>
            <a:off x="838200" y="2310846"/>
            <a:ext cx="10104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	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arquivo ele já vem com a notação REST esse arquivo intercepta todas as requisições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(pode vir de qualquer tipo de dispositivo) que fizer o mapeamento. REST CONTROLLER responsável por interceptar os dados de uma aplicação, tudo que vir da tela de uma sistema ou da requisição de um navegador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3EA9B73-8193-A33D-A8B3-B15D14E89F9C}"/>
              </a:ext>
            </a:extLst>
          </p:cNvPr>
          <p:cNvGrpSpPr/>
          <p:nvPr/>
        </p:nvGrpSpPr>
        <p:grpSpPr>
          <a:xfrm>
            <a:off x="235576" y="4178808"/>
            <a:ext cx="9612512" cy="2679192"/>
            <a:chOff x="235576" y="4178808"/>
            <a:chExt cx="9612512" cy="2679192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D579AB1E-6CB7-BAF3-4AB2-9C2C55C9AD63}"/>
                </a:ext>
              </a:extLst>
            </p:cNvPr>
            <p:cNvGrpSpPr/>
            <p:nvPr/>
          </p:nvGrpSpPr>
          <p:grpSpPr>
            <a:xfrm>
              <a:off x="235576" y="4178808"/>
              <a:ext cx="9612512" cy="2679192"/>
              <a:chOff x="235576" y="3733364"/>
              <a:chExt cx="11956424" cy="3124636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6F94CE4D-040B-02D5-8F5E-D97B1B437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5576" y="3733364"/>
                <a:ext cx="4793624" cy="3124636"/>
              </a:xfrm>
              <a:prstGeom prst="rect">
                <a:avLst/>
              </a:prstGeom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22A6CCC3-0BDC-C6B5-C7A9-84EE271A7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5676" y="3733364"/>
                <a:ext cx="5906324" cy="3124636"/>
              </a:xfrm>
              <a:prstGeom prst="rect">
                <a:avLst/>
              </a:prstGeom>
            </p:spPr>
          </p:pic>
        </p:grp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8B3A801-1FDF-6D62-84FF-7D1E55C2A979}"/>
                </a:ext>
              </a:extLst>
            </p:cNvPr>
            <p:cNvSpPr/>
            <p:nvPr/>
          </p:nvSpPr>
          <p:spPr>
            <a:xfrm>
              <a:off x="854140" y="5991860"/>
              <a:ext cx="3520440" cy="6400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68362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Arquivo GreetingsController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F5DF36D-1055-82B6-10CB-534B12C64FC3}"/>
              </a:ext>
            </a:extLst>
          </p:cNvPr>
          <p:cNvSpPr txBox="1"/>
          <p:nvPr/>
        </p:nvSpPr>
        <p:spPr>
          <a:xfrm>
            <a:off x="1180972" y="2310846"/>
            <a:ext cx="10473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 método mapeando o parâmetro.</a:t>
            </a:r>
          </a:p>
          <a:p>
            <a:endParaRPr lang="pt-BR" dirty="0"/>
          </a:p>
          <a:p>
            <a:pPr algn="just"/>
            <a:r>
              <a:rPr lang="pt-BR" dirty="0"/>
              <a:t>	No Spring Boot, a anotação @RequestMapping é usada para mapear métodos de controle a URLs específicas, associando-os a solicitações HTTP como GET, POST, PUT, DELETE, entre outras. Essa anotação permite configurar detalhadamente os endpoints da aplicação, incluindo parâmetros de URL, cabeçalhos e métodos HTTP permitidos. É uma ferramenta fundamental para a construção de APIs RESTful e aplicativos da web.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FC86AB-20A3-CF0B-4749-EC1276D6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69" y="5633675"/>
            <a:ext cx="11054503" cy="10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8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z="3200" b="1" dirty="0"/>
              <a:t>Configuração do nosso ambiente</a:t>
            </a:r>
          </a:p>
          <a:p>
            <a:pPr algn="just"/>
            <a:r>
              <a:rPr lang="pt-BR" dirty="0"/>
              <a:t>	</a:t>
            </a:r>
            <a:r>
              <a:rPr lang="pt-BR" dirty="0">
                <a:solidFill>
                  <a:schemeClr val="tx1"/>
                </a:solidFill>
              </a:rPr>
              <a:t>Vamos trabalhar na versão do java JDK 11. E configurar as variáveis de ambiente no sistema Windows.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71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Arquivo GreetingsController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D1090-C0F8-5A9D-AB5F-CF7C9CAF553D}"/>
              </a:ext>
            </a:extLst>
          </p:cNvPr>
          <p:cNvSpPr txBox="1"/>
          <p:nvPr/>
        </p:nvSpPr>
        <p:spPr>
          <a:xfrm>
            <a:off x="1133856" y="5321808"/>
            <a:ext cx="836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url depois da barra insira o seu nome, altere o return da função para ver o resultado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411F6E8-302C-5944-F931-59FC9CF2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9341"/>
            <a:ext cx="9064751" cy="18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87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825625"/>
            <a:ext cx="10816472" cy="4351338"/>
          </a:xfrm>
        </p:spPr>
        <p:txBody>
          <a:bodyPr/>
          <a:lstStyle/>
          <a:p>
            <a:pPr algn="ctr"/>
            <a:r>
              <a:rPr lang="pt-BR" sz="3200" b="1" dirty="0"/>
              <a:t>Arquivo GreetingsController – Criando url específica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D1090-C0F8-5A9D-AB5F-CF7C9CAF553D}"/>
              </a:ext>
            </a:extLst>
          </p:cNvPr>
          <p:cNvSpPr txBox="1"/>
          <p:nvPr/>
        </p:nvSpPr>
        <p:spPr>
          <a:xfrm>
            <a:off x="1133856" y="5321808"/>
            <a:ext cx="593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@RequestMapping em value eu acrescento /mostrarnome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AA32F7-7585-4146-5C20-AB1C2707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2" y="2962209"/>
            <a:ext cx="7892987" cy="134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7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6E612-9FE7-2334-EE9A-7EF2FCAD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A06FBD-64D6-E468-EE0D-6AA619D8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849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z="3200" b="1" dirty="0"/>
              <a:t>Buscar o script conexão banco</a:t>
            </a:r>
          </a:p>
          <a:p>
            <a:r>
              <a:rPr lang="pt-BR" sz="2000" b="1" dirty="0">
                <a:solidFill>
                  <a:schemeClr val="tx1"/>
                </a:solidFill>
              </a:rPr>
              <a:t>No google pesquisar: </a:t>
            </a:r>
            <a:r>
              <a:rPr lang="pt-BR" sz="2000" b="1" dirty="0" err="1">
                <a:solidFill>
                  <a:schemeClr val="tx1"/>
                </a:solidFill>
              </a:rPr>
              <a:t>jdbc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mysql</a:t>
            </a:r>
            <a:r>
              <a:rPr lang="pt-BR" sz="2000" b="1" dirty="0">
                <a:solidFill>
                  <a:schemeClr val="tx1"/>
                </a:solidFill>
              </a:rPr>
              <a:t> no maven</a:t>
            </a:r>
          </a:p>
          <a:p>
            <a:r>
              <a:rPr lang="pt-BR" sz="2000" b="1" dirty="0">
                <a:solidFill>
                  <a:schemeClr val="tx1"/>
                </a:solidFill>
              </a:rPr>
              <a:t>Ou link:</a:t>
            </a:r>
          </a:p>
          <a:p>
            <a:r>
              <a:rPr lang="pt-BR" sz="1800" dirty="0">
                <a:solidFill>
                  <a:schemeClr val="tx1"/>
                </a:solidFill>
              </a:rPr>
              <a:t>https://mvnrepository.com/artifact/mysql/mysql-connector-java</a:t>
            </a:r>
          </a:p>
          <a:p>
            <a:pPr algn="just"/>
            <a:r>
              <a:rPr lang="pt-BR" dirty="0"/>
              <a:t>	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CE5DCD9-6A3A-DBF9-0BFA-5E0F0E31C1CE}"/>
              </a:ext>
            </a:extLst>
          </p:cNvPr>
          <p:cNvGrpSpPr/>
          <p:nvPr/>
        </p:nvGrpSpPr>
        <p:grpSpPr>
          <a:xfrm>
            <a:off x="382847" y="3619894"/>
            <a:ext cx="5386358" cy="2872982"/>
            <a:chOff x="382847" y="4178424"/>
            <a:chExt cx="5386358" cy="2314451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152D466-816D-CC05-F6A6-70102040B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847" y="4178424"/>
              <a:ext cx="5386358" cy="2314451"/>
            </a:xfrm>
            <a:prstGeom prst="rect">
              <a:avLst/>
            </a:prstGeom>
          </p:spPr>
        </p:pic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F29D588-F48D-8FA5-4486-FB2F243874E8}"/>
                </a:ext>
              </a:extLst>
            </p:cNvPr>
            <p:cNvSpPr/>
            <p:nvPr/>
          </p:nvSpPr>
          <p:spPr>
            <a:xfrm>
              <a:off x="556181" y="4458878"/>
              <a:ext cx="961534" cy="5184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5AA7B658-6706-00E0-25C4-60BBDA03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9894"/>
            <a:ext cx="5885468" cy="30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09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z="3200" b="1" dirty="0"/>
              <a:t>Buscar o script conexão banco</a:t>
            </a:r>
          </a:p>
          <a:p>
            <a:r>
              <a:rPr lang="pt-BR" sz="2000" b="1" dirty="0">
                <a:solidFill>
                  <a:schemeClr val="tx1"/>
                </a:solidFill>
              </a:rPr>
              <a:t>	O script será colocado no arquivo pom.xml e depois salvar e o Maven colocará essa dependência no projeto.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ACE98E9-AB7C-0FC5-1EAE-F65453D743FC}"/>
              </a:ext>
            </a:extLst>
          </p:cNvPr>
          <p:cNvGrpSpPr/>
          <p:nvPr/>
        </p:nvGrpSpPr>
        <p:grpSpPr>
          <a:xfrm>
            <a:off x="613922" y="2966333"/>
            <a:ext cx="10349452" cy="3807395"/>
            <a:chOff x="632775" y="2966333"/>
            <a:chExt cx="10349452" cy="3807395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E69946BB-B657-AB5C-A7F7-29BC767A59C9}"/>
                </a:ext>
              </a:extLst>
            </p:cNvPr>
            <p:cNvGrpSpPr/>
            <p:nvPr/>
          </p:nvGrpSpPr>
          <p:grpSpPr>
            <a:xfrm>
              <a:off x="632775" y="2966333"/>
              <a:ext cx="10349452" cy="3807395"/>
              <a:chOff x="632775" y="2966333"/>
              <a:chExt cx="10349452" cy="3807395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A62C724-E081-55EB-FCEA-68F84E42A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2775" y="3683594"/>
                <a:ext cx="4220339" cy="2717205"/>
              </a:xfrm>
              <a:prstGeom prst="rect">
                <a:avLst/>
              </a:prstGeom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F6E6C275-EDAF-B40D-EB22-312238E25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539" y="2966333"/>
                <a:ext cx="5923688" cy="3807395"/>
              </a:xfrm>
              <a:prstGeom prst="rect">
                <a:avLst/>
              </a:prstGeom>
            </p:spPr>
          </p:pic>
        </p:grp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C7F3FBE-810E-1F2E-F569-BFBDFB2B1752}"/>
                </a:ext>
              </a:extLst>
            </p:cNvPr>
            <p:cNvSpPr/>
            <p:nvPr/>
          </p:nvSpPr>
          <p:spPr>
            <a:xfrm>
              <a:off x="923827" y="5722070"/>
              <a:ext cx="1706251" cy="77080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57957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0515600" cy="551939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 err="1">
                <a:solidFill>
                  <a:schemeClr val="tx1"/>
                </a:solidFill>
              </a:rPr>
              <a:t>package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postgres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import </a:t>
            </a:r>
            <a:r>
              <a:rPr lang="pt-BR" sz="2000" dirty="0" err="1">
                <a:solidFill>
                  <a:schemeClr val="tx1"/>
                </a:solidFill>
              </a:rPr>
              <a:t>java.sql.Connection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import </a:t>
            </a:r>
            <a:r>
              <a:rPr lang="pt-BR" sz="2000" dirty="0" err="1">
                <a:solidFill>
                  <a:schemeClr val="tx1"/>
                </a:solidFill>
              </a:rPr>
              <a:t>java.sql.DriverManager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import </a:t>
            </a:r>
            <a:r>
              <a:rPr lang="pt-BR" sz="2000" dirty="0" err="1">
                <a:solidFill>
                  <a:schemeClr val="tx1"/>
                </a:solidFill>
              </a:rPr>
              <a:t>java.sql.SQLException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public </a:t>
            </a:r>
            <a:r>
              <a:rPr lang="pt-BR" sz="2000" dirty="0" err="1">
                <a:solidFill>
                  <a:schemeClr val="tx1"/>
                </a:solidFill>
              </a:rPr>
              <a:t>class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Conexao</a:t>
            </a:r>
            <a:r>
              <a:rPr lang="pt-BR" sz="2000" dirty="0">
                <a:solidFill>
                  <a:schemeClr val="tx1"/>
                </a:solidFill>
              </a:rPr>
              <a:t> {private static final String URL = "</a:t>
            </a:r>
            <a:r>
              <a:rPr lang="pt-BR" sz="2000" dirty="0" err="1"/>
              <a:t>jdbc:mysql</a:t>
            </a:r>
            <a:r>
              <a:rPr lang="pt-BR" sz="2000" dirty="0"/>
              <a:t>://localhost:3306/estudo</a:t>
            </a:r>
            <a:r>
              <a:rPr lang="pt-BR" sz="2000" dirty="0">
                <a:solidFill>
                  <a:schemeClr val="tx1"/>
                </a:solidFill>
              </a:rPr>
              <a:t>";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private static final String USUARIO = "root";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private static final String SENHA = "123456";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public static Connection </a:t>
            </a:r>
            <a:r>
              <a:rPr lang="pt-BR" sz="2000" dirty="0" err="1">
                <a:solidFill>
                  <a:schemeClr val="tx1"/>
                </a:solidFill>
              </a:rPr>
              <a:t>obterConexao</a:t>
            </a:r>
            <a:r>
              <a:rPr lang="pt-BR" sz="2000" dirty="0">
                <a:solidFill>
                  <a:schemeClr val="tx1"/>
                </a:solidFill>
              </a:rPr>
              <a:t>() </a:t>
            </a:r>
            <a:r>
              <a:rPr lang="pt-BR" sz="2000" dirty="0" err="1">
                <a:solidFill>
                  <a:schemeClr val="tx1"/>
                </a:solidFill>
              </a:rPr>
              <a:t>throws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SQLException</a:t>
            </a:r>
            <a:r>
              <a:rPr lang="pt-BR" sz="2000" dirty="0">
                <a:solidFill>
                  <a:schemeClr val="tx1"/>
                </a:solidFill>
              </a:rPr>
              <a:t> {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    </a:t>
            </a:r>
            <a:r>
              <a:rPr lang="pt-BR" sz="2000" dirty="0" err="1">
                <a:solidFill>
                  <a:schemeClr val="tx1"/>
                </a:solidFill>
              </a:rPr>
              <a:t>try</a:t>
            </a:r>
            <a:r>
              <a:rPr lang="pt-BR" sz="2000" dirty="0">
                <a:solidFill>
                  <a:schemeClr val="tx1"/>
                </a:solidFill>
              </a:rPr>
              <a:t> {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        </a:t>
            </a:r>
            <a:r>
              <a:rPr lang="pt-BR" sz="2000" dirty="0" err="1">
                <a:solidFill>
                  <a:schemeClr val="tx1"/>
                </a:solidFill>
              </a:rPr>
              <a:t>Class.forName</a:t>
            </a:r>
            <a:r>
              <a:rPr lang="pt-BR" sz="2000" dirty="0">
                <a:solidFill>
                  <a:schemeClr val="tx1"/>
                </a:solidFill>
              </a:rPr>
              <a:t>("</a:t>
            </a:r>
            <a:r>
              <a:rPr lang="pt-BR" sz="2000" dirty="0" err="1"/>
              <a:t>com.mysql.cj.jdbc.Driver</a:t>
            </a:r>
            <a:r>
              <a:rPr lang="pt-BR" sz="2000" dirty="0">
                <a:solidFill>
                  <a:schemeClr val="tx1"/>
                </a:solidFill>
              </a:rPr>
              <a:t>");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        </a:t>
            </a:r>
            <a:r>
              <a:rPr lang="pt-BR" sz="2000" dirty="0" err="1">
                <a:solidFill>
                  <a:schemeClr val="tx1"/>
                </a:solidFill>
              </a:rPr>
              <a:t>System.out.println</a:t>
            </a:r>
            <a:r>
              <a:rPr lang="pt-BR" sz="2000" dirty="0">
                <a:solidFill>
                  <a:schemeClr val="tx1"/>
                </a:solidFill>
              </a:rPr>
              <a:t>("</a:t>
            </a:r>
            <a:r>
              <a:rPr lang="pt-BR" sz="2000" dirty="0" err="1">
                <a:solidFill>
                  <a:schemeClr val="tx1"/>
                </a:solidFill>
              </a:rPr>
              <a:t>Conexao</a:t>
            </a:r>
            <a:r>
              <a:rPr lang="pt-BR" sz="2000" dirty="0">
                <a:solidFill>
                  <a:schemeClr val="tx1"/>
                </a:solidFill>
              </a:rPr>
              <a:t> OK");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        return </a:t>
            </a:r>
            <a:r>
              <a:rPr lang="pt-BR" sz="2000" dirty="0" err="1">
                <a:solidFill>
                  <a:schemeClr val="tx1"/>
                </a:solidFill>
              </a:rPr>
              <a:t>DriverManager.getConnection</a:t>
            </a:r>
            <a:r>
              <a:rPr lang="pt-BR" sz="2000" dirty="0">
                <a:solidFill>
                  <a:schemeClr val="tx1"/>
                </a:solidFill>
              </a:rPr>
              <a:t>(URL, USUARIO, SENHA);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    } catch (</a:t>
            </a:r>
            <a:r>
              <a:rPr lang="pt-BR" sz="2000" dirty="0" err="1">
                <a:solidFill>
                  <a:schemeClr val="tx1"/>
                </a:solidFill>
              </a:rPr>
              <a:t>ClassNotFoundException</a:t>
            </a:r>
            <a:r>
              <a:rPr lang="pt-BR" sz="2000" dirty="0">
                <a:solidFill>
                  <a:schemeClr val="tx1"/>
                </a:solidFill>
              </a:rPr>
              <a:t> | </a:t>
            </a:r>
            <a:r>
              <a:rPr lang="pt-BR" sz="2000" dirty="0" err="1">
                <a:solidFill>
                  <a:schemeClr val="tx1"/>
                </a:solidFill>
              </a:rPr>
              <a:t>SQLException</a:t>
            </a:r>
            <a:r>
              <a:rPr lang="pt-BR" sz="2000" dirty="0">
                <a:solidFill>
                  <a:schemeClr val="tx1"/>
                </a:solidFill>
              </a:rPr>
              <a:t> e) {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        </a:t>
            </a:r>
            <a:r>
              <a:rPr lang="pt-BR" sz="2000" dirty="0" err="1">
                <a:solidFill>
                  <a:schemeClr val="tx1"/>
                </a:solidFill>
              </a:rPr>
              <a:t>throw</a:t>
            </a:r>
            <a:r>
              <a:rPr lang="pt-BR" sz="2000" dirty="0">
                <a:solidFill>
                  <a:schemeClr val="tx1"/>
                </a:solidFill>
              </a:rPr>
              <a:t> new </a:t>
            </a:r>
            <a:r>
              <a:rPr lang="pt-BR" sz="2000" dirty="0" err="1">
                <a:solidFill>
                  <a:schemeClr val="tx1"/>
                </a:solidFill>
              </a:rPr>
              <a:t>SQLException</a:t>
            </a:r>
            <a:r>
              <a:rPr lang="pt-BR" sz="2000" dirty="0">
                <a:solidFill>
                  <a:schemeClr val="tx1"/>
                </a:solidFill>
              </a:rPr>
              <a:t>("Erro ao obter conexão com o banco de dados.", e);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    }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}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56C05E-58E6-F505-D157-4CB88F4C1CCC}"/>
              </a:ext>
            </a:extLst>
          </p:cNvPr>
          <p:cNvSpPr txBox="1"/>
          <p:nvPr/>
        </p:nvSpPr>
        <p:spPr>
          <a:xfrm>
            <a:off x="5753452" y="1367522"/>
            <a:ext cx="5266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CONEXAO COM MYSQL</a:t>
            </a:r>
          </a:p>
        </p:txBody>
      </p:sp>
    </p:spTree>
    <p:extLst>
      <p:ext uri="{BB962C8B-B14F-4D97-AF65-F5344CB8AC3E}">
        <p14:creationId xmlns:p14="http://schemas.microsoft.com/office/powerpoint/2010/main" val="1128460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0515600" cy="551939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 err="1">
                <a:solidFill>
                  <a:schemeClr val="tx1"/>
                </a:solidFill>
              </a:rPr>
              <a:t>package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postgres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import </a:t>
            </a:r>
            <a:r>
              <a:rPr lang="pt-BR" sz="2000" dirty="0" err="1">
                <a:solidFill>
                  <a:schemeClr val="tx1"/>
                </a:solidFill>
              </a:rPr>
              <a:t>java.sql.Connection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import </a:t>
            </a:r>
            <a:r>
              <a:rPr lang="pt-BR" sz="2000" dirty="0" err="1">
                <a:solidFill>
                  <a:schemeClr val="tx1"/>
                </a:solidFill>
              </a:rPr>
              <a:t>java.sql.DriverManager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import </a:t>
            </a:r>
            <a:r>
              <a:rPr lang="pt-BR" sz="2000" dirty="0" err="1">
                <a:solidFill>
                  <a:schemeClr val="tx1"/>
                </a:solidFill>
              </a:rPr>
              <a:t>java.sql.SQLException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public </a:t>
            </a:r>
            <a:r>
              <a:rPr lang="pt-BR" sz="2000" dirty="0" err="1">
                <a:solidFill>
                  <a:schemeClr val="tx1"/>
                </a:solidFill>
              </a:rPr>
              <a:t>class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Conexao</a:t>
            </a:r>
            <a:r>
              <a:rPr lang="pt-BR" sz="2000" dirty="0">
                <a:solidFill>
                  <a:schemeClr val="tx1"/>
                </a:solidFill>
              </a:rPr>
              <a:t> {private static final String URL = "</a:t>
            </a:r>
            <a:r>
              <a:rPr lang="pt-BR" sz="2000" dirty="0" err="1"/>
              <a:t>jdbc:postgresql</a:t>
            </a:r>
            <a:r>
              <a:rPr lang="pt-BR" sz="2000" dirty="0"/>
              <a:t>://localhost:5432/estudo</a:t>
            </a:r>
            <a:r>
              <a:rPr lang="pt-BR" sz="2000" dirty="0">
                <a:solidFill>
                  <a:schemeClr val="tx1"/>
                </a:solidFill>
              </a:rPr>
              <a:t>";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private static final String USUARIO = “</a:t>
            </a:r>
            <a:r>
              <a:rPr lang="pt-BR" sz="2000" dirty="0" err="1">
                <a:solidFill>
                  <a:schemeClr val="tx1"/>
                </a:solidFill>
              </a:rPr>
              <a:t>postgres</a:t>
            </a:r>
            <a:r>
              <a:rPr lang="pt-BR" sz="2000" dirty="0">
                <a:solidFill>
                  <a:schemeClr val="tx1"/>
                </a:solidFill>
              </a:rPr>
              <a:t>";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private static final String SENHA = "123456";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public static Connection </a:t>
            </a:r>
            <a:r>
              <a:rPr lang="pt-BR" sz="2000" dirty="0" err="1">
                <a:solidFill>
                  <a:schemeClr val="tx1"/>
                </a:solidFill>
              </a:rPr>
              <a:t>obterConexao</a:t>
            </a:r>
            <a:r>
              <a:rPr lang="pt-BR" sz="2000" dirty="0">
                <a:solidFill>
                  <a:schemeClr val="tx1"/>
                </a:solidFill>
              </a:rPr>
              <a:t>() </a:t>
            </a:r>
            <a:r>
              <a:rPr lang="pt-BR" sz="2000" dirty="0" err="1">
                <a:solidFill>
                  <a:schemeClr val="tx1"/>
                </a:solidFill>
              </a:rPr>
              <a:t>throws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SQLException</a:t>
            </a:r>
            <a:r>
              <a:rPr lang="pt-BR" sz="2000" dirty="0">
                <a:solidFill>
                  <a:schemeClr val="tx1"/>
                </a:solidFill>
              </a:rPr>
              <a:t> {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    </a:t>
            </a:r>
            <a:r>
              <a:rPr lang="pt-BR" sz="2000" dirty="0" err="1">
                <a:solidFill>
                  <a:schemeClr val="tx1"/>
                </a:solidFill>
              </a:rPr>
              <a:t>try</a:t>
            </a:r>
            <a:r>
              <a:rPr lang="pt-BR" sz="2000" dirty="0">
                <a:solidFill>
                  <a:schemeClr val="tx1"/>
                </a:solidFill>
              </a:rPr>
              <a:t> {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        </a:t>
            </a:r>
            <a:r>
              <a:rPr lang="pt-BR" sz="2000" dirty="0" err="1">
                <a:solidFill>
                  <a:schemeClr val="tx1"/>
                </a:solidFill>
              </a:rPr>
              <a:t>Class.forName</a:t>
            </a:r>
            <a:r>
              <a:rPr lang="pt-BR" sz="2000" dirty="0">
                <a:solidFill>
                  <a:schemeClr val="tx1"/>
                </a:solidFill>
              </a:rPr>
              <a:t>("</a:t>
            </a:r>
            <a:r>
              <a:rPr lang="pt-BR" sz="2000" dirty="0" err="1"/>
              <a:t>org.postgresql.Driver</a:t>
            </a:r>
            <a:r>
              <a:rPr lang="pt-BR" sz="2000" dirty="0">
                <a:solidFill>
                  <a:schemeClr val="tx1"/>
                </a:solidFill>
              </a:rPr>
              <a:t>");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        </a:t>
            </a:r>
            <a:r>
              <a:rPr lang="pt-BR" sz="2000" dirty="0" err="1">
                <a:solidFill>
                  <a:schemeClr val="tx1"/>
                </a:solidFill>
              </a:rPr>
              <a:t>System.out.println</a:t>
            </a:r>
            <a:r>
              <a:rPr lang="pt-BR" sz="2000" dirty="0">
                <a:solidFill>
                  <a:schemeClr val="tx1"/>
                </a:solidFill>
              </a:rPr>
              <a:t>("</a:t>
            </a:r>
            <a:r>
              <a:rPr lang="pt-BR" sz="2000" dirty="0" err="1">
                <a:solidFill>
                  <a:schemeClr val="tx1"/>
                </a:solidFill>
              </a:rPr>
              <a:t>Conexao</a:t>
            </a:r>
            <a:r>
              <a:rPr lang="pt-BR" sz="2000" dirty="0">
                <a:solidFill>
                  <a:schemeClr val="tx1"/>
                </a:solidFill>
              </a:rPr>
              <a:t> OK");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        return </a:t>
            </a:r>
            <a:r>
              <a:rPr lang="pt-BR" sz="2000" dirty="0" err="1">
                <a:solidFill>
                  <a:schemeClr val="tx1"/>
                </a:solidFill>
              </a:rPr>
              <a:t>DriverManager.getConnection</a:t>
            </a:r>
            <a:r>
              <a:rPr lang="pt-BR" sz="2000" dirty="0">
                <a:solidFill>
                  <a:schemeClr val="tx1"/>
                </a:solidFill>
              </a:rPr>
              <a:t>(URL, USUARIO, SENHA);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    } catch (</a:t>
            </a:r>
            <a:r>
              <a:rPr lang="pt-BR" sz="2000" dirty="0" err="1">
                <a:solidFill>
                  <a:schemeClr val="tx1"/>
                </a:solidFill>
              </a:rPr>
              <a:t>ClassNotFoundException</a:t>
            </a:r>
            <a:r>
              <a:rPr lang="pt-BR" sz="2000" dirty="0">
                <a:solidFill>
                  <a:schemeClr val="tx1"/>
                </a:solidFill>
              </a:rPr>
              <a:t> | </a:t>
            </a:r>
            <a:r>
              <a:rPr lang="pt-BR" sz="2000" dirty="0" err="1">
                <a:solidFill>
                  <a:schemeClr val="tx1"/>
                </a:solidFill>
              </a:rPr>
              <a:t>SQLException</a:t>
            </a:r>
            <a:r>
              <a:rPr lang="pt-BR" sz="2000" dirty="0">
                <a:solidFill>
                  <a:schemeClr val="tx1"/>
                </a:solidFill>
              </a:rPr>
              <a:t> e) {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        </a:t>
            </a:r>
            <a:r>
              <a:rPr lang="pt-BR" sz="2000" dirty="0" err="1">
                <a:solidFill>
                  <a:schemeClr val="tx1"/>
                </a:solidFill>
              </a:rPr>
              <a:t>throw</a:t>
            </a:r>
            <a:r>
              <a:rPr lang="pt-BR" sz="2000" dirty="0">
                <a:solidFill>
                  <a:schemeClr val="tx1"/>
                </a:solidFill>
              </a:rPr>
              <a:t> new </a:t>
            </a:r>
            <a:r>
              <a:rPr lang="pt-BR" sz="2000" dirty="0" err="1">
                <a:solidFill>
                  <a:schemeClr val="tx1"/>
                </a:solidFill>
              </a:rPr>
              <a:t>SQLException</a:t>
            </a:r>
            <a:r>
              <a:rPr lang="pt-BR" sz="2000" dirty="0">
                <a:solidFill>
                  <a:schemeClr val="tx1"/>
                </a:solidFill>
              </a:rPr>
              <a:t>("Erro ao obter conexão com o banco de dados.", e);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    }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    }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56C05E-58E6-F505-D157-4CB88F4C1CCC}"/>
              </a:ext>
            </a:extLst>
          </p:cNvPr>
          <p:cNvSpPr txBox="1"/>
          <p:nvPr/>
        </p:nvSpPr>
        <p:spPr>
          <a:xfrm>
            <a:off x="5823368" y="1506022"/>
            <a:ext cx="553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CONEXAO COM POSTGRES</a:t>
            </a:r>
          </a:p>
        </p:txBody>
      </p:sp>
    </p:spTree>
    <p:extLst>
      <p:ext uri="{BB962C8B-B14F-4D97-AF65-F5344CB8AC3E}">
        <p14:creationId xmlns:p14="http://schemas.microsoft.com/office/powerpoint/2010/main" val="3304580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1143268" cy="5519393"/>
          </a:xfrm>
        </p:spPr>
        <p:txBody>
          <a:bodyPr>
            <a:normAutofit/>
          </a:bodyPr>
          <a:lstStyle/>
          <a:p>
            <a:pPr algn="just"/>
            <a:r>
              <a:rPr lang="pt-BR" sz="3200" dirty="0" err="1">
                <a:solidFill>
                  <a:schemeClr val="tx1"/>
                </a:solidFill>
              </a:rPr>
              <a:t>package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postgres</a:t>
            </a:r>
            <a:r>
              <a:rPr lang="pt-BR" sz="32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import </a:t>
            </a:r>
            <a:r>
              <a:rPr lang="pt-BR" sz="3200" dirty="0" err="1">
                <a:solidFill>
                  <a:schemeClr val="tx1"/>
                </a:solidFill>
              </a:rPr>
              <a:t>java.sql.SQLException</a:t>
            </a:r>
            <a:r>
              <a:rPr lang="pt-BR" sz="32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public </a:t>
            </a:r>
            <a:r>
              <a:rPr lang="pt-BR" sz="3200" dirty="0" err="1">
                <a:solidFill>
                  <a:schemeClr val="tx1"/>
                </a:solidFill>
              </a:rPr>
              <a:t>class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ClassePrincipal</a:t>
            </a:r>
            <a:r>
              <a:rPr lang="pt-BR" sz="3200" dirty="0">
                <a:solidFill>
                  <a:schemeClr val="tx1"/>
                </a:solidFill>
              </a:rPr>
              <a:t> {</a:t>
            </a: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	public static </a:t>
            </a:r>
            <a:r>
              <a:rPr lang="pt-BR" sz="3200" dirty="0" err="1">
                <a:solidFill>
                  <a:schemeClr val="tx1"/>
                </a:solidFill>
              </a:rPr>
              <a:t>void</a:t>
            </a:r>
            <a:r>
              <a:rPr lang="pt-BR" sz="3200" dirty="0">
                <a:solidFill>
                  <a:schemeClr val="tx1"/>
                </a:solidFill>
              </a:rPr>
              <a:t> main(String[] </a:t>
            </a:r>
            <a:r>
              <a:rPr lang="pt-BR" sz="3200" dirty="0" err="1">
                <a:solidFill>
                  <a:schemeClr val="tx1"/>
                </a:solidFill>
              </a:rPr>
              <a:t>args</a:t>
            </a:r>
            <a:r>
              <a:rPr lang="pt-BR" sz="3200" dirty="0">
                <a:solidFill>
                  <a:schemeClr val="tx1"/>
                </a:solidFill>
              </a:rPr>
              <a:t>) </a:t>
            </a:r>
            <a:r>
              <a:rPr lang="pt-BR" sz="3200" dirty="0" err="1">
                <a:solidFill>
                  <a:schemeClr val="tx1"/>
                </a:solidFill>
              </a:rPr>
              <a:t>throws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SQLException</a:t>
            </a:r>
            <a:r>
              <a:rPr lang="pt-BR" sz="3200" dirty="0">
                <a:solidFill>
                  <a:schemeClr val="tx1"/>
                </a:solidFill>
              </a:rPr>
              <a:t> {</a:t>
            </a: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		// TODO </a:t>
            </a:r>
            <a:r>
              <a:rPr lang="pt-BR" sz="3200" dirty="0" err="1">
                <a:solidFill>
                  <a:schemeClr val="tx1"/>
                </a:solidFill>
              </a:rPr>
              <a:t>Auto-generated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method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stub</a:t>
            </a:r>
            <a:endParaRPr lang="pt-BR" sz="3200" dirty="0">
              <a:solidFill>
                <a:schemeClr val="tx1"/>
              </a:solidFill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		</a:t>
            </a:r>
            <a:r>
              <a:rPr lang="pt-BR" sz="3200" dirty="0" err="1">
                <a:solidFill>
                  <a:schemeClr val="tx1"/>
                </a:solidFill>
              </a:rPr>
              <a:t>Conexao.obterConexao</a:t>
            </a:r>
            <a:r>
              <a:rPr lang="pt-BR" sz="3200" dirty="0">
                <a:solidFill>
                  <a:schemeClr val="tx1"/>
                </a:solidFill>
              </a:rPr>
              <a:t>();</a:t>
            </a: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	}</a:t>
            </a: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}</a:t>
            </a:r>
          </a:p>
          <a:p>
            <a:pPr algn="just"/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56C05E-58E6-F505-D157-4CB88F4C1CCC}"/>
              </a:ext>
            </a:extLst>
          </p:cNvPr>
          <p:cNvSpPr txBox="1"/>
          <p:nvPr/>
        </p:nvSpPr>
        <p:spPr>
          <a:xfrm>
            <a:off x="5823368" y="1506022"/>
            <a:ext cx="553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DE TESTE</a:t>
            </a:r>
          </a:p>
        </p:txBody>
      </p:sp>
    </p:spTree>
    <p:extLst>
      <p:ext uri="{BB962C8B-B14F-4D97-AF65-F5344CB8AC3E}">
        <p14:creationId xmlns:p14="http://schemas.microsoft.com/office/powerpoint/2010/main" val="236047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z="3200" b="1" dirty="0"/>
              <a:t>Ferramentas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</a:rPr>
              <a:t>Eclipse.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</a:rPr>
              <a:t>Tom cat.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</a:rPr>
              <a:t>Postgres.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</a:rPr>
              <a:t>Spring Boot .(No Eclipse vou na aba Help -&gt; Markteplace).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74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z="3200" b="1" dirty="0"/>
              <a:t>Configuração do nosso ambiente</a:t>
            </a:r>
          </a:p>
          <a:p>
            <a:pPr algn="just"/>
            <a:r>
              <a:rPr lang="pt-BR" dirty="0"/>
              <a:t>	</a:t>
            </a:r>
            <a:r>
              <a:rPr lang="pt-BR" dirty="0">
                <a:solidFill>
                  <a:schemeClr val="tx1"/>
                </a:solidFill>
              </a:rPr>
              <a:t>Vamos trabalhar na versão do java JDK 11. E configurar as variáveis de ambiente no sistema Windows.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Configurar nas preferencias do eclipse a jre e o compilador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4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8171" cy="4351338"/>
          </a:xfrm>
        </p:spPr>
        <p:txBody>
          <a:bodyPr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Configuração da JDK no Eclipse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sz="1800" dirty="0">
                <a:solidFill>
                  <a:schemeClr val="tx1"/>
                </a:solidFill>
              </a:rPr>
              <a:t>Va na guia </a:t>
            </a:r>
            <a:r>
              <a:rPr lang="pt-BR" sz="1800" b="1" i="1" dirty="0">
                <a:solidFill>
                  <a:srgbClr val="FF0000"/>
                </a:solidFill>
              </a:rPr>
              <a:t>Windows</a:t>
            </a:r>
            <a:r>
              <a:rPr lang="pt-BR" sz="1800" dirty="0">
                <a:solidFill>
                  <a:schemeClr val="tx1"/>
                </a:solidFill>
              </a:rPr>
              <a:t> e depois em preferences e digite </a:t>
            </a:r>
            <a:r>
              <a:rPr lang="pt-BR" sz="1800" b="1" i="1" dirty="0">
                <a:solidFill>
                  <a:srgbClr val="FF0000"/>
                </a:solidFill>
              </a:rPr>
              <a:t>JDK</a:t>
            </a:r>
            <a:r>
              <a:rPr lang="pt-BR" sz="1800" dirty="0">
                <a:solidFill>
                  <a:schemeClr val="tx1"/>
                </a:solidFill>
              </a:rPr>
              <a:t>. No compiler informe a versão da java no caso o nosso será 11.</a:t>
            </a:r>
          </a:p>
          <a:p>
            <a:r>
              <a:rPr lang="pt-BR" sz="1800" dirty="0">
                <a:solidFill>
                  <a:schemeClr val="tx1"/>
                </a:solidFill>
              </a:rPr>
              <a:t>E em </a:t>
            </a:r>
            <a:r>
              <a:rPr lang="pt-BR" sz="1800" b="1" i="1" dirty="0">
                <a:solidFill>
                  <a:srgbClr val="FF0000"/>
                </a:solidFill>
              </a:rPr>
              <a:t>installed JREs </a:t>
            </a:r>
            <a:r>
              <a:rPr lang="pt-BR" sz="1800" dirty="0">
                <a:solidFill>
                  <a:schemeClr val="tx1"/>
                </a:solidFill>
              </a:rPr>
              <a:t>informe o caminho da JDK configurado a </a:t>
            </a:r>
            <a:r>
              <a:rPr lang="pt-BR" sz="1800" b="1" i="1" dirty="0">
                <a:solidFill>
                  <a:srgbClr val="FF0000"/>
                </a:solidFill>
              </a:rPr>
              <a:t>versão 11.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1C537BF-3299-A1B0-215B-EFD833B5C1B7}"/>
              </a:ext>
            </a:extLst>
          </p:cNvPr>
          <p:cNvGrpSpPr/>
          <p:nvPr/>
        </p:nvGrpSpPr>
        <p:grpSpPr>
          <a:xfrm>
            <a:off x="409910" y="3429000"/>
            <a:ext cx="11736369" cy="3429000"/>
            <a:chOff x="455630" y="3429000"/>
            <a:chExt cx="11736369" cy="3429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E53C5D41-1568-F5BA-FF9A-C704BBE65A20}"/>
                </a:ext>
              </a:extLst>
            </p:cNvPr>
            <p:cNvGrpSpPr/>
            <p:nvPr/>
          </p:nvGrpSpPr>
          <p:grpSpPr>
            <a:xfrm>
              <a:off x="455630" y="3429000"/>
              <a:ext cx="4857034" cy="3429000"/>
              <a:chOff x="2337847" y="3744129"/>
              <a:chExt cx="7730248" cy="3063562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F1F7A7E6-9C0D-7E73-E55B-801322FA7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37847" y="3744129"/>
                <a:ext cx="7730248" cy="3063562"/>
              </a:xfrm>
              <a:prstGeom prst="rect">
                <a:avLst/>
              </a:prstGeom>
            </p:spPr>
          </p:pic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337153A2-5344-B9BA-7454-922A9B791568}"/>
                  </a:ext>
                </a:extLst>
              </p:cNvPr>
              <p:cNvSpPr/>
              <p:nvPr/>
            </p:nvSpPr>
            <p:spPr>
              <a:xfrm>
                <a:off x="3770722" y="4703975"/>
                <a:ext cx="2526383" cy="87669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96A91D8-BD01-5D10-0DCC-0345ABD4B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694" y="3429000"/>
              <a:ext cx="6623305" cy="3429000"/>
            </a:xfrm>
            <a:prstGeom prst="rect">
              <a:avLst/>
            </a:prstGeom>
          </p:spPr>
        </p:pic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7E98D1F-69F0-62C4-BAC8-DCD727C274EE}"/>
                </a:ext>
              </a:extLst>
            </p:cNvPr>
            <p:cNvSpPr/>
            <p:nvPr/>
          </p:nvSpPr>
          <p:spPr>
            <a:xfrm>
              <a:off x="10753344" y="3749040"/>
              <a:ext cx="1438655" cy="8595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4889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z="3200" b="1" dirty="0"/>
              <a:t>Configurando o Spring Boot</a:t>
            </a:r>
          </a:p>
          <a:p>
            <a:r>
              <a:rPr lang="pt-BR" sz="4000" dirty="0">
                <a:solidFill>
                  <a:srgbClr val="FF0000"/>
                </a:solidFill>
              </a:rPr>
              <a:t>1º forma:</a:t>
            </a:r>
          </a:p>
          <a:p>
            <a:r>
              <a:rPr lang="pt-BR" dirty="0">
                <a:solidFill>
                  <a:schemeClr val="tx1"/>
                </a:solidFill>
              </a:rPr>
              <a:t>Abra o Eclipse vá na aba </a:t>
            </a:r>
            <a:r>
              <a:rPr lang="pt-BR" b="1" i="1" dirty="0">
                <a:solidFill>
                  <a:schemeClr val="tx1"/>
                </a:solidFill>
              </a:rPr>
              <a:t>help</a:t>
            </a:r>
            <a:r>
              <a:rPr lang="pt-BR" dirty="0">
                <a:solidFill>
                  <a:schemeClr val="tx1"/>
                </a:solidFill>
              </a:rPr>
              <a:t> e em seguida </a:t>
            </a:r>
            <a:r>
              <a:rPr lang="pt-BR" b="1" i="1" dirty="0">
                <a:solidFill>
                  <a:schemeClr val="tx1"/>
                </a:solidFill>
              </a:rPr>
              <a:t>Eclipse Marketplace.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3F50A3F-B5A5-5630-5966-4AEA0BF8785A}"/>
              </a:ext>
            </a:extLst>
          </p:cNvPr>
          <p:cNvGrpSpPr/>
          <p:nvPr/>
        </p:nvGrpSpPr>
        <p:grpSpPr>
          <a:xfrm>
            <a:off x="753809" y="3497344"/>
            <a:ext cx="10477275" cy="3360656"/>
            <a:chOff x="715484" y="3497344"/>
            <a:chExt cx="10477275" cy="3360656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A49733F-50EB-E205-2FA7-3F78BBDE94ED}"/>
                </a:ext>
              </a:extLst>
            </p:cNvPr>
            <p:cNvGrpSpPr/>
            <p:nvPr/>
          </p:nvGrpSpPr>
          <p:grpSpPr>
            <a:xfrm>
              <a:off x="715484" y="3497344"/>
              <a:ext cx="3526578" cy="3360656"/>
              <a:chOff x="715484" y="3497344"/>
              <a:chExt cx="3526578" cy="3360656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49C8F5A1-B9A5-E2F7-19C4-F37C19E0B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5484" y="3497344"/>
                <a:ext cx="3526578" cy="3360656"/>
              </a:xfrm>
              <a:prstGeom prst="rect">
                <a:avLst/>
              </a:prstGeom>
            </p:spPr>
          </p:pic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9B21135D-C58D-6732-6D80-FA8A873ECCBC}"/>
                  </a:ext>
                </a:extLst>
              </p:cNvPr>
              <p:cNvSpPr/>
              <p:nvPr/>
            </p:nvSpPr>
            <p:spPr>
              <a:xfrm>
                <a:off x="999241" y="5976594"/>
                <a:ext cx="1706252" cy="414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96DFB5F-A302-8EE5-A43A-D605D7A300FC}"/>
                </a:ext>
              </a:extLst>
            </p:cNvPr>
            <p:cNvGrpSpPr/>
            <p:nvPr/>
          </p:nvGrpSpPr>
          <p:grpSpPr>
            <a:xfrm>
              <a:off x="4591013" y="3605827"/>
              <a:ext cx="6601746" cy="3143689"/>
              <a:chOff x="4591013" y="3605827"/>
              <a:chExt cx="6601746" cy="3143689"/>
            </a:xfrm>
          </p:grpSpPr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D3075CAA-6D6B-1D19-CAD2-E9333F15E4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1013" y="3605827"/>
                <a:ext cx="6601746" cy="3143689"/>
              </a:xfrm>
              <a:prstGeom prst="rect">
                <a:avLst/>
              </a:prstGeom>
            </p:spPr>
          </p:pic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057A15B1-3EE7-8C31-E707-89390DE915B9}"/>
                  </a:ext>
                </a:extLst>
              </p:cNvPr>
              <p:cNvSpPr/>
              <p:nvPr/>
            </p:nvSpPr>
            <p:spPr>
              <a:xfrm>
                <a:off x="4864231" y="4590854"/>
                <a:ext cx="1668544" cy="7824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324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/>
              <a:t>Utilizando o Initializr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1º forma:</a:t>
            </a:r>
          </a:p>
          <a:p>
            <a:r>
              <a:rPr lang="pt-BR" dirty="0">
                <a:solidFill>
                  <a:schemeClr val="tx1"/>
                </a:solidFill>
              </a:rPr>
              <a:t>No navegador digite Spring initializr.</a:t>
            </a:r>
          </a:p>
          <a:p>
            <a:r>
              <a:rPr lang="pt-BR" b="1" i="1" dirty="0">
                <a:solidFill>
                  <a:schemeClr val="tx1"/>
                </a:solidFill>
                <a:hlinkClick r:id="rId2"/>
              </a:rPr>
              <a:t>https://start.spring.io/</a:t>
            </a:r>
            <a:endParaRPr lang="pt-BR" b="1" i="1" dirty="0">
              <a:solidFill>
                <a:schemeClr val="tx1"/>
              </a:solidFill>
            </a:endParaRPr>
          </a:p>
          <a:p>
            <a:pPr algn="just"/>
            <a:r>
              <a:rPr lang="pt-BR" b="1" dirty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</a:rPr>
              <a:t>O identificador do </a:t>
            </a:r>
            <a:r>
              <a:rPr lang="pt-BR" b="1" i="1" dirty="0">
                <a:solidFill>
                  <a:srgbClr val="FF0000"/>
                </a:solidFill>
              </a:rPr>
              <a:t>grupo (</a:t>
            </a:r>
            <a:r>
              <a:rPr lang="pt-BR" b="1" i="1" dirty="0" err="1">
                <a:solidFill>
                  <a:srgbClr val="FF0000"/>
                </a:solidFill>
              </a:rPr>
              <a:t>group</a:t>
            </a:r>
            <a:r>
              <a:rPr lang="pt-BR" b="1" i="1" dirty="0">
                <a:solidFill>
                  <a:srgbClr val="FF0000"/>
                </a:solidFill>
              </a:rPr>
              <a:t> ID) </a:t>
            </a:r>
            <a:r>
              <a:rPr lang="pt-BR" dirty="0">
                <a:solidFill>
                  <a:schemeClr val="tx1"/>
                </a:solidFill>
              </a:rPr>
              <a:t>é parte da identificação única do seu projeto, junto com o nome do </a:t>
            </a:r>
            <a:r>
              <a:rPr lang="pt-BR" b="1" i="1" dirty="0">
                <a:solidFill>
                  <a:srgbClr val="FF0000"/>
                </a:solidFill>
              </a:rPr>
              <a:t>artefato (</a:t>
            </a:r>
            <a:r>
              <a:rPr lang="pt-BR" b="1" i="1" dirty="0" err="1">
                <a:solidFill>
                  <a:srgbClr val="FF0000"/>
                </a:solidFill>
              </a:rPr>
              <a:t>artifact</a:t>
            </a:r>
            <a:r>
              <a:rPr lang="pt-BR" b="1" i="1" dirty="0">
                <a:solidFill>
                  <a:srgbClr val="FF0000"/>
                </a:solidFill>
              </a:rPr>
              <a:t> ID). </a:t>
            </a:r>
            <a:r>
              <a:rPr lang="pt-BR" dirty="0">
                <a:solidFill>
                  <a:schemeClr val="tx1"/>
                </a:solidFill>
              </a:rPr>
              <a:t>Esses dois juntos formam o coordenado do Maven (ou do Gradle, se você estiver usando Gradle) e são usados para identificar exclusivamente seu projeto dentro do ecossistema de gerenciamento de dependências</a:t>
            </a:r>
            <a:r>
              <a:rPr lang="pt-BR" i="1" dirty="0">
                <a:solidFill>
                  <a:schemeClr val="tx1"/>
                </a:solidFill>
              </a:rPr>
              <a:t>.</a:t>
            </a:r>
          </a:p>
          <a:p>
            <a:endParaRPr lang="pt-BR" b="1" i="1" dirty="0">
              <a:solidFill>
                <a:schemeClr val="tx1"/>
              </a:solidFill>
            </a:endParaRP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9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ABE-3C79-5AB7-C330-DD41CA2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24A6C-4EBB-81F0-1681-6C322734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z="3200" b="1" dirty="0"/>
              <a:t>Utilizando o Initializr</a:t>
            </a:r>
          </a:p>
          <a:p>
            <a:pPr algn="just"/>
            <a:r>
              <a:rPr lang="pt-BR" sz="2800" dirty="0">
                <a:solidFill>
                  <a:srgbClr val="FF0000"/>
                </a:solidFill>
              </a:rPr>
              <a:t>1º forma: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726DB60-5CE6-2BD5-B5B6-B5C955DAD2AC}"/>
              </a:ext>
            </a:extLst>
          </p:cNvPr>
          <p:cNvGrpSpPr/>
          <p:nvPr/>
        </p:nvGrpSpPr>
        <p:grpSpPr>
          <a:xfrm>
            <a:off x="838200" y="2976677"/>
            <a:ext cx="11255020" cy="3516198"/>
            <a:chOff x="838200" y="2894029"/>
            <a:chExt cx="11255020" cy="351619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5D07905-3CB5-8ACD-F412-AB6DA85FB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36426"/>
              <a:ext cx="7734854" cy="3240537"/>
            </a:xfrm>
            <a:prstGeom prst="rect">
              <a:avLst/>
            </a:prstGeom>
          </p:spPr>
        </p:pic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5C7D6DE-CD78-5079-425E-9AF27B035A61}"/>
                </a:ext>
              </a:extLst>
            </p:cNvPr>
            <p:cNvSpPr/>
            <p:nvPr/>
          </p:nvSpPr>
          <p:spPr>
            <a:xfrm>
              <a:off x="1706252" y="2894029"/>
              <a:ext cx="1640263" cy="107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have Direita 6">
              <a:extLst>
                <a:ext uri="{FF2B5EF4-FFF2-40B4-BE49-F238E27FC236}">
                  <a16:creationId xmlns:a16="http://schemas.microsoft.com/office/drawing/2014/main" id="{3A69CAC9-20F6-DDD9-2CF8-8059C0F429DF}"/>
                </a:ext>
              </a:extLst>
            </p:cNvPr>
            <p:cNvSpPr/>
            <p:nvPr/>
          </p:nvSpPr>
          <p:spPr>
            <a:xfrm>
              <a:off x="4214567" y="4458878"/>
              <a:ext cx="1252979" cy="1951349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A77F475-BB49-2772-17AB-2DB288AF3935}"/>
                </a:ext>
              </a:extLst>
            </p:cNvPr>
            <p:cNvSpPr txBox="1"/>
            <p:nvPr/>
          </p:nvSpPr>
          <p:spPr>
            <a:xfrm>
              <a:off x="8738647" y="3016577"/>
              <a:ext cx="335457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solidFill>
                    <a:srgbClr val="FF0000"/>
                  </a:solidFill>
                </a:rPr>
                <a:t>Escolher a linguagem java</a:t>
              </a:r>
            </a:p>
            <a:p>
              <a:r>
                <a:rPr lang="pt-BR" b="1" i="1" dirty="0">
                  <a:solidFill>
                    <a:srgbClr val="FF0000"/>
                  </a:solidFill>
                </a:rPr>
                <a:t>Com o Maven e dados do projeto</a:t>
              </a:r>
            </a:p>
            <a:p>
              <a:endParaRPr lang="pt-BR" b="1" i="1" dirty="0">
                <a:solidFill>
                  <a:srgbClr val="FF0000"/>
                </a:solidFill>
              </a:endParaRPr>
            </a:p>
            <a:p>
              <a:r>
                <a:rPr lang="pt-BR" b="1" i="1" dirty="0">
                  <a:solidFill>
                    <a:srgbClr val="FF0000"/>
                  </a:solidFill>
                </a:rPr>
                <a:t>Group: </a:t>
              </a:r>
              <a:r>
                <a:rPr lang="pt-BR" b="1" i="1" dirty="0" err="1">
                  <a:solidFill>
                    <a:srgbClr val="FF0000"/>
                  </a:solidFill>
                </a:rPr>
                <a:t>com.spring</a:t>
              </a:r>
              <a:endParaRPr lang="pt-BR" b="1" i="1" dirty="0">
                <a:solidFill>
                  <a:srgbClr val="FF0000"/>
                </a:solidFill>
              </a:endParaRPr>
            </a:p>
            <a:p>
              <a:r>
                <a:rPr lang="pt-BR" b="1" i="1" dirty="0">
                  <a:solidFill>
                    <a:srgbClr val="FF0000"/>
                  </a:solidFill>
                </a:rPr>
                <a:t>Artifact: aulaUm</a:t>
              </a:r>
            </a:p>
            <a:p>
              <a:endParaRPr lang="pt-BR" b="1" i="1" dirty="0">
                <a:solidFill>
                  <a:srgbClr val="FF0000"/>
                </a:solidFill>
              </a:endParaRPr>
            </a:p>
            <a:p>
              <a:r>
                <a:rPr lang="pt-BR" b="1" i="1" dirty="0">
                  <a:solidFill>
                    <a:srgbClr val="FF0000"/>
                  </a:solidFill>
                </a:rPr>
                <a:t>E adicionar a dependência Spring</a:t>
              </a:r>
            </a:p>
            <a:p>
              <a:r>
                <a:rPr lang="pt-BR" b="1" i="1" dirty="0">
                  <a:solidFill>
                    <a:srgbClr val="FF0000"/>
                  </a:solidFill>
                </a:rPr>
                <a:t>Web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2A61A0-3089-A84D-459B-40FEDC8306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4452" y="4673327"/>
              <a:ext cx="3401035" cy="7612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8943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2144</Words>
  <Application>Microsoft Office PowerPoint</Application>
  <PresentationFormat>Widescreen</PresentationFormat>
  <Paragraphs>239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Wingdings</vt:lpstr>
      <vt:lpstr>Tema do Office</vt:lpstr>
      <vt:lpstr>SPRING BOOT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SPRING BOOT – AULA 1</vt:lpstr>
      <vt:lpstr>Apresentação do PowerPoint</vt:lpstr>
      <vt:lpstr>SPRING BOOT – AULA 1</vt:lpstr>
      <vt:lpstr>SPRING BOOT – AULA 1</vt:lpstr>
      <vt:lpstr>SPRING BOOT – AULA 1</vt:lpstr>
      <vt:lpstr>SPRING BOOT – AULA 1</vt:lpstr>
      <vt:lpstr>SPRING BOOT – AULA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alisson lima</dc:creator>
  <cp:lastModifiedBy>alisson lima</cp:lastModifiedBy>
  <cp:revision>84</cp:revision>
  <dcterms:created xsi:type="dcterms:W3CDTF">2024-04-11T04:07:01Z</dcterms:created>
  <dcterms:modified xsi:type="dcterms:W3CDTF">2024-04-12T20:13:54Z</dcterms:modified>
</cp:coreProperties>
</file>