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smtClean="0"/>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254125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CAEA4A6-C421-40D1-8418-CB1F83E7E468}"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347556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smtClean="0"/>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51001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pt-BR" smtClean="0"/>
              <a:t>Clique para editar o título mestre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1472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406816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2697837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2573025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70586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7254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1475489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222290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1888319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2012924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CAEA4A6-C421-40D1-8418-CB1F83E7E468}" type="datetimeFigureOut">
              <a:rPr lang="pt-BR" smtClean="0"/>
              <a:t>09/04/2018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1328404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CAEA4A6-C421-40D1-8418-CB1F83E7E468}" type="datetimeFigureOut">
              <a:rPr lang="pt-BR" smtClean="0"/>
              <a:t>09/04/2018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3537509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CAEA4A6-C421-40D1-8418-CB1F83E7E468}" type="datetimeFigureOut">
              <a:rPr lang="pt-BR" smtClean="0"/>
              <a:t>09/04/2018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3201672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CAEA4A6-C421-40D1-8418-CB1F83E7E468}" type="datetimeFigureOut">
              <a:rPr lang="pt-BR" smtClean="0"/>
              <a:t>09/04/2018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12062045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CAEA4A6-C421-40D1-8418-CB1F83E7E468}" type="datetimeFigureOut">
              <a:rPr lang="pt-BR" smtClean="0"/>
              <a:t>09/04/2018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1567045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CAEA4A6-C421-40D1-8418-CB1F83E7E468}" type="datetimeFigureOut">
              <a:rPr lang="pt-BR" smtClean="0"/>
              <a:t>09/04/2018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4229139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4018611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53314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398160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CAEA4A6-C421-40D1-8418-CB1F83E7E468}"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331358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CAEA4A6-C421-40D1-8418-CB1F83E7E468}" type="datetimeFigureOut">
              <a:rPr lang="pt-BR" smtClean="0"/>
              <a:t>09/04/2018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34259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7" name="Date Placeholder 2"/>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3"/>
          <p:cNvSpPr>
            <a:spLocks noGrp="1"/>
          </p:cNvSpPr>
          <p:nvPr>
            <p:ph type="ftr" sz="quarter" idx="11"/>
          </p:nvPr>
        </p:nvSpPr>
        <p:spPr/>
        <p:txBody>
          <a:bodyPr/>
          <a:lstStyle/>
          <a:p>
            <a:endParaRPr lang="pt-BR"/>
          </a:p>
        </p:txBody>
      </p:sp>
      <p:sp>
        <p:nvSpPr>
          <p:cNvPr id="6" name="Slide Number Placeholder 4"/>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363531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2"/>
          <p:cNvSpPr>
            <a:spLocks noGrp="1"/>
          </p:cNvSpPr>
          <p:nvPr>
            <p:ph type="ftr" sz="quarter" idx="11"/>
          </p:nvPr>
        </p:nvSpPr>
        <p:spPr/>
        <p:txBody>
          <a:bodyPr/>
          <a:lstStyle/>
          <a:p>
            <a:endParaRPr lang="pt-BR"/>
          </a:p>
        </p:txBody>
      </p:sp>
      <p:sp>
        <p:nvSpPr>
          <p:cNvPr id="6" name="Slide Number Placeholder 3"/>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196517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7" name="Date Placeholder 4"/>
          <p:cNvSpPr>
            <a:spLocks noGrp="1"/>
          </p:cNvSpPr>
          <p:nvPr>
            <p:ph type="dt" sz="half" idx="10"/>
          </p:nvPr>
        </p:nvSpPr>
        <p:spPr/>
        <p:txBody>
          <a:bodyPr/>
          <a:lstStyle/>
          <a:p>
            <a:fld id="{8CAEA4A6-C421-40D1-8418-CB1F83E7E468}" type="datetimeFigureOut">
              <a:rPr lang="pt-BR" smtClean="0"/>
              <a:t>09/04/2018</a:t>
            </a:fld>
            <a:endParaRPr lang="pt-BR"/>
          </a:p>
        </p:txBody>
      </p:sp>
      <p:sp>
        <p:nvSpPr>
          <p:cNvPr id="5" name="Footer Placeholder 5"/>
          <p:cNvSpPr>
            <a:spLocks noGrp="1"/>
          </p:cNvSpPr>
          <p:nvPr>
            <p:ph type="ftr" sz="quarter" idx="11"/>
          </p:nvPr>
        </p:nvSpPr>
        <p:spPr/>
        <p:txBody>
          <a:bodyPr/>
          <a:lstStyle/>
          <a:p>
            <a:endParaRPr lang="pt-BR"/>
          </a:p>
        </p:txBody>
      </p:sp>
      <p:sp>
        <p:nvSpPr>
          <p:cNvPr id="6" name="Slide Number Placeholder 6"/>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149335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CAEA4A6-C421-40D1-8418-CB1F83E7E468}"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696B5B0-B973-4809-B35B-D0A1770E72A2}" type="slidenum">
              <a:rPr lang="pt-BR" smtClean="0"/>
              <a:t>‹nº›</a:t>
            </a:fld>
            <a:endParaRPr lang="pt-BR"/>
          </a:p>
        </p:txBody>
      </p:sp>
    </p:spTree>
    <p:extLst>
      <p:ext uri="{BB962C8B-B14F-4D97-AF65-F5344CB8AC3E}">
        <p14:creationId xmlns:p14="http://schemas.microsoft.com/office/powerpoint/2010/main" val="58914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AEA4A6-C421-40D1-8418-CB1F83E7E468}" type="datetimeFigureOut">
              <a:rPr lang="pt-BR" smtClean="0"/>
              <a:t>09/04/2018</a:t>
            </a:fld>
            <a:endParaRPr lang="pt-B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B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96B5B0-B973-4809-B35B-D0A1770E72A2}" type="slidenum">
              <a:rPr lang="pt-BR" smtClean="0"/>
              <a:t>‹nº›</a:t>
            </a:fld>
            <a:endParaRPr lang="pt-BR"/>
          </a:p>
        </p:txBody>
      </p:sp>
    </p:spTree>
    <p:extLst>
      <p:ext uri="{BB962C8B-B14F-4D97-AF65-F5344CB8AC3E}">
        <p14:creationId xmlns:p14="http://schemas.microsoft.com/office/powerpoint/2010/main" val="9064104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EA4A6-C421-40D1-8418-CB1F83E7E468}" type="datetimeFigureOut">
              <a:rPr lang="pt-BR" smtClean="0"/>
              <a:t>09/04/2018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6B5B0-B973-4809-B35B-D0A1770E72A2}" type="slidenum">
              <a:rPr lang="pt-BR" smtClean="0"/>
              <a:t>‹nº›</a:t>
            </a:fld>
            <a:endParaRPr lang="pt-BR"/>
          </a:p>
        </p:txBody>
      </p:sp>
    </p:spTree>
    <p:extLst>
      <p:ext uri="{BB962C8B-B14F-4D97-AF65-F5344CB8AC3E}">
        <p14:creationId xmlns:p14="http://schemas.microsoft.com/office/powerpoint/2010/main" val="39022308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6600" dirty="0" err="1" smtClean="0">
                <a:latin typeface="Book Antiqua" panose="02040602050305030304" pitchFamily="18" charset="0"/>
              </a:rPr>
              <a:t>IoT</a:t>
            </a:r>
            <a:r>
              <a:rPr lang="pt-BR" sz="6600" dirty="0">
                <a:latin typeface="Book Antiqua" panose="02040602050305030304" pitchFamily="18" charset="0"/>
              </a:rPr>
              <a:t> </a:t>
            </a:r>
            <a:r>
              <a:rPr lang="pt-BR" sz="6600" dirty="0" smtClean="0">
                <a:latin typeface="Book Antiqua" panose="02040602050305030304" pitchFamily="18" charset="0"/>
              </a:rPr>
              <a:t>–Internet </a:t>
            </a:r>
            <a:r>
              <a:rPr lang="pt-BR" sz="6600" dirty="0" err="1" smtClean="0">
                <a:latin typeface="Book Antiqua" panose="02040602050305030304" pitchFamily="18" charset="0"/>
              </a:rPr>
              <a:t>of</a:t>
            </a:r>
            <a:r>
              <a:rPr lang="pt-BR" sz="6600" dirty="0" smtClean="0">
                <a:latin typeface="Book Antiqua" panose="02040602050305030304" pitchFamily="18" charset="0"/>
              </a:rPr>
              <a:t> </a:t>
            </a:r>
            <a:r>
              <a:rPr lang="pt-BR" sz="6600" dirty="0" err="1" smtClean="0">
                <a:latin typeface="Book Antiqua" panose="02040602050305030304" pitchFamily="18" charset="0"/>
              </a:rPr>
              <a:t>Things</a:t>
            </a:r>
            <a:endParaRPr lang="pt-BR" sz="6600" dirty="0">
              <a:latin typeface="Book Antiqua" panose="02040602050305030304" pitchFamily="18" charset="0"/>
            </a:endParaRPr>
          </a:p>
        </p:txBody>
      </p:sp>
      <p:sp>
        <p:nvSpPr>
          <p:cNvPr id="3" name="Subtítulo 2"/>
          <p:cNvSpPr>
            <a:spLocks noGrp="1"/>
          </p:cNvSpPr>
          <p:nvPr>
            <p:ph type="subTitle" idx="1"/>
          </p:nvPr>
        </p:nvSpPr>
        <p:spPr/>
        <p:txBody>
          <a:bodyPr/>
          <a:lstStyle/>
          <a:p>
            <a:r>
              <a:rPr lang="pt-BR" dirty="0" smtClean="0"/>
              <a:t>Internet das coisas.</a:t>
            </a:r>
            <a:endParaRPr lang="pt-BR" dirty="0"/>
          </a:p>
          <a:p>
            <a:r>
              <a:rPr lang="pt-BR" dirty="0" err="1" smtClean="0"/>
              <a:t>Álisson</a:t>
            </a:r>
            <a:r>
              <a:rPr lang="pt-BR" dirty="0" smtClean="0"/>
              <a:t> </a:t>
            </a:r>
            <a:r>
              <a:rPr lang="pt-BR" dirty="0" err="1" smtClean="0"/>
              <a:t>ferreira</a:t>
            </a:r>
            <a:r>
              <a:rPr lang="pt-BR" dirty="0" smtClean="0"/>
              <a:t> lima –tt3</a:t>
            </a:r>
          </a:p>
        </p:txBody>
      </p:sp>
      <p:pic>
        <p:nvPicPr>
          <p:cNvPr id="3074" name="Picture 2" descr="Resultado de imagem para o que sÃ£o coisas de 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218" y="700344"/>
            <a:ext cx="66675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517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946321" y="815674"/>
            <a:ext cx="10134600" cy="5210175"/>
          </a:xfrm>
          <a:prstGeom prst="rect">
            <a:avLst/>
          </a:prstGeom>
        </p:spPr>
      </p:pic>
    </p:spTree>
    <p:extLst>
      <p:ext uri="{BB962C8B-B14F-4D97-AF65-F5344CB8AC3E}">
        <p14:creationId xmlns:p14="http://schemas.microsoft.com/office/powerpoint/2010/main" val="150190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smtClean="0"/>
              <a:t>O cenário é constituído por um roteador doméstico, um </a:t>
            </a:r>
            <a:r>
              <a:rPr lang="pt-BR" dirty="0" err="1" smtClean="0"/>
              <a:t>microcontrolador</a:t>
            </a:r>
            <a:r>
              <a:rPr lang="pt-BR" dirty="0"/>
              <a:t> </a:t>
            </a:r>
            <a:r>
              <a:rPr lang="pt-BR" dirty="0" smtClean="0"/>
              <a:t>(</a:t>
            </a:r>
            <a:r>
              <a:rPr lang="pt-BR" dirty="0" err="1" smtClean="0"/>
              <a:t>arduino</a:t>
            </a:r>
            <a:r>
              <a:rPr lang="pt-BR" dirty="0" smtClean="0"/>
              <a:t>), que é o circuito programável de entrada e saída, um computador de placa única (</a:t>
            </a:r>
            <a:r>
              <a:rPr lang="pt-BR" dirty="0" err="1" smtClean="0"/>
              <a:t>broker</a:t>
            </a:r>
            <a:r>
              <a:rPr lang="pt-BR" dirty="0" smtClean="0"/>
              <a:t>), que é  </a:t>
            </a:r>
            <a:r>
              <a:rPr lang="pt-BR" dirty="0"/>
              <a:t>o dispositivo que faz o intermédio de conexões (do dispositivo para a internet</a:t>
            </a:r>
            <a:r>
              <a:rPr lang="pt-BR" dirty="0" smtClean="0"/>
              <a:t>), e as “coisas” (sensores, humidificador, ar-condicionado, alarme de incêndio, etc.). O usuário pode controlar todos os sensores através de seu celular em qualquer lugar, no cenário as funções foram automatizadas, há um sensor de temperatura que esfriará ou aquecerá o ar-condicionado de acordo com a temperatura ambiente, podendo também ser alterado de acordo com a vontade do usuário. Há também um sensor de humidade que acionará automaticamente o humidificador de ar de acordo com a humidade de ar e também um alarme para alertar o usuário caso haja falhas no sistema.</a:t>
            </a:r>
            <a:endParaRPr lang="pt-BR" b="1" dirty="0"/>
          </a:p>
          <a:p>
            <a:endParaRPr lang="pt-BR" dirty="0"/>
          </a:p>
        </p:txBody>
      </p:sp>
    </p:spTree>
    <p:extLst>
      <p:ext uri="{BB962C8B-B14F-4D97-AF65-F5344CB8AC3E}">
        <p14:creationId xmlns:p14="http://schemas.microsoft.com/office/powerpoint/2010/main" val="270592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a:t>
            </a:r>
            <a:r>
              <a:rPr lang="pt-BR" dirty="0" err="1" smtClean="0"/>
              <a:t>IoT</a:t>
            </a:r>
            <a:r>
              <a:rPr lang="pt-BR" dirty="0" smtClean="0"/>
              <a:t>?</a:t>
            </a:r>
            <a:endParaRPr lang="pt-BR" dirty="0"/>
          </a:p>
        </p:txBody>
      </p:sp>
      <p:sp>
        <p:nvSpPr>
          <p:cNvPr id="3" name="Espaço Reservado para Conteúdo 2"/>
          <p:cNvSpPr>
            <a:spLocks noGrp="1"/>
          </p:cNvSpPr>
          <p:nvPr>
            <p:ph idx="1"/>
          </p:nvPr>
        </p:nvSpPr>
        <p:spPr/>
        <p:txBody>
          <a:bodyPr/>
          <a:lstStyle/>
          <a:p>
            <a:pPr algn="just"/>
            <a:r>
              <a:rPr lang="pt-BR" dirty="0" smtClean="0"/>
              <a:t>          Ao meu ver </a:t>
            </a:r>
            <a:r>
              <a:rPr lang="pt-BR" dirty="0" err="1" smtClean="0"/>
              <a:t>IoT</a:t>
            </a:r>
            <a:r>
              <a:rPr lang="pt-BR" dirty="0" smtClean="0"/>
              <a:t>, serve para que haja uma conexão entre “coisas” à internet, de uma maneira fácil e ágil, justamente para facilitar a vida de um usuário, ou seja, é uma revolução tecnológica com o objetivo de conectar dispositivos do dia-a-dia à internet. </a:t>
            </a:r>
            <a:r>
              <a:rPr lang="pt-BR" dirty="0"/>
              <a:t>A base para o funcionamento da </a:t>
            </a:r>
            <a:r>
              <a:rPr lang="pt-BR" dirty="0" err="1"/>
              <a:t>IoT</a:t>
            </a:r>
            <a:r>
              <a:rPr lang="pt-BR" dirty="0"/>
              <a:t> são sensores e dispositivos, que tornam a comunicação entre as “coisas” possível. Além disso, é preciso um sistema de computação para analisar os dados recebidos e </a:t>
            </a:r>
            <a:r>
              <a:rPr lang="pt-BR" dirty="0" smtClean="0"/>
              <a:t>gerenciar </a:t>
            </a:r>
            <a:r>
              <a:rPr lang="pt-BR" dirty="0"/>
              <a:t>as ações de cada objeto conectado a essa </a:t>
            </a:r>
            <a:r>
              <a:rPr lang="pt-BR" dirty="0" smtClean="0"/>
              <a:t>rede e está evoluindo cada vez mais, grandes investimentos estão sendo feitos em empresas focadas em </a:t>
            </a:r>
            <a:r>
              <a:rPr lang="pt-BR" dirty="0" err="1" smtClean="0"/>
              <a:t>IoT</a:t>
            </a:r>
            <a:r>
              <a:rPr lang="pt-BR" dirty="0" smtClean="0"/>
              <a:t>.</a:t>
            </a:r>
            <a:endParaRPr lang="pt-BR" dirty="0"/>
          </a:p>
        </p:txBody>
      </p:sp>
    </p:spTree>
    <p:extLst>
      <p:ext uri="{BB962C8B-B14F-4D97-AF65-F5344CB8AC3E}">
        <p14:creationId xmlns:p14="http://schemas.microsoft.com/office/powerpoint/2010/main" val="291376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Internet?</a:t>
            </a:r>
            <a:endParaRPr lang="pt-BR" dirty="0"/>
          </a:p>
        </p:txBody>
      </p:sp>
      <p:sp>
        <p:nvSpPr>
          <p:cNvPr id="3" name="Espaço Reservado para Conteúdo 2"/>
          <p:cNvSpPr>
            <a:spLocks noGrp="1"/>
          </p:cNvSpPr>
          <p:nvPr>
            <p:ph idx="1"/>
          </p:nvPr>
        </p:nvSpPr>
        <p:spPr/>
        <p:txBody>
          <a:bodyPr/>
          <a:lstStyle/>
          <a:p>
            <a:pPr algn="just"/>
            <a:r>
              <a:rPr lang="pt-BR" dirty="0" smtClean="0"/>
              <a:t> 		A Internet é uma grande rede de computadores. Na verdade ela é um conjunto de redes que se conectam entre si formando uma imensa teia que possibilita que de qualquer lugar do mundo você possa conectar com outros computadores em qualquer parte do planeta, ou seja, trocar dados e mensagens utilizando um protocolo.</a:t>
            </a:r>
          </a:p>
          <a:p>
            <a:pPr algn="just"/>
            <a:r>
              <a:rPr lang="pt-BR" sz="2000" dirty="0"/>
              <a:t> </a:t>
            </a:r>
            <a:r>
              <a:rPr lang="pt-BR" sz="2000" dirty="0" smtClean="0"/>
              <a:t>		Atualmente </a:t>
            </a:r>
            <a:r>
              <a:rPr lang="pt-BR" sz="2000" dirty="0"/>
              <a:t>é possível encontrar computadores ligados à Internet em quase todos os lugares (empresas, lares, escolas, universidades, clubes, igrejas, </a:t>
            </a:r>
            <a:r>
              <a:rPr lang="pt-BR" sz="2000" dirty="0" err="1" smtClean="0"/>
              <a:t>etc</a:t>
            </a:r>
            <a:r>
              <a:rPr lang="pt-BR" sz="2000" dirty="0" smtClean="0"/>
              <a:t>) </a:t>
            </a:r>
            <a:r>
              <a:rPr lang="pt-BR" sz="2000" dirty="0"/>
              <a:t>do cotidiano. As pessoas que já utilizam esse meio de comunicação experimentam cada vez mais alterações em seu modo de vida por meio da internet.</a:t>
            </a:r>
            <a:endParaRPr lang="pt-BR" sz="2000" dirty="0" smtClean="0"/>
          </a:p>
          <a:p>
            <a:pPr algn="just"/>
            <a:endParaRPr lang="pt-BR" sz="2800" dirty="0" smtClean="0"/>
          </a:p>
          <a:p>
            <a:pPr marL="457200" lvl="1" indent="0" algn="just">
              <a:buNone/>
            </a:pPr>
            <a:endParaRPr lang="pt-BR" dirty="0" smtClean="0"/>
          </a:p>
          <a:p>
            <a:pPr algn="just"/>
            <a:endParaRPr lang="pt-BR" dirty="0"/>
          </a:p>
        </p:txBody>
      </p:sp>
    </p:spTree>
    <p:extLst>
      <p:ext uri="{BB962C8B-B14F-4D97-AF65-F5344CB8AC3E}">
        <p14:creationId xmlns:p14="http://schemas.microsoft.com/office/powerpoint/2010/main" val="373066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são as “coisas”?</a:t>
            </a:r>
            <a:endParaRPr lang="pt-BR" dirty="0"/>
          </a:p>
        </p:txBody>
      </p:sp>
      <p:sp>
        <p:nvSpPr>
          <p:cNvPr id="3" name="Espaço Reservado para Conteúdo 2"/>
          <p:cNvSpPr>
            <a:spLocks noGrp="1"/>
          </p:cNvSpPr>
          <p:nvPr>
            <p:ph idx="1"/>
          </p:nvPr>
        </p:nvSpPr>
        <p:spPr/>
        <p:txBody>
          <a:bodyPr/>
          <a:lstStyle/>
          <a:p>
            <a:pPr lvl="1"/>
            <a:r>
              <a:rPr lang="pt-BR" dirty="0" smtClean="0"/>
              <a:t>          A definição de “coisas” de </a:t>
            </a:r>
            <a:r>
              <a:rPr lang="pt-BR" dirty="0" err="1" smtClean="0"/>
              <a:t>IoT</a:t>
            </a:r>
            <a:r>
              <a:rPr lang="pt-BR" dirty="0" smtClean="0"/>
              <a:t>, é basicamente tudo o que possa ser conectado à internet, como relógios, geladeiras, etc. Essas “coisas” estarão conectadas e comunicando entre si e com o usuário, através de sensores inteligentes e softwares que transmitem dados para uma rede.</a:t>
            </a:r>
            <a:endParaRPr lang="pt-BR" dirty="0"/>
          </a:p>
        </p:txBody>
      </p:sp>
      <p:pic>
        <p:nvPicPr>
          <p:cNvPr id="1028" name="Picture 4" descr="Resultado de imagem para o que sÃ£o coisas de 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696" y="3330382"/>
            <a:ext cx="5957363" cy="31176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2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Sensores.</a:t>
            </a:r>
            <a:endParaRPr lang="pt-BR" dirty="0"/>
          </a:p>
        </p:txBody>
      </p:sp>
      <p:sp>
        <p:nvSpPr>
          <p:cNvPr id="3" name="Espaço Reservado para Conteúdo 2"/>
          <p:cNvSpPr>
            <a:spLocks noGrp="1"/>
          </p:cNvSpPr>
          <p:nvPr>
            <p:ph idx="1"/>
          </p:nvPr>
        </p:nvSpPr>
        <p:spPr/>
        <p:txBody>
          <a:bodyPr>
            <a:normAutofit/>
          </a:bodyPr>
          <a:lstStyle/>
          <a:p>
            <a:r>
              <a:rPr lang="pt-BR" dirty="0" smtClean="0"/>
              <a:t>          Os </a:t>
            </a:r>
            <a:r>
              <a:rPr lang="pt-BR" dirty="0"/>
              <a:t>sensores são os soldados da "Internet das Coisas", as peças de hardware que fazem o trabalho crítico dos processos de monitoramento, medições e coleta de dados</a:t>
            </a:r>
            <a:r>
              <a:rPr lang="pt-BR" dirty="0" smtClean="0"/>
              <a:t>.</a:t>
            </a:r>
          </a:p>
          <a:p>
            <a:r>
              <a:rPr lang="pt-BR" dirty="0" smtClean="0"/>
              <a:t>          Os </a:t>
            </a:r>
            <a:r>
              <a:rPr lang="pt-BR" dirty="0"/>
              <a:t>sensores são dispositivos sofisticados que são frequentemente usados para detectar e responder a sinais elétricos ou ópticos. Um sensor converte o parâmetro físico (por exemplo: temperatura, pressão sanguínea, umidade, velocidade, etc.) em um sinal que pode ser medido eletricamente. Vamos explicar o exemplo da temperatura.</a:t>
            </a:r>
            <a:r>
              <a:rPr lang="pt-BR" dirty="0"/>
              <a:t/>
            </a:r>
            <a:br>
              <a:rPr lang="pt-BR" dirty="0"/>
            </a:br>
            <a:r>
              <a:rPr lang="pt-BR" dirty="0"/>
              <a:t/>
            </a:r>
            <a:br>
              <a:rPr lang="pt-BR" dirty="0"/>
            </a:br>
            <a:endParaRPr lang="pt-BR" dirty="0" smtClean="0"/>
          </a:p>
          <a:p>
            <a:endParaRPr lang="pt-BR" dirty="0"/>
          </a:p>
        </p:txBody>
      </p:sp>
    </p:spTree>
    <p:extLst>
      <p:ext uri="{BB962C8B-B14F-4D97-AF65-F5344CB8AC3E}">
        <p14:creationId xmlns:p14="http://schemas.microsoft.com/office/powerpoint/2010/main" val="145520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m para o que Ã© um sensor de 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80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sensores.</a:t>
            </a:r>
            <a:endParaRPr lang="pt-BR" dirty="0"/>
          </a:p>
        </p:txBody>
      </p:sp>
      <p:sp>
        <p:nvSpPr>
          <p:cNvPr id="3" name="Espaço Reservado para Conteúdo 2"/>
          <p:cNvSpPr>
            <a:spLocks noGrp="1"/>
          </p:cNvSpPr>
          <p:nvPr>
            <p:ph idx="1"/>
          </p:nvPr>
        </p:nvSpPr>
        <p:spPr>
          <a:xfrm>
            <a:off x="1103312" y="1960606"/>
            <a:ext cx="8946541" cy="4287794"/>
          </a:xfrm>
        </p:spPr>
        <p:txBody>
          <a:bodyPr>
            <a:normAutofit fontScale="55000" lnSpcReduction="20000"/>
          </a:bodyPr>
          <a:lstStyle/>
          <a:p>
            <a:pPr marL="0" indent="0">
              <a:buNone/>
            </a:pPr>
            <a:r>
              <a:rPr lang="pt-BR" sz="2600" b="1" dirty="0" smtClean="0"/>
              <a:t>• Sensores </a:t>
            </a:r>
            <a:r>
              <a:rPr lang="pt-BR" sz="2600" b="1" dirty="0"/>
              <a:t>de </a:t>
            </a:r>
            <a:r>
              <a:rPr lang="pt-BR" sz="2600" b="1" dirty="0" smtClean="0"/>
              <a:t>proximidade:</a:t>
            </a:r>
          </a:p>
          <a:p>
            <a:pPr marL="0" indent="0">
              <a:buNone/>
            </a:pPr>
            <a:r>
              <a:rPr lang="pt-BR" sz="2600" dirty="0"/>
              <a:t>Esses sensores detectam movimento e são frequentemente usados em uma configuração de varejo</a:t>
            </a:r>
            <a:r>
              <a:rPr lang="pt-BR" sz="2600" dirty="0" smtClean="0"/>
              <a:t>.</a:t>
            </a:r>
          </a:p>
          <a:p>
            <a:pPr marL="0" indent="0">
              <a:buNone/>
            </a:pPr>
            <a:r>
              <a:rPr lang="pt-BR" sz="2600" b="1" dirty="0" smtClean="0"/>
              <a:t>• Acelerômetro </a:t>
            </a:r>
            <a:r>
              <a:rPr lang="pt-BR" sz="2600" b="1" dirty="0"/>
              <a:t>e </a:t>
            </a:r>
            <a:r>
              <a:rPr lang="pt-BR" sz="2600" b="1" dirty="0" smtClean="0"/>
              <a:t>giroscópio:</a:t>
            </a:r>
          </a:p>
          <a:p>
            <a:pPr marL="0" indent="0">
              <a:buNone/>
            </a:pPr>
            <a:r>
              <a:rPr lang="pt-BR" sz="2600" dirty="0"/>
              <a:t>O acelerômetro é um instrumento utilizado para detectar vibrações, inclinação e aceleração linear. É usado para a execução do </a:t>
            </a:r>
            <a:r>
              <a:rPr lang="pt-BR" sz="2600" dirty="0" err="1"/>
              <a:t>podômetro</a:t>
            </a:r>
            <a:r>
              <a:rPr lang="pt-BR" sz="2600" dirty="0"/>
              <a:t>, do nivelamento, do alerta da vibração, do antirroubo, entre outros. </a:t>
            </a:r>
            <a:endParaRPr lang="pt-BR" sz="2600" dirty="0" smtClean="0"/>
          </a:p>
          <a:p>
            <a:pPr marL="0" indent="0">
              <a:buNone/>
            </a:pPr>
            <a:r>
              <a:rPr lang="pt-BR" sz="2600" b="1" dirty="0"/>
              <a:t/>
            </a:r>
            <a:br>
              <a:rPr lang="pt-BR" sz="2600" b="1" dirty="0"/>
            </a:br>
            <a:r>
              <a:rPr lang="pt-BR" sz="2600" b="1" dirty="0" smtClean="0"/>
              <a:t>• </a:t>
            </a:r>
            <a:r>
              <a:rPr lang="pt-BR" sz="2600" b="1" dirty="0"/>
              <a:t>Sensores de </a:t>
            </a:r>
            <a:r>
              <a:rPr lang="pt-BR" sz="2600" b="1" dirty="0" smtClean="0"/>
              <a:t>temperatura:</a:t>
            </a:r>
          </a:p>
          <a:p>
            <a:pPr marL="0" indent="0">
              <a:buNone/>
            </a:pPr>
            <a:r>
              <a:rPr lang="pt-BR" sz="2600" dirty="0"/>
              <a:t>Esses dispositivos podem ser usados em quase todos os ambientes </a:t>
            </a:r>
            <a:r>
              <a:rPr lang="pt-BR" sz="2600" dirty="0" err="1"/>
              <a:t>IoT</a:t>
            </a:r>
            <a:r>
              <a:rPr lang="pt-BR" sz="2600" dirty="0"/>
              <a:t>, desde o chão de fábrica até os campos agrícolas. Nas fábricas, esses sensores podem medir continuamente a temperatura de uma máquina para garantir que ela permaneça dentro de um limite seguro.</a:t>
            </a:r>
            <a:r>
              <a:rPr lang="pt-BR" sz="2600" dirty="0"/>
              <a:t/>
            </a:r>
            <a:br>
              <a:rPr lang="pt-BR" sz="2600" dirty="0"/>
            </a:br>
            <a:r>
              <a:rPr lang="pt-BR" sz="2600" dirty="0"/>
              <a:t/>
            </a:r>
            <a:br>
              <a:rPr lang="pt-BR" sz="2600" dirty="0"/>
            </a:br>
            <a:r>
              <a:rPr lang="pt-BR" sz="2600" dirty="0"/>
              <a:t/>
            </a:r>
            <a:br>
              <a:rPr lang="pt-BR" sz="2600" dirty="0"/>
            </a:br>
            <a:r>
              <a:rPr lang="pt-BR" sz="2600" dirty="0"/>
              <a:t/>
            </a:r>
            <a:br>
              <a:rPr lang="pt-BR" sz="2600" dirty="0"/>
            </a:br>
            <a:r>
              <a:rPr lang="pt-BR" dirty="0"/>
              <a:t/>
            </a:r>
            <a:br>
              <a:rPr lang="pt-BR" dirty="0"/>
            </a:br>
            <a:r>
              <a:rPr lang="pt-BR" dirty="0"/>
              <a:t/>
            </a:r>
            <a:br>
              <a:rPr lang="pt-BR" dirty="0"/>
            </a:br>
            <a:endParaRPr lang="pt-BR" dirty="0"/>
          </a:p>
        </p:txBody>
      </p:sp>
      <p:pic>
        <p:nvPicPr>
          <p:cNvPr id="7170" name="Picture 2" descr="Resultado de imagem para sensor de temperatura arduin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2224" y="4646140"/>
            <a:ext cx="6388716" cy="2000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5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MCU- Micro </a:t>
            </a:r>
            <a:r>
              <a:rPr lang="pt-BR" dirty="0" err="1" smtClean="0"/>
              <a:t>Control</a:t>
            </a:r>
            <a:r>
              <a:rPr lang="pt-BR" dirty="0" smtClean="0"/>
              <a:t> Unit</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sz="1800" dirty="0" smtClean="0"/>
              <a:t> </a:t>
            </a:r>
            <a:r>
              <a:rPr lang="pt-BR" sz="1800" dirty="0" err="1" smtClean="0"/>
              <a:t>Microcontrolador</a:t>
            </a:r>
            <a:r>
              <a:rPr lang="pt-BR" sz="1800" dirty="0" smtClean="0"/>
              <a:t> </a:t>
            </a:r>
            <a:r>
              <a:rPr lang="pt-BR" sz="1800" dirty="0"/>
              <a:t>é um pequeno computador em um único circuito integrado o qual contém um núcleo de processador, memória e periféricos programáveis de entrada e saída</a:t>
            </a:r>
            <a:r>
              <a:rPr lang="pt-BR" sz="1800" dirty="0" smtClean="0"/>
              <a:t>. </a:t>
            </a:r>
            <a:r>
              <a:rPr lang="pt-BR" sz="1800" dirty="0" err="1"/>
              <a:t>Microcontrolador</a:t>
            </a:r>
            <a:r>
              <a:rPr lang="pt-BR" sz="1800" dirty="0"/>
              <a:t> é um tipo especial de circuito integrado, pois vem com a possibilidade de ser programado para desempenhar tarefas específicas</a:t>
            </a:r>
            <a:r>
              <a:rPr lang="pt-BR" sz="1800" dirty="0" smtClean="0"/>
              <a:t>.</a:t>
            </a:r>
          </a:p>
          <a:p>
            <a:pPr marL="0" indent="0" algn="just">
              <a:buNone/>
            </a:pPr>
            <a:r>
              <a:rPr lang="pt-BR" sz="1800" dirty="0" smtClean="0"/>
              <a:t>• </a:t>
            </a:r>
            <a:r>
              <a:rPr lang="pt-BR" sz="1800" dirty="0" err="1" smtClean="0"/>
              <a:t>Arduino</a:t>
            </a:r>
            <a:r>
              <a:rPr lang="pt-BR" sz="1800" dirty="0" smtClean="0"/>
              <a:t>: </a:t>
            </a:r>
            <a:r>
              <a:rPr lang="pt-BR" sz="1800" dirty="0"/>
              <a:t>O </a:t>
            </a:r>
            <a:r>
              <a:rPr lang="pt-BR" sz="1800" dirty="0" err="1"/>
              <a:t>Arduino</a:t>
            </a:r>
            <a:r>
              <a:rPr lang="pt-BR" sz="1800" dirty="0"/>
              <a:t> é uma </a:t>
            </a:r>
            <a:r>
              <a:rPr lang="pt-BR" sz="1800" b="1" dirty="0"/>
              <a:t>plataforma de prototipagem</a:t>
            </a:r>
            <a:r>
              <a:rPr lang="pt-BR" sz="1800" dirty="0"/>
              <a:t> </a:t>
            </a:r>
            <a:r>
              <a:rPr lang="pt-BR" sz="1800" i="1" dirty="0"/>
              <a:t>open-</a:t>
            </a:r>
            <a:r>
              <a:rPr lang="pt-BR" sz="1800" i="1" dirty="0" err="1"/>
              <a:t>source</a:t>
            </a:r>
            <a:r>
              <a:rPr lang="pt-BR" sz="1800" dirty="0"/>
              <a:t>, seu software </a:t>
            </a:r>
            <a:r>
              <a:rPr lang="pt-BR" sz="1800" dirty="0" err="1"/>
              <a:t>multiplataforma</a:t>
            </a:r>
            <a:r>
              <a:rPr lang="pt-BR" sz="1800" dirty="0"/>
              <a:t> é flexível e fácil de usar. Ele é destinado para pessoas interessadas em criar objetos ou ambientes interativos, com o </a:t>
            </a:r>
            <a:r>
              <a:rPr lang="pt-BR" sz="1800" dirty="0" err="1"/>
              <a:t>Arduino</a:t>
            </a:r>
            <a:r>
              <a:rPr lang="pt-BR" sz="1800" dirty="0"/>
              <a:t> você pode interagir com luzes, motores entre outros objetos eletrônicos.</a:t>
            </a:r>
            <a:endParaRPr lang="pt-BR" sz="1800" dirty="0" smtClean="0"/>
          </a:p>
          <a:p>
            <a:pPr marL="0" indent="0" algn="just">
              <a:buNone/>
            </a:pPr>
            <a:r>
              <a:rPr lang="pt-BR" dirty="0" smtClean="0"/>
              <a:t>• </a:t>
            </a:r>
            <a:r>
              <a:rPr lang="pt-BR" dirty="0" err="1"/>
              <a:t>Raspberry</a:t>
            </a:r>
            <a:r>
              <a:rPr lang="pt-BR" dirty="0"/>
              <a:t> </a:t>
            </a:r>
            <a:r>
              <a:rPr lang="pt-BR" dirty="0" err="1" smtClean="0"/>
              <a:t>Pi</a:t>
            </a:r>
            <a:r>
              <a:rPr lang="pt-BR" dirty="0" smtClean="0"/>
              <a:t>: </a:t>
            </a:r>
            <a:r>
              <a:rPr lang="pt-BR" dirty="0"/>
              <a:t>O </a:t>
            </a:r>
            <a:r>
              <a:rPr lang="pt-BR" dirty="0" err="1"/>
              <a:t>raspberry</a:t>
            </a:r>
            <a:r>
              <a:rPr lang="pt-BR" dirty="0"/>
              <a:t> é unidade processável do tamanho de um cartão de crédito, que pode ser conectado a um monitor ou televisor compatível com HDMI, é um hardware integrado de uma placa única, a principal ideia do </a:t>
            </a:r>
            <a:r>
              <a:rPr lang="pt-BR" dirty="0" err="1"/>
              <a:t>Raspberry</a:t>
            </a:r>
            <a:r>
              <a:rPr lang="pt-BR" dirty="0"/>
              <a:t> é ensinar computação e </a:t>
            </a:r>
            <a:r>
              <a:rPr lang="pt-BR" dirty="0" err="1"/>
              <a:t>ciencias</a:t>
            </a:r>
            <a:r>
              <a:rPr lang="pt-BR" dirty="0"/>
              <a:t> similares através de uma computação real.</a:t>
            </a:r>
            <a:endParaRPr lang="pt-BR" dirty="0" smtClean="0"/>
          </a:p>
        </p:txBody>
      </p:sp>
    </p:spTree>
    <p:extLst>
      <p:ext uri="{BB962C8B-B14F-4D97-AF65-F5344CB8AC3E}">
        <p14:creationId xmlns:p14="http://schemas.microsoft.com/office/powerpoint/2010/main" val="403785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SBC- Single </a:t>
            </a:r>
            <a:r>
              <a:rPr lang="pt-BR" dirty="0" err="1" smtClean="0"/>
              <a:t>Board</a:t>
            </a:r>
            <a:r>
              <a:rPr lang="pt-BR" dirty="0" smtClean="0"/>
              <a:t> Computer</a:t>
            </a:r>
            <a:endParaRPr lang="pt-BR" dirty="0"/>
          </a:p>
        </p:txBody>
      </p:sp>
      <p:sp>
        <p:nvSpPr>
          <p:cNvPr id="3" name="Espaço Reservado para Conteúdo 2"/>
          <p:cNvSpPr>
            <a:spLocks noGrp="1"/>
          </p:cNvSpPr>
          <p:nvPr>
            <p:ph idx="1"/>
          </p:nvPr>
        </p:nvSpPr>
        <p:spPr/>
        <p:txBody>
          <a:bodyPr/>
          <a:lstStyle/>
          <a:p>
            <a:r>
              <a:rPr lang="pt-BR" dirty="0" smtClean="0"/>
              <a:t>          Computador de placa única é um computador onde todos os componentes eletrônicos necessários para o seu funcionamento estão situados numa única placa de circuito impresso.</a:t>
            </a:r>
          </a:p>
          <a:p>
            <a:r>
              <a:rPr lang="pt-BR" b="1" dirty="0" err="1" smtClean="0"/>
              <a:t>Broker</a:t>
            </a:r>
            <a:r>
              <a:rPr lang="pt-BR" b="1" dirty="0" smtClean="0"/>
              <a:t>: </a:t>
            </a:r>
            <a:r>
              <a:rPr lang="pt-BR" dirty="0" smtClean="0"/>
              <a:t>É o dispositivo que faz o intermédio de conexões (do dispositivo para a internet).</a:t>
            </a:r>
            <a:endParaRPr lang="pt-BR" b="1" dirty="0"/>
          </a:p>
        </p:txBody>
      </p:sp>
      <p:pic>
        <p:nvPicPr>
          <p:cNvPr id="6146" name="Picture 2" descr="Resultado de imagem para single board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332" y="3951802"/>
            <a:ext cx="4762500" cy="26955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20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Topologia Física.</a:t>
            </a:r>
            <a:endParaRPr lang="pt-BR" dirty="0"/>
          </a:p>
        </p:txBody>
      </p:sp>
      <p:sp>
        <p:nvSpPr>
          <p:cNvPr id="3" name="Espaço Reservado para Texto 2"/>
          <p:cNvSpPr>
            <a:spLocks noGrp="1"/>
          </p:cNvSpPr>
          <p:nvPr>
            <p:ph type="body" idx="1"/>
          </p:nvPr>
        </p:nvSpPr>
        <p:spPr/>
        <p:txBody>
          <a:bodyPr/>
          <a:lstStyle/>
          <a:p>
            <a:r>
              <a:rPr lang="pt-BR" dirty="0" smtClean="0"/>
              <a:t>Exemplo de implementação residencial de </a:t>
            </a:r>
            <a:r>
              <a:rPr lang="pt-BR" dirty="0" err="1" smtClean="0"/>
              <a:t>IoT</a:t>
            </a:r>
            <a:r>
              <a:rPr lang="pt-BR" dirty="0" smtClean="0"/>
              <a:t>.</a:t>
            </a:r>
            <a:endParaRPr lang="pt-BR" dirty="0"/>
          </a:p>
        </p:txBody>
      </p:sp>
    </p:spTree>
    <p:extLst>
      <p:ext uri="{BB962C8B-B14F-4D97-AF65-F5344CB8AC3E}">
        <p14:creationId xmlns:p14="http://schemas.microsoft.com/office/powerpoint/2010/main" val="4180204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ntegração">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637</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12</vt:i4>
      </vt:variant>
    </vt:vector>
  </HeadingPairs>
  <TitlesOfParts>
    <vt:vector size="20" baseType="lpstr">
      <vt:lpstr>Arial</vt:lpstr>
      <vt:lpstr>Book Antiqua</vt:lpstr>
      <vt:lpstr>Calibri</vt:lpstr>
      <vt:lpstr>Calibri Light</vt:lpstr>
      <vt:lpstr>Century Gothic</vt:lpstr>
      <vt:lpstr>Wingdings 3</vt:lpstr>
      <vt:lpstr>Íon</vt:lpstr>
      <vt:lpstr>Tema do Office</vt:lpstr>
      <vt:lpstr>IoT –Internet of Things</vt:lpstr>
      <vt:lpstr>O que é Internet?</vt:lpstr>
      <vt:lpstr>O que são as “coisas”?</vt:lpstr>
      <vt:lpstr>Sensores.</vt:lpstr>
      <vt:lpstr>Apresentação do PowerPoint</vt:lpstr>
      <vt:lpstr>Tipos de sensores.</vt:lpstr>
      <vt:lpstr>MCU- Micro Control Unit</vt:lpstr>
      <vt:lpstr>SBC- Single Board Computer</vt:lpstr>
      <vt:lpstr>Topologia Física.</vt:lpstr>
      <vt:lpstr>Apresentação do PowerPoint</vt:lpstr>
      <vt:lpstr>Cenário</vt:lpstr>
      <vt:lpstr>O que é IoT?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–Internet of Things</dc:title>
  <dc:creator>ALISSON FERREIRA LIMA</dc:creator>
  <cp:lastModifiedBy>ALISSON FERREIRA LIMA</cp:lastModifiedBy>
  <cp:revision>11</cp:revision>
  <dcterms:created xsi:type="dcterms:W3CDTF">2018-04-09T17:23:06Z</dcterms:created>
  <dcterms:modified xsi:type="dcterms:W3CDTF">2018-04-09T19:46:25Z</dcterms:modified>
</cp:coreProperties>
</file>