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" r:id="rId2"/>
    <p:sldId id="298" r:id="rId3"/>
    <p:sldId id="308" r:id="rId4"/>
    <p:sldId id="309" r:id="rId5"/>
    <p:sldId id="310" r:id="rId6"/>
    <p:sldId id="311" r:id="rId7"/>
    <p:sldId id="312" r:id="rId8"/>
    <p:sldId id="304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333" r:id="rId30"/>
    <p:sldId id="334" r:id="rId31"/>
    <p:sldId id="335" r:id="rId32"/>
    <p:sldId id="336" r:id="rId33"/>
    <p:sldId id="337" r:id="rId34"/>
    <p:sldId id="338" r:id="rId35"/>
    <p:sldId id="339" r:id="rId36"/>
    <p:sldId id="340" r:id="rId37"/>
    <p:sldId id="341" r:id="rId38"/>
    <p:sldId id="270" r:id="rId3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003242-519F-48F3-983B-344FBBE8C8AB}" v="1" dt="2022-12-01T11:27:21.2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3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mberto Tosta" userId="00ad07cac46ffc9d" providerId="LiveId" clId="{54003242-519F-48F3-983B-344FBBE8C8AB}"/>
    <pc:docChg chg="custSel addSld delSld modSld sldOrd">
      <pc:chgData name="Humberto Tosta" userId="00ad07cac46ffc9d" providerId="LiveId" clId="{54003242-519F-48F3-983B-344FBBE8C8AB}" dt="2022-12-01T11:29:15.905" v="14" actId="26606"/>
      <pc:docMkLst>
        <pc:docMk/>
      </pc:docMkLst>
      <pc:sldChg chg="del">
        <pc:chgData name="Humberto Tosta" userId="00ad07cac46ffc9d" providerId="LiveId" clId="{54003242-519F-48F3-983B-344FBBE8C8AB}" dt="2022-12-01T11:26:01.173" v="0" actId="47"/>
        <pc:sldMkLst>
          <pc:docMk/>
          <pc:sldMk cId="3371711257" sldId="256"/>
        </pc:sldMkLst>
      </pc:sldChg>
      <pc:sldChg chg="delSp">
        <pc:chgData name="Humberto Tosta" userId="00ad07cac46ffc9d" providerId="LiveId" clId="{54003242-519F-48F3-983B-344FBBE8C8AB}" dt="2022-12-01T11:27:21.276" v="1" actId="478"/>
        <pc:sldMkLst>
          <pc:docMk/>
          <pc:sldMk cId="0" sldId="270"/>
        </pc:sldMkLst>
        <pc:spChg chg="del">
          <ac:chgData name="Humberto Tosta" userId="00ad07cac46ffc9d" providerId="LiveId" clId="{54003242-519F-48F3-983B-344FBBE8C8AB}" dt="2022-12-01T11:27:21.276" v="1" actId="478"/>
          <ac:spMkLst>
            <pc:docMk/>
            <pc:sldMk cId="0" sldId="270"/>
            <ac:spMk id="38917" creationId="{E2C5FA0C-B2FA-4D40-9F6E-82E6013B75F4}"/>
          </ac:spMkLst>
        </pc:spChg>
      </pc:sldChg>
      <pc:sldChg chg="addSp delSp modSp new mod ord setBg modClrScheme addAnim setClrOvrMap chgLayout">
        <pc:chgData name="Humberto Tosta" userId="00ad07cac46ffc9d" providerId="LiveId" clId="{54003242-519F-48F3-983B-344FBBE8C8AB}" dt="2022-12-01T11:29:15.905" v="14" actId="26606"/>
        <pc:sldMkLst>
          <pc:docMk/>
          <pc:sldMk cId="827309810" sldId="342"/>
        </pc:sldMkLst>
        <pc:spChg chg="add mod">
          <ac:chgData name="Humberto Tosta" userId="00ad07cac46ffc9d" providerId="LiveId" clId="{54003242-519F-48F3-983B-344FBBE8C8AB}" dt="2022-12-01T11:29:15.905" v="14" actId="26606"/>
          <ac:spMkLst>
            <pc:docMk/>
            <pc:sldMk cId="827309810" sldId="342"/>
            <ac:spMk id="2" creationId="{3358A2D0-FB39-62F9-99F6-0B464C0E5DF0}"/>
          </ac:spMkLst>
        </pc:spChg>
        <pc:spChg chg="add mod">
          <ac:chgData name="Humberto Tosta" userId="00ad07cac46ffc9d" providerId="LiveId" clId="{54003242-519F-48F3-983B-344FBBE8C8AB}" dt="2022-12-01T11:29:15.905" v="14" actId="26606"/>
          <ac:spMkLst>
            <pc:docMk/>
            <pc:sldMk cId="827309810" sldId="342"/>
            <ac:spMk id="3" creationId="{60092A00-EBC6-290D-B94D-7E9343D1CF1F}"/>
          </ac:spMkLst>
        </pc:spChg>
        <pc:spChg chg="add del">
          <ac:chgData name="Humberto Tosta" userId="00ad07cac46ffc9d" providerId="LiveId" clId="{54003242-519F-48F3-983B-344FBBE8C8AB}" dt="2022-12-01T11:29:15.905" v="14" actId="26606"/>
          <ac:spMkLst>
            <pc:docMk/>
            <pc:sldMk cId="827309810" sldId="342"/>
            <ac:spMk id="9" creationId="{71B2258F-86CA-4D4D-8270-BC05FCDEBFB3}"/>
          </ac:spMkLst>
        </pc:spChg>
        <pc:spChg chg="add">
          <ac:chgData name="Humberto Tosta" userId="00ad07cac46ffc9d" providerId="LiveId" clId="{54003242-519F-48F3-983B-344FBBE8C8AB}" dt="2022-12-01T11:29:15.905" v="14" actId="26606"/>
          <ac:spMkLst>
            <pc:docMk/>
            <pc:sldMk cId="827309810" sldId="342"/>
            <ac:spMk id="14" creationId="{758048B4-3F65-4EB9-ABA8-099353BE870F}"/>
          </ac:spMkLst>
        </pc:spChg>
        <pc:spChg chg="add">
          <ac:chgData name="Humberto Tosta" userId="00ad07cac46ffc9d" providerId="LiveId" clId="{54003242-519F-48F3-983B-344FBBE8C8AB}" dt="2022-12-01T11:29:15.905" v="14" actId="26606"/>
          <ac:spMkLst>
            <pc:docMk/>
            <pc:sldMk cId="827309810" sldId="342"/>
            <ac:spMk id="16" creationId="{1AE2FDE4-8ECB-4D0B-B871-D4EE526064C4}"/>
          </ac:spMkLst>
        </pc:spChg>
        <pc:grpChg chg="add">
          <ac:chgData name="Humberto Tosta" userId="00ad07cac46ffc9d" providerId="LiveId" clId="{54003242-519F-48F3-983B-344FBBE8C8AB}" dt="2022-12-01T11:29:15.905" v="14" actId="26606"/>
          <ac:grpSpMkLst>
            <pc:docMk/>
            <pc:sldMk cId="827309810" sldId="342"/>
            <ac:grpSpMk id="22" creationId="{18488D89-E3BB-4E60-BF44-5F0BE92E3F13}"/>
          </ac:grpSpMkLst>
        </pc:grpChg>
        <pc:picChg chg="add mod">
          <ac:chgData name="Humberto Tosta" userId="00ad07cac46ffc9d" providerId="LiveId" clId="{54003242-519F-48F3-983B-344FBBE8C8AB}" dt="2022-12-01T11:29:15.905" v="14" actId="26606"/>
          <ac:picMkLst>
            <pc:docMk/>
            <pc:sldMk cId="827309810" sldId="342"/>
            <ac:picMk id="5" creationId="{D354287D-0E99-CE8D-28D6-1D7B54B7FA9C}"/>
          </ac:picMkLst>
        </pc:picChg>
        <pc:cxnChg chg="add">
          <ac:chgData name="Humberto Tosta" userId="00ad07cac46ffc9d" providerId="LiveId" clId="{54003242-519F-48F3-983B-344FBBE8C8AB}" dt="2022-12-01T11:29:15.905" v="14" actId="26606"/>
          <ac:cxnSpMkLst>
            <pc:docMk/>
            <pc:sldMk cId="827309810" sldId="342"/>
            <ac:cxnSpMk id="18" creationId="{3C86DB23-FEFE-4C3A-88FA-8E855AB1EEBB}"/>
          </ac:cxnSpMkLst>
        </pc:cxnChg>
        <pc:cxnChg chg="add">
          <ac:chgData name="Humberto Tosta" userId="00ad07cac46ffc9d" providerId="LiveId" clId="{54003242-519F-48F3-983B-344FBBE8C8AB}" dt="2022-12-01T11:29:15.905" v="14" actId="26606"/>
          <ac:cxnSpMkLst>
            <pc:docMk/>
            <pc:sldMk cId="827309810" sldId="342"/>
            <ac:cxnSpMk id="20" creationId="{3BB22FAF-4B4F-40B1-97FF-67CD036C89D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BCCB3-8261-66E4-E0AA-FF388B9B6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634933-BB31-BE12-345F-53A22D575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29D4C3-24E8-4906-705C-2BD28BA8A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2F2A-EE9E-4528-B44B-8408520A93C9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0859A8-C95E-3529-5ACB-7185E8AB6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3C5BC3-082A-5CFE-A15F-6CC4C10BA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57FD9-8F2F-4F93-90A2-BE0A2877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776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1CD57E-4C1F-D51A-10F6-369BBFC6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12A9F64-88CF-8C0F-EDD1-34758AF43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1F692E-D040-A676-B2B9-4A08A7C8A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2F2A-EE9E-4528-B44B-8408520A93C9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04E65B-DF66-711F-A616-2E90B728F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5441FD-7B20-A461-F14C-45FBB1FFE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57FD9-8F2F-4F93-90A2-BE0A2877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565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9B89830-7362-A38A-A43B-AC1CC309C1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43CC3FA-622C-DA78-FAA9-82FC61D5E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BB1B6F-4A38-EF51-DD1F-F800C7313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2F2A-EE9E-4528-B44B-8408520A93C9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DAB882-0201-9527-ECFD-0249F28F9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3E69F7-54E9-FD6E-4C28-0C2C3C096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57FD9-8F2F-4F93-90A2-BE0A2877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1227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4DA6B5-971F-AE67-A8A0-4DCFC9ECE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1AF31C-7517-BDDB-C792-1308F9971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02ADD7-4F22-0D1B-134B-871774F78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2F2A-EE9E-4528-B44B-8408520A93C9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6ECB08-1044-D4C5-CAD3-3BA4B0B75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DA0D8E-BCB2-FB64-D2A4-752ACEFD2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57FD9-8F2F-4F93-90A2-BE0A2877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703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F9766-169B-CB7A-0E7E-905299504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A2B2E4-3204-D4A2-575E-754B6ED03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FDA654-47DA-5559-B957-409699E0A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2F2A-EE9E-4528-B44B-8408520A93C9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4A2A90-552F-A4A4-01F3-42C750741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93612F-3AB7-F2E4-8263-5696A203D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57FD9-8F2F-4F93-90A2-BE0A2877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51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874755-BDEE-7347-D1F9-33339C36C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BCDFDE-8EEE-20BA-26AD-ED8BDA52E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12FBC9D-D5A4-70B4-82C2-8382F5E95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571AE2C-8918-9F44-CECD-994D55D92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2F2A-EE9E-4528-B44B-8408520A93C9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60A0248-3D82-994E-842E-A5421B2CF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7A19422-C934-24B3-4B7C-FC588D3FA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57FD9-8F2F-4F93-90A2-BE0A2877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473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8CB696-5BE5-FEFD-0C8D-8CFF87336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695258-73BD-9A31-2788-382E72F31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5122833-2B69-D61C-DC32-BDC9C824E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6B35A72-AE2B-A15E-0DD6-A38BA84CD5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D1E2EB7-3DE4-EBAC-388D-613EFA9C96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089374A-58E8-5281-3DC7-F1773FB17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2F2A-EE9E-4528-B44B-8408520A93C9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060EA1-4D3C-D2A3-0149-84F175DBF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4F9088A-B96A-8713-94EB-5EA6F33B5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57FD9-8F2F-4F93-90A2-BE0A2877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078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834C26-0D85-6B2A-DCEE-1DFFC90A7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A0AEB1D-700E-4ED1-FED2-0A84E76D8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2F2A-EE9E-4528-B44B-8408520A93C9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67A7EBB-9D79-B6D2-8BE3-593044767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238D81B-D0C5-25B2-EE98-C78087537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57FD9-8F2F-4F93-90A2-BE0A2877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2251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00A0564-3B82-4C34-D117-0306065FC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2F2A-EE9E-4528-B44B-8408520A93C9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B3A308F-0FBB-73D5-B766-7C566F463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805BDA3-91F0-3061-460F-4BA480D4E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57FD9-8F2F-4F93-90A2-BE0A2877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3074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BF66F0-F57A-CCD7-E3A9-C27AFED10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E82DB7-3DBD-8C0F-C8A3-146C95A4E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C215883-8953-B867-EE25-C1314B683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810D3C-FB11-66E0-1CB6-AFA317737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2F2A-EE9E-4528-B44B-8408520A93C9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7F226B4-EB02-5A28-2160-33454ABF3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B160B9-F718-CA00-4AD7-4DC5C64E3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57FD9-8F2F-4F93-90A2-BE0A2877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0972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EA616-E77B-86B8-831E-DE33FF490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C0EBBD6-5AE4-F7A1-223E-CFCD7A3A1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417C81-EEF5-4AA5-399E-5D195561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B91A5F-2E71-D1AE-0A0A-05DDD7140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2F2A-EE9E-4528-B44B-8408520A93C9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2C1134-0191-DC82-6EF1-138521B88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39607CD-E104-557D-3EC8-7BB03D63E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57FD9-8F2F-4F93-90A2-BE0A2877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1969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9907BA6-FD63-81B7-400B-E1CD5E62A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D40DA4-EFF0-24D1-F94C-3EC67189A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45EE6C-ADE3-CD98-59B9-D3998804EB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C2F2A-EE9E-4528-B44B-8408520A93C9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468919-B1BB-8445-DC7A-423C7F4A77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6CFD6A-EEFD-B97A-5DE8-21A22AEB6A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57FD9-8F2F-4F93-90A2-BE0A2877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7694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21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tiff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58048B4-3F65-4EB9-ABA8-099353BE8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E2FDE4-8ECB-4D0B-B871-D4EE52606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rown burlap texture">
            <a:extLst>
              <a:ext uri="{FF2B5EF4-FFF2-40B4-BE49-F238E27FC236}">
                <a16:creationId xmlns:a16="http://schemas.microsoft.com/office/drawing/2014/main" id="{D354287D-0E99-CE8D-28D6-1D7B54B7FA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10000"/>
          </a:blip>
          <a:srcRect t="7975" b="775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358A2D0-FB39-62F9-99F6-0B464C0E5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568" y="1169982"/>
            <a:ext cx="10530318" cy="2736390"/>
          </a:xfrm>
        </p:spPr>
        <p:txBody>
          <a:bodyPr anchor="b">
            <a:normAutofit/>
          </a:bodyPr>
          <a:lstStyle/>
          <a:p>
            <a:pPr algn="l"/>
            <a:r>
              <a:rPr lang="pt-BR" sz="8000">
                <a:solidFill>
                  <a:schemeClr val="tx2"/>
                </a:solidFill>
              </a:rPr>
              <a:t>CANVAS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092A00-EBC6-290D-B94D-7E9343D1CF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567" y="4067745"/>
            <a:ext cx="10530318" cy="1949813"/>
          </a:xfrm>
        </p:spPr>
        <p:txBody>
          <a:bodyPr anchor="t">
            <a:normAutofit/>
          </a:bodyPr>
          <a:lstStyle/>
          <a:p>
            <a:pPr algn="l"/>
            <a:endParaRPr lang="pt-BR" sz="2200">
              <a:solidFill>
                <a:schemeClr val="tx2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C86DB23-FEFE-4C3A-88FA-8E855AB1E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BB22FAF-4B4F-40B1-97FF-67CD036C8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8488D89-E3BB-4E60-BF44-5F0BE92E3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8FA7B87-C151-46CF-9E07-DD4FD9717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99EB480-500C-4A3E-BED3-513B88DB01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730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8124" y="993618"/>
            <a:ext cx="6411544" cy="751488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30" dirty="0">
                <a:solidFill>
                  <a:srgbClr val="3CB5B5"/>
                </a:solidFill>
                <a:latin typeface="Arial"/>
                <a:cs typeface="Arial"/>
              </a:rPr>
              <a:t>Papéis </a:t>
            </a:r>
            <a:r>
              <a:rPr sz="4800" b="1" spc="-180" dirty="0">
                <a:solidFill>
                  <a:srgbClr val="3CB5B5"/>
                </a:solidFill>
                <a:latin typeface="Arial"/>
                <a:cs typeface="Arial"/>
              </a:rPr>
              <a:t>de</a:t>
            </a:r>
            <a:r>
              <a:rPr sz="4800" b="1" spc="-229" dirty="0">
                <a:solidFill>
                  <a:srgbClr val="3CB5B5"/>
                </a:solidFill>
                <a:latin typeface="Arial"/>
                <a:cs typeface="Arial"/>
              </a:rPr>
              <a:t> </a:t>
            </a:r>
            <a:r>
              <a:rPr sz="4800" b="1" spc="-170" dirty="0">
                <a:solidFill>
                  <a:srgbClr val="3CB5B5"/>
                </a:solidFill>
                <a:latin typeface="Arial"/>
                <a:cs typeface="Arial"/>
              </a:rPr>
              <a:t>compra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3808" y="3616910"/>
            <a:ext cx="14033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spc="-5" dirty="0">
                <a:latin typeface="Arial Narrow"/>
                <a:cs typeface="Arial Narrow"/>
              </a:rPr>
              <a:t>Decisor</a:t>
            </a:r>
            <a:endParaRPr sz="36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9464" y="3616910"/>
            <a:ext cx="15252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dirty="0">
                <a:latin typeface="Arial Narrow"/>
                <a:cs typeface="Arial Narrow"/>
              </a:rPr>
              <a:t>Pagad</a:t>
            </a:r>
            <a:r>
              <a:rPr sz="3600" b="1" spc="-15" dirty="0">
                <a:latin typeface="Arial Narrow"/>
                <a:cs typeface="Arial Narrow"/>
              </a:rPr>
              <a:t>o</a:t>
            </a:r>
            <a:r>
              <a:rPr sz="3600" b="1" dirty="0">
                <a:latin typeface="Arial Narrow"/>
                <a:cs typeface="Arial Narrow"/>
              </a:rPr>
              <a:t>r</a:t>
            </a:r>
            <a:endParaRPr sz="36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47030" y="2344039"/>
            <a:ext cx="1670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dirty="0">
                <a:latin typeface="Arial Narrow"/>
                <a:cs typeface="Arial Narrow"/>
              </a:rPr>
              <a:t>Apoiad</a:t>
            </a:r>
            <a:r>
              <a:rPr sz="3600" b="1" spc="-15" dirty="0">
                <a:latin typeface="Arial Narrow"/>
                <a:cs typeface="Arial Narrow"/>
              </a:rPr>
              <a:t>o</a:t>
            </a:r>
            <a:r>
              <a:rPr sz="3600" b="1" dirty="0">
                <a:latin typeface="Arial Narrow"/>
                <a:cs typeface="Arial Narrow"/>
              </a:rPr>
              <a:t>r</a:t>
            </a:r>
            <a:endParaRPr sz="36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49702" y="2344039"/>
            <a:ext cx="15862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spc="-10" dirty="0">
                <a:latin typeface="Arial Narrow"/>
                <a:cs typeface="Arial Narrow"/>
              </a:rPr>
              <a:t>Iniciador</a:t>
            </a:r>
            <a:endParaRPr sz="360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69277" y="2331465"/>
            <a:ext cx="1880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dirty="0">
                <a:latin typeface="Arial Narrow"/>
                <a:cs typeface="Arial Narrow"/>
              </a:rPr>
              <a:t>Sabot</a:t>
            </a:r>
            <a:r>
              <a:rPr sz="3600" b="1" spc="5" dirty="0">
                <a:latin typeface="Arial Narrow"/>
                <a:cs typeface="Arial Narrow"/>
              </a:rPr>
              <a:t>a</a:t>
            </a:r>
            <a:r>
              <a:rPr sz="3600" b="1" dirty="0">
                <a:latin typeface="Arial Narrow"/>
                <a:cs typeface="Arial Narrow"/>
              </a:rPr>
              <a:t>dor</a:t>
            </a:r>
            <a:endParaRPr sz="3600">
              <a:latin typeface="Arial Narrow"/>
              <a:cs typeface="Arial Narro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65670" y="3606242"/>
            <a:ext cx="16319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dirty="0">
                <a:latin typeface="Arial Narrow"/>
                <a:cs typeface="Arial Narrow"/>
              </a:rPr>
              <a:t>Usuários</a:t>
            </a:r>
            <a:endParaRPr sz="3600">
              <a:latin typeface="Arial Narrow"/>
              <a:cs typeface="Arial Narro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62855" y="4604003"/>
            <a:ext cx="2644140" cy="1842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4547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8193" y="188046"/>
            <a:ext cx="4939665" cy="1490152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30" dirty="0">
                <a:solidFill>
                  <a:srgbClr val="3CB5B5"/>
                </a:solidFill>
                <a:latin typeface="Arial"/>
                <a:cs typeface="Arial"/>
              </a:rPr>
              <a:t>Papéis </a:t>
            </a:r>
            <a:r>
              <a:rPr sz="4800" b="1" spc="-180" dirty="0">
                <a:solidFill>
                  <a:srgbClr val="3CB5B5"/>
                </a:solidFill>
                <a:latin typeface="Arial"/>
                <a:cs typeface="Arial"/>
              </a:rPr>
              <a:t>de</a:t>
            </a:r>
            <a:r>
              <a:rPr sz="4800" b="1" spc="-229" dirty="0">
                <a:solidFill>
                  <a:srgbClr val="3CB5B5"/>
                </a:solidFill>
                <a:latin typeface="Arial"/>
                <a:cs typeface="Arial"/>
              </a:rPr>
              <a:t> </a:t>
            </a:r>
            <a:r>
              <a:rPr sz="4800" b="1" spc="-170" dirty="0">
                <a:solidFill>
                  <a:srgbClr val="3CB5B5"/>
                </a:solidFill>
                <a:latin typeface="Arial"/>
                <a:cs typeface="Arial"/>
              </a:rPr>
              <a:t>compra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8192" y="2109075"/>
            <a:ext cx="10414831" cy="22345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b="1" spc="-60" dirty="0">
                <a:latin typeface="Arial"/>
                <a:cs typeface="Arial"/>
              </a:rPr>
              <a:t>Família </a:t>
            </a:r>
            <a:r>
              <a:rPr sz="3200" b="1" spc="-125" dirty="0">
                <a:latin typeface="Arial"/>
                <a:cs typeface="Arial"/>
              </a:rPr>
              <a:t>comprando </a:t>
            </a:r>
            <a:r>
              <a:rPr sz="3200" b="1" spc="-114" dirty="0">
                <a:latin typeface="Arial"/>
                <a:cs typeface="Arial"/>
              </a:rPr>
              <a:t>um</a:t>
            </a:r>
            <a:r>
              <a:rPr sz="3200" b="1" spc="-105" dirty="0">
                <a:latin typeface="Arial"/>
                <a:cs typeface="Arial"/>
              </a:rPr>
              <a:t> </a:t>
            </a:r>
            <a:r>
              <a:rPr sz="3200" b="1" spc="-110" dirty="0">
                <a:latin typeface="Arial"/>
                <a:cs typeface="Arial"/>
              </a:rPr>
              <a:t>cachorro.</a:t>
            </a:r>
            <a:endParaRPr sz="3200" dirty="0">
              <a:latin typeface="Arial"/>
              <a:cs typeface="Arial"/>
            </a:endParaRPr>
          </a:p>
          <a:p>
            <a:pPr marL="12700">
              <a:spcBef>
                <a:spcPts val="3375"/>
              </a:spcBef>
            </a:pPr>
            <a:r>
              <a:rPr sz="2800" spc="-55" dirty="0">
                <a:latin typeface="Lucida Sans"/>
                <a:cs typeface="Lucida Sans"/>
              </a:rPr>
              <a:t>Filhos</a:t>
            </a:r>
            <a:r>
              <a:rPr sz="2800" spc="-280" dirty="0">
                <a:latin typeface="Lucida Sans"/>
                <a:cs typeface="Lucida Sans"/>
              </a:rPr>
              <a:t> </a:t>
            </a:r>
            <a:r>
              <a:rPr sz="2800" spc="-75" dirty="0">
                <a:latin typeface="Lucida Sans"/>
                <a:cs typeface="Lucida Sans"/>
              </a:rPr>
              <a:t>(iniciadores)</a:t>
            </a:r>
            <a:endParaRPr sz="2800" dirty="0">
              <a:latin typeface="Lucida Sans"/>
              <a:cs typeface="Lucida Sans"/>
            </a:endParaRPr>
          </a:p>
          <a:p>
            <a:pPr marL="12700" marR="1781810"/>
            <a:r>
              <a:rPr sz="2800" spc="-20" dirty="0">
                <a:latin typeface="Lucida Sans"/>
                <a:cs typeface="Lucida Sans"/>
              </a:rPr>
              <a:t>Mãe </a:t>
            </a:r>
            <a:r>
              <a:rPr sz="2800" spc="-70" dirty="0">
                <a:latin typeface="Lucida Sans"/>
                <a:cs typeface="Lucida Sans"/>
              </a:rPr>
              <a:t>(decisora </a:t>
            </a:r>
            <a:r>
              <a:rPr sz="2800" spc="-85" dirty="0">
                <a:latin typeface="Lucida Sans"/>
                <a:cs typeface="Lucida Sans"/>
              </a:rPr>
              <a:t>e</a:t>
            </a:r>
            <a:r>
              <a:rPr sz="2800" spc="-515" dirty="0">
                <a:latin typeface="Lucida Sans"/>
                <a:cs typeface="Lucida Sans"/>
              </a:rPr>
              <a:t> </a:t>
            </a:r>
            <a:r>
              <a:rPr sz="2800" spc="-100" dirty="0">
                <a:latin typeface="Lucida Sans"/>
                <a:cs typeface="Lucida Sans"/>
              </a:rPr>
              <a:t>pagadora)  Marido</a:t>
            </a:r>
            <a:r>
              <a:rPr sz="2800" spc="-175" dirty="0">
                <a:latin typeface="Lucida Sans"/>
                <a:cs typeface="Lucida Sans"/>
              </a:rPr>
              <a:t> </a:t>
            </a:r>
            <a:r>
              <a:rPr sz="2800" spc="-80" dirty="0">
                <a:latin typeface="Lucida Sans"/>
                <a:cs typeface="Lucida Sans"/>
              </a:rPr>
              <a:t>(sabotador)</a:t>
            </a:r>
            <a:endParaRPr sz="2800" dirty="0">
              <a:latin typeface="Lucida Sans"/>
              <a:cs typeface="Lucida Sans"/>
            </a:endParaRPr>
          </a:p>
          <a:p>
            <a:pPr marL="12700"/>
            <a:r>
              <a:rPr sz="2800" spc="-85" dirty="0">
                <a:latin typeface="Lucida Sans"/>
                <a:cs typeface="Lucida Sans"/>
              </a:rPr>
              <a:t>Tia</a:t>
            </a:r>
            <a:r>
              <a:rPr sz="2800" spc="-204" dirty="0">
                <a:latin typeface="Lucida Sans"/>
                <a:cs typeface="Lucida Sans"/>
              </a:rPr>
              <a:t> </a:t>
            </a:r>
            <a:r>
              <a:rPr sz="2800" spc="-90" dirty="0">
                <a:latin typeface="Lucida Sans"/>
                <a:cs typeface="Lucida Sans"/>
              </a:rPr>
              <a:t>(apoiadora)</a:t>
            </a:r>
            <a:endParaRPr sz="2800" dirty="0"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547263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5099" y="1093979"/>
            <a:ext cx="7515516" cy="751488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30" dirty="0">
                <a:solidFill>
                  <a:srgbClr val="3CB5B5"/>
                </a:solidFill>
                <a:latin typeface="Arial"/>
                <a:cs typeface="Arial"/>
              </a:rPr>
              <a:t>Papéis </a:t>
            </a:r>
            <a:r>
              <a:rPr sz="4800" b="1" spc="-180" dirty="0">
                <a:solidFill>
                  <a:srgbClr val="3CB5B5"/>
                </a:solidFill>
                <a:latin typeface="Arial"/>
                <a:cs typeface="Arial"/>
              </a:rPr>
              <a:t>de</a:t>
            </a:r>
            <a:r>
              <a:rPr sz="4800" b="1" spc="-229" dirty="0">
                <a:solidFill>
                  <a:srgbClr val="3CB5B5"/>
                </a:solidFill>
                <a:latin typeface="Arial"/>
                <a:cs typeface="Arial"/>
              </a:rPr>
              <a:t> </a:t>
            </a:r>
            <a:r>
              <a:rPr sz="4800" b="1" spc="-170" dirty="0">
                <a:solidFill>
                  <a:srgbClr val="3CB5B5"/>
                </a:solidFill>
                <a:latin typeface="Arial"/>
                <a:cs typeface="Arial"/>
              </a:rPr>
              <a:t>compra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8547" y="2064468"/>
            <a:ext cx="10126126" cy="358880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502535">
              <a:spcBef>
                <a:spcPts val="105"/>
              </a:spcBef>
            </a:pPr>
            <a:r>
              <a:rPr sz="3200" b="1" spc="-135" dirty="0">
                <a:latin typeface="Arial"/>
                <a:cs typeface="Arial"/>
              </a:rPr>
              <a:t>Empresa </a:t>
            </a:r>
            <a:r>
              <a:rPr sz="3200" b="1" spc="-125" dirty="0">
                <a:latin typeface="Arial"/>
                <a:cs typeface="Arial"/>
              </a:rPr>
              <a:t>comprando </a:t>
            </a:r>
            <a:r>
              <a:rPr sz="3200" b="1" spc="-70" dirty="0">
                <a:latin typeface="Arial"/>
                <a:cs typeface="Arial"/>
              </a:rPr>
              <a:t>software  </a:t>
            </a:r>
            <a:r>
              <a:rPr sz="3200" b="1" spc="-120" dirty="0">
                <a:latin typeface="Arial"/>
                <a:cs typeface="Arial"/>
              </a:rPr>
              <a:t>de </a:t>
            </a:r>
            <a:r>
              <a:rPr sz="3200" b="1" spc="-90" dirty="0">
                <a:latin typeface="Arial"/>
                <a:cs typeface="Arial"/>
              </a:rPr>
              <a:t>gestão </a:t>
            </a:r>
            <a:r>
              <a:rPr sz="3200" b="1" spc="-120" dirty="0">
                <a:latin typeface="Arial"/>
                <a:cs typeface="Arial"/>
              </a:rPr>
              <a:t>de</a:t>
            </a:r>
            <a:r>
              <a:rPr sz="3200" b="1" spc="-75" dirty="0">
                <a:latin typeface="Arial"/>
                <a:cs typeface="Arial"/>
              </a:rPr>
              <a:t> </a:t>
            </a:r>
            <a:r>
              <a:rPr sz="3200" b="1" spc="-105" dirty="0">
                <a:latin typeface="Arial"/>
                <a:cs typeface="Arial"/>
              </a:rPr>
              <a:t>pessoas.</a:t>
            </a:r>
            <a:endParaRPr sz="3200" dirty="0">
              <a:latin typeface="Arial"/>
              <a:cs typeface="Arial"/>
            </a:endParaRPr>
          </a:p>
          <a:p>
            <a:pPr marL="12700" marR="5080">
              <a:spcBef>
                <a:spcPts val="3375"/>
              </a:spcBef>
            </a:pPr>
            <a:r>
              <a:rPr sz="2800" spc="-114" dirty="0">
                <a:latin typeface="Lucida Sans"/>
                <a:cs typeface="Lucida Sans"/>
              </a:rPr>
              <a:t>Gerente </a:t>
            </a:r>
            <a:r>
              <a:rPr sz="2800" spc="-130" dirty="0">
                <a:latin typeface="Lucida Sans"/>
                <a:cs typeface="Lucida Sans"/>
              </a:rPr>
              <a:t>de </a:t>
            </a:r>
            <a:r>
              <a:rPr sz="2800" spc="-75" dirty="0">
                <a:latin typeface="Lucida Sans"/>
                <a:cs typeface="Lucida Sans"/>
              </a:rPr>
              <a:t>gestão </a:t>
            </a:r>
            <a:r>
              <a:rPr sz="2800" spc="-130" dirty="0">
                <a:latin typeface="Lucida Sans"/>
                <a:cs typeface="Lucida Sans"/>
              </a:rPr>
              <a:t>de </a:t>
            </a:r>
            <a:r>
              <a:rPr sz="2800" spc="-50" dirty="0">
                <a:latin typeface="Lucida Sans"/>
                <a:cs typeface="Lucida Sans"/>
              </a:rPr>
              <a:t>pessoas </a:t>
            </a:r>
            <a:r>
              <a:rPr sz="2800" spc="-80" dirty="0">
                <a:latin typeface="Lucida Sans"/>
                <a:cs typeface="Lucida Sans"/>
              </a:rPr>
              <a:t>(iniciador)  </a:t>
            </a:r>
            <a:r>
              <a:rPr sz="2800" spc="-120" dirty="0">
                <a:latin typeface="Lucida Sans"/>
                <a:cs typeface="Lucida Sans"/>
              </a:rPr>
              <a:t>Colaboradores </a:t>
            </a:r>
            <a:r>
              <a:rPr sz="2800" spc="-155" dirty="0">
                <a:latin typeface="Lucida Sans"/>
                <a:cs typeface="Lucida Sans"/>
              </a:rPr>
              <a:t>do </a:t>
            </a:r>
            <a:r>
              <a:rPr sz="2800" spc="-125" dirty="0">
                <a:latin typeface="Lucida Sans"/>
                <a:cs typeface="Lucida Sans"/>
              </a:rPr>
              <a:t>Departamento </a:t>
            </a:r>
            <a:r>
              <a:rPr sz="2800" spc="-130" dirty="0">
                <a:latin typeface="Lucida Sans"/>
                <a:cs typeface="Lucida Sans"/>
              </a:rPr>
              <a:t>de </a:t>
            </a:r>
            <a:r>
              <a:rPr sz="2800" dirty="0">
                <a:latin typeface="Lucida Sans"/>
                <a:cs typeface="Lucida Sans"/>
              </a:rPr>
              <a:t>RH</a:t>
            </a:r>
            <a:r>
              <a:rPr sz="2800" spc="-330" dirty="0">
                <a:latin typeface="Lucida Sans"/>
                <a:cs typeface="Lucida Sans"/>
              </a:rPr>
              <a:t> </a:t>
            </a:r>
            <a:r>
              <a:rPr sz="2800" spc="-95" dirty="0">
                <a:latin typeface="Lucida Sans"/>
                <a:cs typeface="Lucida Sans"/>
              </a:rPr>
              <a:t>(apoiador)  </a:t>
            </a:r>
            <a:r>
              <a:rPr sz="2800" spc="-150" dirty="0">
                <a:latin typeface="Lucida Sans"/>
                <a:cs typeface="Lucida Sans"/>
              </a:rPr>
              <a:t>Diretor </a:t>
            </a:r>
            <a:r>
              <a:rPr sz="2800" spc="-130" dirty="0">
                <a:latin typeface="Lucida Sans"/>
                <a:cs typeface="Lucida Sans"/>
              </a:rPr>
              <a:t>de </a:t>
            </a:r>
            <a:r>
              <a:rPr sz="2800" dirty="0">
                <a:latin typeface="Lucida Sans"/>
                <a:cs typeface="Lucida Sans"/>
              </a:rPr>
              <a:t>RH</a:t>
            </a:r>
            <a:r>
              <a:rPr sz="2800" spc="-295" dirty="0">
                <a:latin typeface="Lucida Sans"/>
                <a:cs typeface="Lucida Sans"/>
              </a:rPr>
              <a:t> </a:t>
            </a:r>
            <a:r>
              <a:rPr sz="2800" spc="-65" dirty="0">
                <a:latin typeface="Lucida Sans"/>
                <a:cs typeface="Lucida Sans"/>
              </a:rPr>
              <a:t>(decisor)</a:t>
            </a:r>
            <a:endParaRPr sz="2800" dirty="0">
              <a:latin typeface="Lucida Sans"/>
              <a:cs typeface="Lucida Sans"/>
            </a:endParaRPr>
          </a:p>
          <a:p>
            <a:pPr marL="12700" marR="3406775">
              <a:spcBef>
                <a:spcPts val="5"/>
              </a:spcBef>
            </a:pPr>
            <a:r>
              <a:rPr sz="2800" spc="-150" dirty="0">
                <a:latin typeface="Lucida Sans"/>
                <a:cs typeface="Lucida Sans"/>
              </a:rPr>
              <a:t>Diretor </a:t>
            </a:r>
            <a:r>
              <a:rPr sz="2800" spc="-130" dirty="0">
                <a:latin typeface="Lucida Sans"/>
                <a:cs typeface="Lucida Sans"/>
              </a:rPr>
              <a:t>de </a:t>
            </a:r>
            <a:r>
              <a:rPr sz="2800" spc="-75" dirty="0">
                <a:latin typeface="Lucida Sans"/>
                <a:cs typeface="Lucida Sans"/>
              </a:rPr>
              <a:t>TI </a:t>
            </a:r>
            <a:r>
              <a:rPr sz="2800" spc="-80" dirty="0">
                <a:latin typeface="Lucida Sans"/>
                <a:cs typeface="Lucida Sans"/>
              </a:rPr>
              <a:t>(sabotador)  </a:t>
            </a:r>
            <a:r>
              <a:rPr sz="2800" spc="-114" dirty="0">
                <a:latin typeface="Lucida Sans"/>
                <a:cs typeface="Lucida Sans"/>
              </a:rPr>
              <a:t>Gerente </a:t>
            </a:r>
            <a:r>
              <a:rPr sz="2800" spc="-95" dirty="0">
                <a:latin typeface="Lucida Sans"/>
                <a:cs typeface="Lucida Sans"/>
              </a:rPr>
              <a:t>financeiro</a:t>
            </a:r>
            <a:r>
              <a:rPr sz="2800" spc="-335" dirty="0">
                <a:latin typeface="Lucida Sans"/>
                <a:cs typeface="Lucida Sans"/>
              </a:rPr>
              <a:t> </a:t>
            </a:r>
            <a:r>
              <a:rPr sz="2800" spc="-95" dirty="0">
                <a:latin typeface="Lucida Sans"/>
                <a:cs typeface="Lucida Sans"/>
              </a:rPr>
              <a:t>(pagador)</a:t>
            </a:r>
            <a:endParaRPr sz="2800" dirty="0">
              <a:latin typeface="Lucida Sans"/>
              <a:cs typeface="Lucida Sans"/>
            </a:endParaRPr>
          </a:p>
          <a:p>
            <a:pPr marL="12700"/>
            <a:r>
              <a:rPr sz="2800" spc="-110" dirty="0">
                <a:latin typeface="Lucida Sans"/>
                <a:cs typeface="Lucida Sans"/>
              </a:rPr>
              <a:t>Todos </a:t>
            </a:r>
            <a:r>
              <a:rPr sz="2800" spc="-55" dirty="0">
                <a:latin typeface="Lucida Sans"/>
                <a:cs typeface="Lucida Sans"/>
              </a:rPr>
              <a:t>os </a:t>
            </a:r>
            <a:r>
              <a:rPr sz="2800" spc="-105" dirty="0">
                <a:latin typeface="Lucida Sans"/>
                <a:cs typeface="Lucida Sans"/>
              </a:rPr>
              <a:t>gerentes </a:t>
            </a:r>
            <a:r>
              <a:rPr sz="2800" spc="-85" dirty="0">
                <a:latin typeface="Lucida Sans"/>
                <a:cs typeface="Lucida Sans"/>
              </a:rPr>
              <a:t>e </a:t>
            </a:r>
            <a:r>
              <a:rPr sz="2800" spc="-114" dirty="0">
                <a:latin typeface="Lucida Sans"/>
                <a:cs typeface="Lucida Sans"/>
              </a:rPr>
              <a:t>diretores</a:t>
            </a:r>
            <a:r>
              <a:rPr sz="2800" spc="-595" dirty="0">
                <a:latin typeface="Lucida Sans"/>
                <a:cs typeface="Lucida Sans"/>
              </a:rPr>
              <a:t> </a:t>
            </a:r>
            <a:r>
              <a:rPr sz="2800" spc="-65" dirty="0">
                <a:latin typeface="Lucida Sans"/>
                <a:cs typeface="Lucida Sans"/>
              </a:rPr>
              <a:t>(usuários)</a:t>
            </a:r>
            <a:endParaRPr sz="2800" dirty="0"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332886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57150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4608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6366" y="491997"/>
            <a:ext cx="8270240" cy="756920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285" dirty="0">
                <a:solidFill>
                  <a:srgbClr val="3CB5B5"/>
                </a:solidFill>
                <a:latin typeface="Arial"/>
                <a:cs typeface="Arial"/>
              </a:rPr>
              <a:t>COMO </a:t>
            </a:r>
            <a:r>
              <a:rPr sz="4800" b="1" spc="-310" dirty="0">
                <a:solidFill>
                  <a:srgbClr val="3CB5B5"/>
                </a:solidFill>
                <a:latin typeface="Arial"/>
                <a:cs typeface="Arial"/>
              </a:rPr>
              <a:t>NÃO </a:t>
            </a:r>
            <a:r>
              <a:rPr sz="4800" b="1" spc="-285" dirty="0">
                <a:solidFill>
                  <a:srgbClr val="3CB5B5"/>
                </a:solidFill>
                <a:latin typeface="Arial"/>
                <a:cs typeface="Arial"/>
              </a:rPr>
              <a:t>FAZER </a:t>
            </a:r>
            <a:r>
              <a:rPr sz="4800" b="1" spc="-455" dirty="0">
                <a:solidFill>
                  <a:srgbClr val="3CB5B5"/>
                </a:solidFill>
                <a:latin typeface="Arial"/>
                <a:cs typeface="Arial"/>
              </a:rPr>
              <a:t>O</a:t>
            </a:r>
            <a:r>
              <a:rPr sz="4800" b="1" spc="254" dirty="0">
                <a:solidFill>
                  <a:srgbClr val="3CB5B5"/>
                </a:solidFill>
                <a:latin typeface="Arial"/>
                <a:cs typeface="Arial"/>
              </a:rPr>
              <a:t> </a:t>
            </a:r>
            <a:r>
              <a:rPr sz="4800" b="1" spc="-265" dirty="0">
                <a:solidFill>
                  <a:srgbClr val="3CB5B5"/>
                </a:solidFill>
                <a:latin typeface="Arial"/>
                <a:cs typeface="Arial"/>
              </a:rPr>
              <a:t>CANVAS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2985" y="2104686"/>
            <a:ext cx="10326029" cy="39363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spcBef>
                <a:spcPts val="95"/>
              </a:spcBef>
            </a:pPr>
            <a:r>
              <a:rPr sz="2800" b="1" spc="-200" dirty="0">
                <a:latin typeface="Arial"/>
                <a:cs typeface="Arial"/>
              </a:rPr>
              <a:t>ERROS </a:t>
            </a:r>
            <a:r>
              <a:rPr sz="2800" b="1" spc="-110" dirty="0">
                <a:latin typeface="Arial"/>
                <a:cs typeface="Arial"/>
              </a:rPr>
              <a:t>COMUNS </a:t>
            </a:r>
            <a:r>
              <a:rPr sz="2800" b="1" spc="-140" dirty="0">
                <a:latin typeface="Arial"/>
                <a:cs typeface="Arial"/>
              </a:rPr>
              <a:t>NA </a:t>
            </a:r>
            <a:r>
              <a:rPr sz="2800" b="1" spc="-160" dirty="0">
                <a:latin typeface="Arial"/>
                <a:cs typeface="Arial"/>
              </a:rPr>
              <a:t>PROPOSTA </a:t>
            </a:r>
            <a:r>
              <a:rPr sz="2800" b="1" spc="-229" dirty="0">
                <a:latin typeface="Arial"/>
                <a:cs typeface="Arial"/>
              </a:rPr>
              <a:t>DE</a:t>
            </a:r>
            <a:r>
              <a:rPr sz="2800" b="1" spc="229" dirty="0">
                <a:latin typeface="Arial"/>
                <a:cs typeface="Arial"/>
              </a:rPr>
              <a:t> </a:t>
            </a:r>
            <a:r>
              <a:rPr sz="2800" b="1" spc="-190" dirty="0">
                <a:latin typeface="Arial"/>
                <a:cs typeface="Arial"/>
              </a:rPr>
              <a:t>VALOR:</a:t>
            </a:r>
            <a:endParaRPr sz="2800" dirty="0">
              <a:latin typeface="Arial"/>
              <a:cs typeface="Arial"/>
            </a:endParaRPr>
          </a:p>
          <a:p>
            <a:pPr algn="just">
              <a:spcBef>
                <a:spcPts val="2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469900" marR="604520" indent="-457200" algn="just">
              <a:buChar char="-"/>
              <a:tabLst>
                <a:tab pos="469265" algn="l"/>
                <a:tab pos="469900" algn="l"/>
              </a:tabLst>
            </a:pPr>
            <a:r>
              <a:rPr sz="2800" spc="-75" dirty="0">
                <a:latin typeface="Lucida Sans"/>
                <a:cs typeface="Lucida Sans"/>
              </a:rPr>
              <a:t>Não </a:t>
            </a:r>
            <a:r>
              <a:rPr sz="2800" spc="-50" dirty="0">
                <a:latin typeface="Lucida Sans"/>
                <a:cs typeface="Lucida Sans"/>
              </a:rPr>
              <a:t>seja </a:t>
            </a:r>
            <a:r>
              <a:rPr sz="2800" spc="-120" dirty="0">
                <a:latin typeface="Lucida Sans"/>
                <a:cs typeface="Lucida Sans"/>
              </a:rPr>
              <a:t>genérico: </a:t>
            </a:r>
            <a:r>
              <a:rPr sz="2800" spc="-114" dirty="0">
                <a:latin typeface="Lucida Sans"/>
                <a:cs typeface="Lucida Sans"/>
              </a:rPr>
              <a:t>Conveniência, </a:t>
            </a:r>
            <a:r>
              <a:rPr sz="2800" spc="-160" dirty="0">
                <a:latin typeface="Lucida Sans"/>
                <a:cs typeface="Lucida Sans"/>
              </a:rPr>
              <a:t>Conforto,  </a:t>
            </a:r>
            <a:r>
              <a:rPr sz="2800" spc="-85" dirty="0">
                <a:latin typeface="Lucida Sans"/>
                <a:cs typeface="Lucida Sans"/>
              </a:rPr>
              <a:t>Praticidade, </a:t>
            </a:r>
            <a:r>
              <a:rPr sz="2800" spc="-145" dirty="0">
                <a:latin typeface="Lucida Sans"/>
                <a:cs typeface="Lucida Sans"/>
              </a:rPr>
              <a:t>Qualidade, </a:t>
            </a:r>
            <a:r>
              <a:rPr sz="2800" spc="-80" dirty="0">
                <a:latin typeface="Lucida Sans"/>
                <a:cs typeface="Lucida Sans"/>
              </a:rPr>
              <a:t>Personalização,</a:t>
            </a:r>
            <a:r>
              <a:rPr sz="2800" spc="-290" dirty="0">
                <a:latin typeface="Lucida Sans"/>
                <a:cs typeface="Lucida Sans"/>
              </a:rPr>
              <a:t> </a:t>
            </a:r>
            <a:r>
              <a:rPr sz="2800" spc="-65" dirty="0">
                <a:latin typeface="Lucida Sans"/>
                <a:cs typeface="Lucida Sans"/>
              </a:rPr>
              <a:t>etc.</a:t>
            </a:r>
            <a:endParaRPr sz="2800" dirty="0">
              <a:latin typeface="Lucida Sans"/>
              <a:cs typeface="Lucida Sans"/>
            </a:endParaRPr>
          </a:p>
          <a:p>
            <a:pPr algn="just">
              <a:spcBef>
                <a:spcPts val="25"/>
              </a:spcBef>
              <a:buClr>
                <a:srgbClr val="FFFFFF"/>
              </a:buClr>
              <a:buFont typeface="Lucida Sans"/>
              <a:buChar char="-"/>
            </a:pPr>
            <a:endParaRPr sz="2900" dirty="0">
              <a:latin typeface="Times New Roman"/>
              <a:cs typeface="Times New Roman"/>
            </a:endParaRPr>
          </a:p>
          <a:p>
            <a:pPr marL="469900" marR="5080" indent="-457200" algn="just">
              <a:spcBef>
                <a:spcPts val="5"/>
              </a:spcBef>
              <a:buChar char="-"/>
              <a:tabLst>
                <a:tab pos="469265" algn="l"/>
                <a:tab pos="469900" algn="l"/>
              </a:tabLst>
            </a:pPr>
            <a:r>
              <a:rPr sz="2800" spc="-75" dirty="0">
                <a:latin typeface="Lucida Sans"/>
                <a:cs typeface="Lucida Sans"/>
              </a:rPr>
              <a:t>Não</a:t>
            </a:r>
            <a:r>
              <a:rPr sz="2800" spc="-200" dirty="0">
                <a:latin typeface="Lucida Sans"/>
                <a:cs typeface="Lucida Sans"/>
              </a:rPr>
              <a:t> </a:t>
            </a:r>
            <a:r>
              <a:rPr sz="2800" spc="-105" dirty="0">
                <a:latin typeface="Lucida Sans"/>
                <a:cs typeface="Lucida Sans"/>
              </a:rPr>
              <a:t>coloque</a:t>
            </a:r>
            <a:r>
              <a:rPr sz="2800" spc="-195" dirty="0">
                <a:latin typeface="Lucida Sans"/>
                <a:cs typeface="Lucida Sans"/>
              </a:rPr>
              <a:t> </a:t>
            </a:r>
            <a:r>
              <a:rPr sz="2800" spc="-114" dirty="0">
                <a:latin typeface="Lucida Sans"/>
                <a:cs typeface="Lucida Sans"/>
              </a:rPr>
              <a:t>uma</a:t>
            </a:r>
            <a:r>
              <a:rPr sz="2800" spc="-200" dirty="0">
                <a:latin typeface="Lucida Sans"/>
                <a:cs typeface="Lucida Sans"/>
              </a:rPr>
              <a:t> </a:t>
            </a:r>
            <a:r>
              <a:rPr sz="2800" spc="-50" dirty="0">
                <a:latin typeface="Lucida Sans"/>
                <a:cs typeface="Lucida Sans"/>
              </a:rPr>
              <a:t>só</a:t>
            </a:r>
            <a:r>
              <a:rPr sz="2800" spc="-180" dirty="0">
                <a:latin typeface="Lucida Sans"/>
                <a:cs typeface="Lucida Sans"/>
              </a:rPr>
              <a:t> </a:t>
            </a:r>
            <a:r>
              <a:rPr sz="2800" spc="-114" dirty="0">
                <a:latin typeface="Lucida Sans"/>
                <a:cs typeface="Lucida Sans"/>
              </a:rPr>
              <a:t>proposta</a:t>
            </a:r>
            <a:r>
              <a:rPr sz="2800" spc="-195" dirty="0">
                <a:latin typeface="Lucida Sans"/>
                <a:cs typeface="Lucida Sans"/>
              </a:rPr>
              <a:t> </a:t>
            </a:r>
            <a:r>
              <a:rPr sz="2800" spc="-100" dirty="0">
                <a:latin typeface="Lucida Sans"/>
                <a:cs typeface="Lucida Sans"/>
              </a:rPr>
              <a:t>para</a:t>
            </a:r>
            <a:r>
              <a:rPr sz="2800" spc="-160" dirty="0">
                <a:latin typeface="Lucida Sans"/>
                <a:cs typeface="Lucida Sans"/>
              </a:rPr>
              <a:t> </a:t>
            </a:r>
            <a:r>
              <a:rPr sz="2800" spc="-65" dirty="0">
                <a:latin typeface="Lucida Sans"/>
                <a:cs typeface="Lucida Sans"/>
              </a:rPr>
              <a:t>mais</a:t>
            </a:r>
            <a:r>
              <a:rPr sz="2800" spc="-204" dirty="0">
                <a:latin typeface="Lucida Sans"/>
                <a:cs typeface="Lucida Sans"/>
              </a:rPr>
              <a:t> </a:t>
            </a:r>
            <a:r>
              <a:rPr sz="2800" spc="-130" dirty="0">
                <a:latin typeface="Lucida Sans"/>
                <a:cs typeface="Lucida Sans"/>
              </a:rPr>
              <a:t>de</a:t>
            </a:r>
            <a:r>
              <a:rPr sz="2800" spc="-195" dirty="0">
                <a:latin typeface="Lucida Sans"/>
                <a:cs typeface="Lucida Sans"/>
              </a:rPr>
              <a:t> </a:t>
            </a:r>
            <a:r>
              <a:rPr sz="2800" spc="-165" dirty="0">
                <a:latin typeface="Lucida Sans"/>
                <a:cs typeface="Lucida Sans"/>
              </a:rPr>
              <a:t>um  </a:t>
            </a:r>
            <a:r>
              <a:rPr sz="2800" spc="-114" dirty="0">
                <a:latin typeface="Lucida Sans"/>
                <a:cs typeface="Lucida Sans"/>
              </a:rPr>
              <a:t>segmento:</a:t>
            </a:r>
            <a:endParaRPr sz="2800" dirty="0">
              <a:latin typeface="Lucida Sans"/>
              <a:cs typeface="Lucida Sans"/>
            </a:endParaRPr>
          </a:p>
          <a:p>
            <a:pPr algn="just">
              <a:spcBef>
                <a:spcPts val="25"/>
              </a:spcBef>
              <a:buClr>
                <a:srgbClr val="FFFFFF"/>
              </a:buClr>
              <a:buFont typeface="Lucida Sans"/>
              <a:buChar char="-"/>
            </a:pPr>
            <a:endParaRPr sz="2900" dirty="0">
              <a:latin typeface="Times New Roman"/>
              <a:cs typeface="Times New Roman"/>
            </a:endParaRPr>
          </a:p>
          <a:p>
            <a:pPr marL="469900" marR="124460" indent="-457200" algn="just">
              <a:buChar char="-"/>
              <a:tabLst>
                <a:tab pos="469265" algn="l"/>
                <a:tab pos="469900" algn="l"/>
              </a:tabLst>
            </a:pPr>
            <a:r>
              <a:rPr sz="2800" spc="-75" dirty="0">
                <a:latin typeface="Lucida Sans"/>
                <a:cs typeface="Lucida Sans"/>
              </a:rPr>
              <a:t>Não </a:t>
            </a:r>
            <a:r>
              <a:rPr sz="2800" spc="-95" dirty="0">
                <a:latin typeface="Lucida Sans"/>
                <a:cs typeface="Lucida Sans"/>
              </a:rPr>
              <a:t>tente </a:t>
            </a:r>
            <a:r>
              <a:rPr sz="2800" spc="-100" dirty="0">
                <a:latin typeface="Lucida Sans"/>
                <a:cs typeface="Lucida Sans"/>
              </a:rPr>
              <a:t>resolver </a:t>
            </a:r>
            <a:r>
              <a:rPr sz="2800" spc="-140" dirty="0">
                <a:latin typeface="Lucida Sans"/>
                <a:cs typeface="Lucida Sans"/>
              </a:rPr>
              <a:t>TODOS </a:t>
            </a:r>
            <a:r>
              <a:rPr sz="2800" spc="-50" dirty="0">
                <a:latin typeface="Lucida Sans"/>
                <a:cs typeface="Lucida Sans"/>
              </a:rPr>
              <a:t>os </a:t>
            </a:r>
            <a:r>
              <a:rPr sz="2800" spc="-114" dirty="0">
                <a:latin typeface="Lucida Sans"/>
                <a:cs typeface="Lucida Sans"/>
              </a:rPr>
              <a:t>problemas </a:t>
            </a:r>
            <a:r>
              <a:rPr sz="2800" spc="-160" dirty="0">
                <a:latin typeface="Lucida Sans"/>
                <a:cs typeface="Lucida Sans"/>
              </a:rPr>
              <a:t>do  </a:t>
            </a:r>
            <a:r>
              <a:rPr sz="2800" spc="-95" dirty="0">
                <a:latin typeface="Lucida Sans"/>
                <a:cs typeface="Lucida Sans"/>
              </a:rPr>
              <a:t>cliente:</a:t>
            </a:r>
            <a:r>
              <a:rPr sz="2800" spc="-210" dirty="0">
                <a:latin typeface="Lucida Sans"/>
                <a:cs typeface="Lucida Sans"/>
              </a:rPr>
              <a:t> </a:t>
            </a:r>
            <a:r>
              <a:rPr sz="2800" spc="-135" dirty="0">
                <a:latin typeface="Lucida Sans"/>
                <a:cs typeface="Lucida Sans"/>
              </a:rPr>
              <a:t>o</a:t>
            </a:r>
            <a:r>
              <a:rPr sz="2800" spc="-200" dirty="0">
                <a:latin typeface="Lucida Sans"/>
                <a:cs typeface="Lucida Sans"/>
              </a:rPr>
              <a:t> </a:t>
            </a:r>
            <a:r>
              <a:rPr sz="2800" spc="-140" dirty="0">
                <a:latin typeface="Lucida Sans"/>
                <a:cs typeface="Lucida Sans"/>
              </a:rPr>
              <a:t>que</a:t>
            </a:r>
            <a:r>
              <a:rPr sz="2800" spc="-195" dirty="0">
                <a:latin typeface="Lucida Sans"/>
                <a:cs typeface="Lucida Sans"/>
              </a:rPr>
              <a:t> </a:t>
            </a:r>
            <a:r>
              <a:rPr sz="2800" spc="-145" dirty="0">
                <a:latin typeface="Lucida Sans"/>
                <a:cs typeface="Lucida Sans"/>
              </a:rPr>
              <a:t>no</a:t>
            </a:r>
            <a:r>
              <a:rPr sz="2800" spc="-200" dirty="0">
                <a:latin typeface="Lucida Sans"/>
                <a:cs typeface="Lucida Sans"/>
              </a:rPr>
              <a:t> </a:t>
            </a:r>
            <a:r>
              <a:rPr sz="2800" spc="-140" dirty="0">
                <a:latin typeface="Lucida Sans"/>
                <a:cs typeface="Lucida Sans"/>
              </a:rPr>
              <a:t>mínimo</a:t>
            </a:r>
            <a:r>
              <a:rPr sz="2800" spc="-195" dirty="0">
                <a:latin typeface="Lucida Sans"/>
                <a:cs typeface="Lucida Sans"/>
              </a:rPr>
              <a:t> </a:t>
            </a:r>
            <a:r>
              <a:rPr sz="2800" spc="-135" dirty="0">
                <a:latin typeface="Lucida Sans"/>
                <a:cs typeface="Lucida Sans"/>
              </a:rPr>
              <a:t>de</a:t>
            </a:r>
            <a:r>
              <a:rPr sz="2800" spc="-190" dirty="0">
                <a:latin typeface="Lucida Sans"/>
                <a:cs typeface="Lucida Sans"/>
              </a:rPr>
              <a:t> </a:t>
            </a:r>
            <a:r>
              <a:rPr sz="2800" spc="-75" dirty="0">
                <a:latin typeface="Lucida Sans"/>
                <a:cs typeface="Lucida Sans"/>
              </a:rPr>
              <a:t>fato</a:t>
            </a:r>
            <a:r>
              <a:rPr sz="2800" spc="-195" dirty="0">
                <a:latin typeface="Lucida Sans"/>
                <a:cs typeface="Lucida Sans"/>
              </a:rPr>
              <a:t> </a:t>
            </a:r>
            <a:r>
              <a:rPr sz="2800" spc="-60" dirty="0">
                <a:latin typeface="Lucida Sans"/>
                <a:cs typeface="Lucida Sans"/>
              </a:rPr>
              <a:t>você</a:t>
            </a:r>
            <a:r>
              <a:rPr sz="2800" spc="-200" dirty="0">
                <a:latin typeface="Lucida Sans"/>
                <a:cs typeface="Lucida Sans"/>
              </a:rPr>
              <a:t> </a:t>
            </a:r>
            <a:r>
              <a:rPr sz="2800" spc="-75" dirty="0">
                <a:latin typeface="Lucida Sans"/>
                <a:cs typeface="Lucida Sans"/>
              </a:rPr>
              <a:t>entrega?</a:t>
            </a:r>
            <a:endParaRPr sz="2800" dirty="0"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324157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5812" y="2411609"/>
            <a:ext cx="4595554" cy="19773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200" algn="ctr">
              <a:spcBef>
                <a:spcPts val="105"/>
              </a:spcBef>
              <a:tabLst>
                <a:tab pos="469265" algn="l"/>
              </a:tabLst>
            </a:pPr>
            <a:r>
              <a:rPr sz="3200" spc="-165" dirty="0">
                <a:latin typeface="Lucida Sans"/>
                <a:cs typeface="Lucida Sans"/>
              </a:rPr>
              <a:t>-	</a:t>
            </a:r>
            <a:r>
              <a:rPr sz="3200" spc="-114" dirty="0">
                <a:latin typeface="Lucida Sans"/>
                <a:cs typeface="Lucida Sans"/>
              </a:rPr>
              <a:t>Coloco </a:t>
            </a:r>
            <a:r>
              <a:rPr sz="3200" spc="-145" dirty="0">
                <a:latin typeface="Lucida Sans"/>
                <a:cs typeface="Lucida Sans"/>
              </a:rPr>
              <a:t>o </a:t>
            </a:r>
            <a:r>
              <a:rPr sz="3200" spc="-155" dirty="0">
                <a:latin typeface="Lucida Sans"/>
                <a:cs typeface="Lucida Sans"/>
              </a:rPr>
              <a:t>nome  </a:t>
            </a:r>
            <a:r>
              <a:rPr sz="3200" spc="-175" dirty="0">
                <a:latin typeface="Lucida Sans"/>
                <a:cs typeface="Lucida Sans"/>
              </a:rPr>
              <a:t>do </a:t>
            </a:r>
            <a:r>
              <a:rPr sz="3200" spc="-170" dirty="0">
                <a:latin typeface="Lucida Sans"/>
                <a:cs typeface="Lucida Sans"/>
              </a:rPr>
              <a:t>produto </a:t>
            </a:r>
            <a:r>
              <a:rPr sz="3200" spc="-160" dirty="0">
                <a:latin typeface="Lucida Sans"/>
                <a:cs typeface="Lucida Sans"/>
              </a:rPr>
              <a:t>ou</a:t>
            </a:r>
            <a:r>
              <a:rPr sz="3200" spc="-330" dirty="0">
                <a:latin typeface="Lucida Sans"/>
                <a:cs typeface="Lucida Sans"/>
              </a:rPr>
              <a:t> </a:t>
            </a:r>
            <a:r>
              <a:rPr sz="3200" spc="-175" dirty="0">
                <a:latin typeface="Lucida Sans"/>
                <a:cs typeface="Lucida Sans"/>
              </a:rPr>
              <a:t>do  </a:t>
            </a:r>
            <a:r>
              <a:rPr sz="3200" spc="-80" dirty="0">
                <a:latin typeface="Lucida Sans"/>
                <a:cs typeface="Lucida Sans"/>
              </a:rPr>
              <a:t>benefício?</a:t>
            </a:r>
            <a:endParaRPr sz="3200" dirty="0">
              <a:latin typeface="Lucida Sans"/>
              <a:cs typeface="Lucida Sans"/>
            </a:endParaRPr>
          </a:p>
          <a:p>
            <a:pPr marL="622300" algn="ctr"/>
            <a:r>
              <a:rPr sz="3200" spc="-15" dirty="0">
                <a:latin typeface="Lucida Sans"/>
                <a:cs typeface="Lucida Sans"/>
              </a:rPr>
              <a:t>OS</a:t>
            </a:r>
            <a:r>
              <a:rPr sz="3200" spc="-210" dirty="0">
                <a:latin typeface="Lucida Sans"/>
                <a:cs typeface="Lucida Sans"/>
              </a:rPr>
              <a:t> </a:t>
            </a:r>
            <a:r>
              <a:rPr sz="3200" spc="-100" dirty="0">
                <a:latin typeface="Lucida Sans"/>
                <a:cs typeface="Lucida Sans"/>
              </a:rPr>
              <a:t>DOIS!</a:t>
            </a:r>
            <a:endParaRPr sz="3200" dirty="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82801" y="4217289"/>
            <a:ext cx="239712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3200" spc="135" dirty="0">
                <a:solidFill>
                  <a:srgbClr val="FFFFFF"/>
                </a:solidFill>
                <a:latin typeface="Lucida Sans"/>
                <a:cs typeface="Lucida Sans"/>
              </a:rPr>
              <a:t>E </a:t>
            </a:r>
            <a:r>
              <a:rPr sz="3200" spc="-140" dirty="0">
                <a:solidFill>
                  <a:srgbClr val="FFFFFF"/>
                </a:solidFill>
                <a:latin typeface="Lucida Sans"/>
                <a:cs typeface="Lucida Sans"/>
              </a:rPr>
              <a:t>de </a:t>
            </a:r>
            <a:r>
              <a:rPr sz="3200" spc="-135" dirty="0">
                <a:solidFill>
                  <a:srgbClr val="FFFFFF"/>
                </a:solidFill>
                <a:latin typeface="Lucida Sans"/>
                <a:cs typeface="Lucida Sans"/>
              </a:rPr>
              <a:t>forma  </a:t>
            </a:r>
            <a:r>
              <a:rPr sz="3200" spc="-170" dirty="0">
                <a:solidFill>
                  <a:srgbClr val="FFFFFF"/>
                </a:solidFill>
                <a:latin typeface="Lucida Sans"/>
                <a:cs typeface="Lucida Sans"/>
              </a:rPr>
              <a:t>or</a:t>
            </a:r>
            <a:r>
              <a:rPr sz="3200" spc="-200" dirty="0">
                <a:solidFill>
                  <a:srgbClr val="FFFFFF"/>
                </a:solidFill>
                <a:latin typeface="Lucida Sans"/>
                <a:cs typeface="Lucida Sans"/>
              </a:rPr>
              <a:t>g</a:t>
            </a:r>
            <a:r>
              <a:rPr sz="3200" spc="-120" dirty="0">
                <a:solidFill>
                  <a:srgbClr val="FFFFFF"/>
                </a:solidFill>
                <a:latin typeface="Lucida Sans"/>
                <a:cs typeface="Lucida Sans"/>
              </a:rPr>
              <a:t>anizada...</a:t>
            </a:r>
            <a:endParaRPr sz="3200">
              <a:latin typeface="Lucida Sans"/>
              <a:cs typeface="Lucida San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30387" y="832898"/>
            <a:ext cx="6158865" cy="756920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270" dirty="0">
                <a:solidFill>
                  <a:srgbClr val="3CB5B5"/>
                </a:solidFill>
                <a:latin typeface="Arial"/>
                <a:cs typeface="Arial"/>
              </a:rPr>
              <a:t>PROPOSTA </a:t>
            </a:r>
            <a:r>
              <a:rPr sz="4800" b="1" spc="-390" dirty="0">
                <a:solidFill>
                  <a:srgbClr val="3CB5B5"/>
                </a:solidFill>
                <a:latin typeface="Arial"/>
                <a:cs typeface="Arial"/>
              </a:rPr>
              <a:t>DE</a:t>
            </a:r>
            <a:r>
              <a:rPr sz="4800" b="1" spc="-60" dirty="0">
                <a:solidFill>
                  <a:srgbClr val="3CB5B5"/>
                </a:solidFill>
                <a:latin typeface="Arial"/>
                <a:cs typeface="Arial"/>
              </a:rPr>
              <a:t> </a:t>
            </a:r>
            <a:r>
              <a:rPr sz="4800" b="1" spc="-330" dirty="0">
                <a:solidFill>
                  <a:srgbClr val="3CB5B5"/>
                </a:solidFill>
                <a:latin typeface="Arial"/>
                <a:cs typeface="Arial"/>
              </a:rPr>
              <a:t>VALOR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40624" y="1466100"/>
            <a:ext cx="1790099" cy="13093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51017" y="2568890"/>
            <a:ext cx="1747574" cy="17679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181467" y="3772200"/>
            <a:ext cx="1747574" cy="17679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96874" y="1589818"/>
            <a:ext cx="1515092" cy="12355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02787" y="2665029"/>
            <a:ext cx="1747574" cy="17679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33235" y="3868339"/>
            <a:ext cx="1747574" cy="17679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83149" y="5096190"/>
            <a:ext cx="1747574" cy="17679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439642" y="1707148"/>
            <a:ext cx="116903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7500" marR="5080" indent="-304800">
              <a:spcBef>
                <a:spcPts val="95"/>
              </a:spcBef>
            </a:pPr>
            <a:r>
              <a:rPr sz="2800" i="1" spc="-5" dirty="0">
                <a:solidFill>
                  <a:srgbClr val="00335F"/>
                </a:solidFill>
                <a:latin typeface="Freestyle Script"/>
                <a:cs typeface="Freestyle Script"/>
              </a:rPr>
              <a:t>Curadoria</a:t>
            </a:r>
            <a:r>
              <a:rPr sz="2800" i="1" spc="-50" dirty="0">
                <a:solidFill>
                  <a:srgbClr val="00335F"/>
                </a:solidFill>
                <a:latin typeface="Freestyle Script"/>
                <a:cs typeface="Freestyle Script"/>
              </a:rPr>
              <a:t> </a:t>
            </a:r>
            <a:r>
              <a:rPr sz="2800" i="1" spc="-10" dirty="0">
                <a:solidFill>
                  <a:srgbClr val="00335F"/>
                </a:solidFill>
                <a:latin typeface="Freestyle Script"/>
                <a:cs typeface="Freestyle Script"/>
              </a:rPr>
              <a:t>de  </a:t>
            </a:r>
            <a:r>
              <a:rPr sz="2800" i="1" spc="-5" dirty="0">
                <a:solidFill>
                  <a:srgbClr val="00335F"/>
                </a:solidFill>
                <a:latin typeface="Freestyle Script"/>
                <a:cs typeface="Freestyle Script"/>
              </a:rPr>
              <a:t>Livros</a:t>
            </a:r>
            <a:endParaRPr sz="2800" dirty="0">
              <a:latin typeface="Freestyle Script"/>
              <a:cs typeface="Freestyle Scrip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88052" y="1642201"/>
            <a:ext cx="141541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96215">
              <a:spcBef>
                <a:spcPts val="95"/>
              </a:spcBef>
            </a:pPr>
            <a:r>
              <a:rPr sz="2800" i="1" spc="-10" dirty="0">
                <a:solidFill>
                  <a:srgbClr val="00335F"/>
                </a:solidFill>
                <a:latin typeface="Freestyle Script"/>
                <a:cs typeface="Freestyle Script"/>
              </a:rPr>
              <a:t>Experiência  </a:t>
            </a:r>
            <a:r>
              <a:rPr sz="2800" i="1" spc="-5" dirty="0">
                <a:solidFill>
                  <a:srgbClr val="00335F"/>
                </a:solidFill>
                <a:latin typeface="Freestyle Script"/>
                <a:cs typeface="Freestyle Script"/>
              </a:rPr>
              <a:t>única de</a:t>
            </a:r>
            <a:r>
              <a:rPr sz="2800" i="1" spc="-35" dirty="0">
                <a:solidFill>
                  <a:srgbClr val="00335F"/>
                </a:solidFill>
                <a:latin typeface="Freestyle Script"/>
                <a:cs typeface="Freestyle Script"/>
              </a:rPr>
              <a:t> </a:t>
            </a:r>
            <a:r>
              <a:rPr sz="2800" i="1" spc="-5" dirty="0">
                <a:solidFill>
                  <a:srgbClr val="00335F"/>
                </a:solidFill>
                <a:latin typeface="Freestyle Script"/>
                <a:cs typeface="Freestyle Script"/>
              </a:rPr>
              <a:t>leitura</a:t>
            </a:r>
            <a:endParaRPr sz="2800">
              <a:latin typeface="Freestyle Script"/>
              <a:cs typeface="Freestyle Scrip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20383" y="3051810"/>
            <a:ext cx="108204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 marR="5080" indent="-3175">
              <a:spcBef>
                <a:spcPts val="95"/>
              </a:spcBef>
            </a:pPr>
            <a:r>
              <a:rPr sz="2800" i="1" spc="-5" dirty="0">
                <a:solidFill>
                  <a:srgbClr val="00335F"/>
                </a:solidFill>
                <a:latin typeface="Freestyle Script"/>
                <a:cs typeface="Freestyle Script"/>
              </a:rPr>
              <a:t>Indicação </a:t>
            </a:r>
            <a:r>
              <a:rPr sz="2800" i="1" spc="-10" dirty="0">
                <a:solidFill>
                  <a:srgbClr val="00335F"/>
                </a:solidFill>
                <a:latin typeface="Freestyle Script"/>
                <a:cs typeface="Freestyle Script"/>
              </a:rPr>
              <a:t>de  </a:t>
            </a:r>
            <a:r>
              <a:rPr sz="2800" i="1" spc="-5" dirty="0">
                <a:solidFill>
                  <a:srgbClr val="00335F"/>
                </a:solidFill>
                <a:latin typeface="Freestyle Script"/>
                <a:cs typeface="Freestyle Script"/>
              </a:rPr>
              <a:t>p</a:t>
            </a:r>
            <a:r>
              <a:rPr sz="2800" i="1" spc="-15" dirty="0">
                <a:solidFill>
                  <a:srgbClr val="00335F"/>
                </a:solidFill>
                <a:latin typeface="Freestyle Script"/>
                <a:cs typeface="Freestyle Script"/>
              </a:rPr>
              <a:t>r</a:t>
            </a:r>
            <a:r>
              <a:rPr sz="2800" i="1" spc="-5" dirty="0">
                <a:solidFill>
                  <a:srgbClr val="00335F"/>
                </a:solidFill>
                <a:latin typeface="Freestyle Script"/>
                <a:cs typeface="Freestyle Script"/>
              </a:rPr>
              <a:t>of</a:t>
            </a:r>
            <a:r>
              <a:rPr sz="2800" i="1" spc="-20" dirty="0">
                <a:solidFill>
                  <a:srgbClr val="00335F"/>
                </a:solidFill>
                <a:latin typeface="Freestyle Script"/>
                <a:cs typeface="Freestyle Script"/>
              </a:rPr>
              <a:t>i</a:t>
            </a:r>
            <a:r>
              <a:rPr sz="2800" i="1" spc="-10" dirty="0">
                <a:solidFill>
                  <a:srgbClr val="00335F"/>
                </a:solidFill>
                <a:latin typeface="Freestyle Script"/>
                <a:cs typeface="Freestyle Script"/>
              </a:rPr>
              <a:t>ss</a:t>
            </a:r>
            <a:r>
              <a:rPr sz="2800" i="1" spc="-25" dirty="0">
                <a:solidFill>
                  <a:srgbClr val="00335F"/>
                </a:solidFill>
                <a:latin typeface="Freestyle Script"/>
                <a:cs typeface="Freestyle Script"/>
              </a:rPr>
              <a:t>i</a:t>
            </a:r>
            <a:r>
              <a:rPr sz="2800" i="1" spc="-5" dirty="0">
                <a:solidFill>
                  <a:srgbClr val="00335F"/>
                </a:solidFill>
                <a:latin typeface="Freestyle Script"/>
                <a:cs typeface="Freestyle Script"/>
              </a:rPr>
              <a:t>on</a:t>
            </a:r>
            <a:r>
              <a:rPr sz="2800" i="1" dirty="0">
                <a:solidFill>
                  <a:srgbClr val="00335F"/>
                </a:solidFill>
                <a:latin typeface="Freestyle Script"/>
                <a:cs typeface="Freestyle Script"/>
              </a:rPr>
              <a:t>a</a:t>
            </a:r>
            <a:r>
              <a:rPr sz="2800" i="1" spc="-5" dirty="0">
                <a:solidFill>
                  <a:srgbClr val="00335F"/>
                </a:solidFill>
                <a:latin typeface="Freestyle Script"/>
                <a:cs typeface="Freestyle Script"/>
              </a:rPr>
              <a:t>is</a:t>
            </a:r>
            <a:endParaRPr sz="2800">
              <a:latin typeface="Freestyle Script"/>
              <a:cs typeface="Freestyle Scrip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09492" y="4289059"/>
            <a:ext cx="123634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4640" marR="5080" indent="-282575">
              <a:spcBef>
                <a:spcPts val="95"/>
              </a:spcBef>
            </a:pPr>
            <a:r>
              <a:rPr sz="2800" i="1" spc="-10" dirty="0">
                <a:solidFill>
                  <a:srgbClr val="00335F"/>
                </a:solidFill>
                <a:latin typeface="Freestyle Script"/>
                <a:cs typeface="Freestyle Script"/>
              </a:rPr>
              <a:t>Significado da  escolha</a:t>
            </a:r>
            <a:endParaRPr sz="2800">
              <a:latin typeface="Freestyle Script"/>
              <a:cs typeface="Freestyle Scrip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80710" y="2992769"/>
            <a:ext cx="1169035" cy="2038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6360" algn="ctr">
              <a:spcBef>
                <a:spcPts val="95"/>
              </a:spcBef>
            </a:pPr>
            <a:r>
              <a:rPr sz="2800" i="1" spc="-5" dirty="0">
                <a:solidFill>
                  <a:srgbClr val="00335F"/>
                </a:solidFill>
                <a:latin typeface="Freestyle Script"/>
                <a:cs typeface="Freestyle Script"/>
              </a:rPr>
              <a:t>Revista</a:t>
            </a:r>
            <a:r>
              <a:rPr sz="2800" i="1" spc="-70" dirty="0">
                <a:solidFill>
                  <a:srgbClr val="00335F"/>
                </a:solidFill>
                <a:latin typeface="Freestyle Script"/>
                <a:cs typeface="Freestyle Script"/>
              </a:rPr>
              <a:t> </a:t>
            </a:r>
            <a:r>
              <a:rPr sz="2800" i="1" spc="-10" dirty="0">
                <a:solidFill>
                  <a:srgbClr val="00335F"/>
                </a:solidFill>
                <a:latin typeface="Freestyle Script"/>
                <a:cs typeface="Freestyle Script"/>
              </a:rPr>
              <a:t>com  curiosidades</a:t>
            </a:r>
            <a:endParaRPr sz="2800">
              <a:latin typeface="Freestyle Script"/>
              <a:cs typeface="Freestyle Script"/>
            </a:endParaRPr>
          </a:p>
          <a:p>
            <a:pPr marL="35560" marR="5080" indent="-635" algn="ctr">
              <a:spcBef>
                <a:spcPts val="2410"/>
              </a:spcBef>
            </a:pPr>
            <a:r>
              <a:rPr sz="2800" i="1" spc="-10" dirty="0">
                <a:solidFill>
                  <a:srgbClr val="00335F"/>
                </a:solidFill>
                <a:latin typeface="Freestyle Script"/>
                <a:cs typeface="Freestyle Script"/>
              </a:rPr>
              <a:t>Kit   </a:t>
            </a:r>
            <a:r>
              <a:rPr sz="2800" i="1" spc="-5" dirty="0">
                <a:solidFill>
                  <a:srgbClr val="00335F"/>
                </a:solidFill>
                <a:latin typeface="Freestyle Script"/>
                <a:cs typeface="Freestyle Script"/>
              </a:rPr>
              <a:t>pe</a:t>
            </a:r>
            <a:r>
              <a:rPr sz="2800" i="1" spc="-20" dirty="0">
                <a:solidFill>
                  <a:srgbClr val="00335F"/>
                </a:solidFill>
                <a:latin typeface="Freestyle Script"/>
                <a:cs typeface="Freestyle Script"/>
              </a:rPr>
              <a:t>r</a:t>
            </a:r>
            <a:r>
              <a:rPr sz="2800" i="1" spc="-10" dirty="0">
                <a:solidFill>
                  <a:srgbClr val="00335F"/>
                </a:solidFill>
                <a:latin typeface="Freestyle Script"/>
                <a:cs typeface="Freestyle Script"/>
              </a:rPr>
              <a:t>sona</a:t>
            </a:r>
            <a:r>
              <a:rPr sz="2800" i="1" spc="-15" dirty="0">
                <a:solidFill>
                  <a:srgbClr val="00335F"/>
                </a:solidFill>
                <a:latin typeface="Freestyle Script"/>
                <a:cs typeface="Freestyle Script"/>
              </a:rPr>
              <a:t>li</a:t>
            </a:r>
            <a:r>
              <a:rPr sz="2800" i="1" spc="-10" dirty="0">
                <a:solidFill>
                  <a:srgbClr val="00335F"/>
                </a:solidFill>
                <a:latin typeface="Freestyle Script"/>
                <a:cs typeface="Freestyle Script"/>
              </a:rPr>
              <a:t>zado</a:t>
            </a:r>
            <a:endParaRPr sz="2800">
              <a:latin typeface="Freestyle Script"/>
              <a:cs typeface="Freestyle Scrip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545302" y="5490300"/>
            <a:ext cx="82296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034" marR="5080" indent="-13970">
              <a:spcBef>
                <a:spcPts val="95"/>
              </a:spcBef>
            </a:pPr>
            <a:r>
              <a:rPr sz="2800" i="1" spc="-10" dirty="0">
                <a:solidFill>
                  <a:srgbClr val="00335F"/>
                </a:solidFill>
                <a:latin typeface="Freestyle Script"/>
                <a:cs typeface="Freestyle Script"/>
              </a:rPr>
              <a:t>Elem</a:t>
            </a:r>
            <a:r>
              <a:rPr sz="2800" i="1" dirty="0">
                <a:solidFill>
                  <a:srgbClr val="00335F"/>
                </a:solidFill>
                <a:latin typeface="Freestyle Script"/>
                <a:cs typeface="Freestyle Script"/>
              </a:rPr>
              <a:t>e</a:t>
            </a:r>
            <a:r>
              <a:rPr sz="2800" i="1" spc="-10" dirty="0">
                <a:solidFill>
                  <a:srgbClr val="00335F"/>
                </a:solidFill>
                <a:latin typeface="Freestyle Script"/>
                <a:cs typeface="Freestyle Script"/>
              </a:rPr>
              <a:t>nto  sur</a:t>
            </a:r>
            <a:r>
              <a:rPr sz="2800" i="1" spc="-15" dirty="0">
                <a:solidFill>
                  <a:srgbClr val="00335F"/>
                </a:solidFill>
                <a:latin typeface="Freestyle Script"/>
                <a:cs typeface="Freestyle Script"/>
              </a:rPr>
              <a:t>p</a:t>
            </a:r>
            <a:r>
              <a:rPr sz="2800" i="1" spc="-5" dirty="0">
                <a:solidFill>
                  <a:srgbClr val="00335F"/>
                </a:solidFill>
                <a:latin typeface="Freestyle Script"/>
                <a:cs typeface="Freestyle Script"/>
              </a:rPr>
              <a:t>resa</a:t>
            </a:r>
            <a:endParaRPr sz="2800">
              <a:latin typeface="Freestyle Script"/>
              <a:cs typeface="Freestyle Script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EAC06740-9781-8E4A-99B3-1D1BAD591900}"/>
              </a:ext>
            </a:extLst>
          </p:cNvPr>
          <p:cNvSpPr/>
          <p:nvPr/>
        </p:nvSpPr>
        <p:spPr>
          <a:xfrm>
            <a:off x="1030391" y="4918401"/>
            <a:ext cx="48596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pt-BR" sz="3200" spc="135" dirty="0">
                <a:latin typeface="Lucida Sans"/>
                <a:cs typeface="Lucida Sans"/>
              </a:rPr>
              <a:t>E </a:t>
            </a:r>
            <a:r>
              <a:rPr lang="pt-BR" sz="3200" spc="-140" dirty="0">
                <a:latin typeface="Lucida Sans"/>
                <a:cs typeface="Lucida Sans"/>
              </a:rPr>
              <a:t>de </a:t>
            </a:r>
            <a:r>
              <a:rPr lang="pt-BR" sz="3200" spc="-135" dirty="0">
                <a:latin typeface="Lucida Sans"/>
                <a:cs typeface="Lucida Sans"/>
              </a:rPr>
              <a:t>forma  </a:t>
            </a:r>
            <a:r>
              <a:rPr lang="pt-BR" sz="3200" spc="-170" dirty="0">
                <a:latin typeface="Lucida Sans"/>
                <a:cs typeface="Lucida Sans"/>
              </a:rPr>
              <a:t>or</a:t>
            </a:r>
            <a:r>
              <a:rPr lang="pt-BR" sz="3200" spc="-200" dirty="0">
                <a:latin typeface="Lucida Sans"/>
                <a:cs typeface="Lucida Sans"/>
              </a:rPr>
              <a:t>g</a:t>
            </a:r>
            <a:r>
              <a:rPr lang="pt-BR" sz="3200" spc="-120" dirty="0">
                <a:latin typeface="Lucida Sans"/>
                <a:cs typeface="Lucida Sans"/>
              </a:rPr>
              <a:t>anizada...</a:t>
            </a:r>
            <a:endParaRPr lang="pt-BR" sz="3200" dirty="0"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485616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2820" y="2032321"/>
            <a:ext cx="10069551" cy="373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spcBef>
                <a:spcPts val="100"/>
              </a:spcBef>
            </a:pPr>
            <a:r>
              <a:rPr sz="2400" b="1" spc="-229" dirty="0">
                <a:latin typeface="Arial"/>
                <a:cs typeface="Arial"/>
              </a:rPr>
              <a:t>O </a:t>
            </a:r>
            <a:r>
              <a:rPr sz="2400" b="1" spc="-95" dirty="0">
                <a:latin typeface="Arial"/>
                <a:cs typeface="Arial"/>
              </a:rPr>
              <a:t>produto </a:t>
            </a:r>
            <a:r>
              <a:rPr sz="2400" b="1" spc="-100" dirty="0">
                <a:latin typeface="Arial"/>
                <a:cs typeface="Arial"/>
              </a:rPr>
              <a:t>que você</a:t>
            </a:r>
            <a:r>
              <a:rPr sz="2400" b="1" spc="-330" dirty="0">
                <a:latin typeface="Arial"/>
                <a:cs typeface="Arial"/>
              </a:rPr>
              <a:t> </a:t>
            </a:r>
            <a:r>
              <a:rPr sz="2400" b="1" spc="-80" dirty="0">
                <a:latin typeface="Arial"/>
                <a:cs typeface="Arial"/>
              </a:rPr>
              <a:t>entrega:</a:t>
            </a:r>
            <a:endParaRPr sz="2400" dirty="0">
              <a:latin typeface="Arial"/>
              <a:cs typeface="Arial"/>
            </a:endParaRPr>
          </a:p>
          <a:p>
            <a:pPr marL="469900" marR="5080" indent="-457200" algn="just">
              <a:spcBef>
                <a:spcPts val="5"/>
              </a:spcBef>
            </a:pPr>
            <a:r>
              <a:rPr sz="2400" spc="-90" dirty="0">
                <a:latin typeface="Lucida Sans"/>
                <a:cs typeface="Lucida Sans"/>
              </a:rPr>
              <a:t>Skype,</a:t>
            </a:r>
            <a:r>
              <a:rPr sz="2400" spc="-175" dirty="0">
                <a:latin typeface="Lucida Sans"/>
                <a:cs typeface="Lucida Sans"/>
              </a:rPr>
              <a:t> </a:t>
            </a:r>
            <a:r>
              <a:rPr sz="2400" spc="-140" dirty="0">
                <a:latin typeface="Lucida Sans"/>
                <a:cs typeface="Lucida Sans"/>
              </a:rPr>
              <a:t>um</a:t>
            </a:r>
            <a:r>
              <a:rPr sz="2400" spc="-155" dirty="0">
                <a:latin typeface="Lucida Sans"/>
                <a:cs typeface="Lucida Sans"/>
              </a:rPr>
              <a:t> </a:t>
            </a:r>
            <a:r>
              <a:rPr sz="2400" spc="-80" dirty="0">
                <a:latin typeface="Lucida Sans"/>
                <a:cs typeface="Lucida Sans"/>
              </a:rPr>
              <a:t>discador</a:t>
            </a:r>
            <a:r>
              <a:rPr sz="2400" spc="-180" dirty="0">
                <a:latin typeface="Lucida Sans"/>
                <a:cs typeface="Lucida Sans"/>
              </a:rPr>
              <a:t> </a:t>
            </a:r>
            <a:r>
              <a:rPr sz="2400" spc="-30" dirty="0">
                <a:latin typeface="Lucida Sans"/>
                <a:cs typeface="Lucida Sans"/>
              </a:rPr>
              <a:t>VOIP</a:t>
            </a:r>
            <a:r>
              <a:rPr sz="2400" spc="-160" dirty="0">
                <a:latin typeface="Lucida Sans"/>
                <a:cs typeface="Lucida Sans"/>
              </a:rPr>
              <a:t> </a:t>
            </a:r>
            <a:r>
              <a:rPr sz="2400" spc="-114" dirty="0">
                <a:latin typeface="Lucida Sans"/>
                <a:cs typeface="Lucida Sans"/>
              </a:rPr>
              <a:t>que</a:t>
            </a:r>
            <a:r>
              <a:rPr sz="2400" spc="-160" dirty="0">
                <a:latin typeface="Lucida Sans"/>
                <a:cs typeface="Lucida Sans"/>
              </a:rPr>
              <a:t> </a:t>
            </a:r>
            <a:r>
              <a:rPr sz="2400" spc="-80" dirty="0">
                <a:latin typeface="Lucida Sans"/>
                <a:cs typeface="Lucida Sans"/>
              </a:rPr>
              <a:t>faz</a:t>
            </a:r>
            <a:r>
              <a:rPr sz="2400" spc="-150" dirty="0">
                <a:latin typeface="Lucida Sans"/>
                <a:cs typeface="Lucida Sans"/>
              </a:rPr>
              <a:t> </a:t>
            </a:r>
            <a:r>
              <a:rPr sz="2400" spc="-45" dirty="0">
                <a:latin typeface="Lucida Sans"/>
                <a:cs typeface="Lucida Sans"/>
              </a:rPr>
              <a:t>chamadas</a:t>
            </a:r>
            <a:r>
              <a:rPr sz="2400" spc="-160" dirty="0">
                <a:latin typeface="Lucida Sans"/>
                <a:cs typeface="Lucida Sans"/>
              </a:rPr>
              <a:t> </a:t>
            </a:r>
            <a:r>
              <a:rPr sz="2400" spc="-75" dirty="0">
                <a:latin typeface="Lucida Sans"/>
                <a:cs typeface="Lucida Sans"/>
              </a:rPr>
              <a:t>gratuitas</a:t>
            </a:r>
            <a:r>
              <a:rPr sz="2400" spc="-160" dirty="0">
                <a:latin typeface="Lucida Sans"/>
                <a:cs typeface="Lucida Sans"/>
              </a:rPr>
              <a:t> </a:t>
            </a:r>
            <a:r>
              <a:rPr sz="2400" spc="-114" dirty="0">
                <a:latin typeface="Lucida Sans"/>
                <a:cs typeface="Lucida Sans"/>
              </a:rPr>
              <a:t>de  </a:t>
            </a:r>
            <a:r>
              <a:rPr sz="2400" spc="-105" dirty="0">
                <a:latin typeface="Lucida Sans"/>
                <a:cs typeface="Lucida Sans"/>
              </a:rPr>
              <a:t>voz </a:t>
            </a:r>
            <a:r>
              <a:rPr sz="2400" spc="-100" dirty="0">
                <a:latin typeface="Lucida Sans"/>
                <a:cs typeface="Lucida Sans"/>
              </a:rPr>
              <a:t>entre </a:t>
            </a:r>
            <a:r>
              <a:rPr sz="2400" spc="-85" dirty="0">
                <a:latin typeface="Lucida Sans"/>
                <a:cs typeface="Lucida Sans"/>
              </a:rPr>
              <a:t>computadores </a:t>
            </a:r>
            <a:r>
              <a:rPr sz="2400" spc="-70" dirty="0">
                <a:latin typeface="Lucida Sans"/>
                <a:cs typeface="Lucida Sans"/>
              </a:rPr>
              <a:t>e </a:t>
            </a:r>
            <a:r>
              <a:rPr sz="2400" spc="-45" dirty="0">
                <a:latin typeface="Lucida Sans"/>
                <a:cs typeface="Lucida Sans"/>
              </a:rPr>
              <a:t>chamadas </a:t>
            </a:r>
            <a:r>
              <a:rPr sz="2400" spc="-75" dirty="0">
                <a:latin typeface="Lucida Sans"/>
                <a:cs typeface="Lucida Sans"/>
              </a:rPr>
              <a:t>internacionais  </a:t>
            </a:r>
            <a:r>
              <a:rPr sz="2400" spc="-110" dirty="0">
                <a:latin typeface="Lucida Sans"/>
                <a:cs typeface="Lucida Sans"/>
              </a:rPr>
              <a:t>de </a:t>
            </a:r>
            <a:r>
              <a:rPr sz="2400" spc="-130" dirty="0">
                <a:latin typeface="Lucida Sans"/>
                <a:cs typeface="Lucida Sans"/>
              </a:rPr>
              <a:t>baixo</a:t>
            </a:r>
            <a:r>
              <a:rPr sz="2400" spc="-220" dirty="0">
                <a:latin typeface="Lucida Sans"/>
                <a:cs typeface="Lucida Sans"/>
              </a:rPr>
              <a:t> </a:t>
            </a:r>
            <a:r>
              <a:rPr sz="2400" spc="-60" dirty="0">
                <a:latin typeface="Lucida Sans"/>
                <a:cs typeface="Lucida Sans"/>
              </a:rPr>
              <a:t>custo.</a:t>
            </a:r>
            <a:endParaRPr sz="2400" dirty="0">
              <a:latin typeface="Lucida Sans"/>
              <a:cs typeface="Lucida Sans"/>
            </a:endParaRPr>
          </a:p>
          <a:p>
            <a:pPr algn="just"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 algn="just"/>
            <a:r>
              <a:rPr sz="2400" b="1" spc="-125" dirty="0">
                <a:latin typeface="Arial"/>
                <a:cs typeface="Arial"/>
              </a:rPr>
              <a:t>Como </a:t>
            </a:r>
            <a:r>
              <a:rPr sz="2400" b="1" spc="-95" dirty="0">
                <a:latin typeface="Arial"/>
                <a:cs typeface="Arial"/>
              </a:rPr>
              <a:t>você </a:t>
            </a:r>
            <a:r>
              <a:rPr sz="2400" b="1" spc="-90" dirty="0">
                <a:latin typeface="Arial"/>
                <a:cs typeface="Arial"/>
              </a:rPr>
              <a:t>resolve </a:t>
            </a:r>
            <a:r>
              <a:rPr sz="2400" b="1" spc="-114" dirty="0">
                <a:latin typeface="Arial"/>
                <a:cs typeface="Arial"/>
              </a:rPr>
              <a:t>o </a:t>
            </a:r>
            <a:r>
              <a:rPr sz="2400" b="1" spc="-85" dirty="0">
                <a:latin typeface="Arial"/>
                <a:cs typeface="Arial"/>
              </a:rPr>
              <a:t>problema </a:t>
            </a:r>
            <a:r>
              <a:rPr sz="2400" b="1" spc="-114" dirty="0">
                <a:latin typeface="Arial"/>
                <a:cs typeface="Arial"/>
              </a:rPr>
              <a:t>do</a:t>
            </a:r>
            <a:r>
              <a:rPr sz="2400" b="1" spc="50" dirty="0">
                <a:latin typeface="Arial"/>
                <a:cs typeface="Arial"/>
              </a:rPr>
              <a:t> </a:t>
            </a:r>
            <a:r>
              <a:rPr sz="2400" b="1" spc="-65" dirty="0">
                <a:latin typeface="Arial"/>
                <a:cs typeface="Arial"/>
              </a:rPr>
              <a:t>cliente:</a:t>
            </a:r>
            <a:endParaRPr sz="2400" dirty="0">
              <a:latin typeface="Arial"/>
              <a:cs typeface="Arial"/>
            </a:endParaRPr>
          </a:p>
          <a:p>
            <a:pPr marL="12700" algn="just"/>
            <a:r>
              <a:rPr sz="2400" spc="-90" dirty="0">
                <a:latin typeface="Lucida Sans"/>
                <a:cs typeface="Lucida Sans"/>
              </a:rPr>
              <a:t>Reduz </a:t>
            </a:r>
            <a:r>
              <a:rPr sz="2400" spc="-45" dirty="0">
                <a:latin typeface="Lucida Sans"/>
                <a:cs typeface="Lucida Sans"/>
              </a:rPr>
              <a:t>os </a:t>
            </a:r>
            <a:r>
              <a:rPr sz="2400" spc="-35" dirty="0">
                <a:latin typeface="Lucida Sans"/>
                <a:cs typeface="Lucida Sans"/>
              </a:rPr>
              <a:t>custos </a:t>
            </a:r>
            <a:r>
              <a:rPr sz="2400" spc="-70" dirty="0">
                <a:latin typeface="Lucida Sans"/>
                <a:cs typeface="Lucida Sans"/>
              </a:rPr>
              <a:t>com</a:t>
            </a:r>
            <a:r>
              <a:rPr sz="2400" spc="-530" dirty="0">
                <a:latin typeface="Lucida Sans"/>
                <a:cs typeface="Lucida Sans"/>
              </a:rPr>
              <a:t> </a:t>
            </a:r>
            <a:r>
              <a:rPr sz="2400" spc="-90" dirty="0">
                <a:latin typeface="Lucida Sans"/>
                <a:cs typeface="Lucida Sans"/>
              </a:rPr>
              <a:t>telefone.</a:t>
            </a:r>
            <a:endParaRPr sz="2400" dirty="0">
              <a:latin typeface="Lucida Sans"/>
              <a:cs typeface="Lucida Sans"/>
            </a:endParaRPr>
          </a:p>
          <a:p>
            <a:pPr algn="just"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 algn="just">
              <a:spcBef>
                <a:spcPts val="5"/>
              </a:spcBef>
            </a:pPr>
            <a:r>
              <a:rPr sz="2400" b="1" spc="-165" dirty="0">
                <a:latin typeface="Arial"/>
                <a:cs typeface="Arial"/>
              </a:rPr>
              <a:t>Os </a:t>
            </a:r>
            <a:r>
              <a:rPr sz="2400" b="1" spc="-70" dirty="0">
                <a:latin typeface="Arial"/>
                <a:cs typeface="Arial"/>
              </a:rPr>
              <a:t>benefícios </a:t>
            </a:r>
            <a:r>
              <a:rPr sz="2400" b="1" spc="-100" dirty="0">
                <a:latin typeface="Arial"/>
                <a:cs typeface="Arial"/>
              </a:rPr>
              <a:t>que </a:t>
            </a:r>
            <a:r>
              <a:rPr sz="2400" b="1" spc="-95" dirty="0">
                <a:latin typeface="Arial"/>
                <a:cs typeface="Arial"/>
              </a:rPr>
              <a:t>você</a:t>
            </a:r>
            <a:r>
              <a:rPr sz="2400" b="1" spc="30" dirty="0">
                <a:latin typeface="Arial"/>
                <a:cs typeface="Arial"/>
              </a:rPr>
              <a:t> </a:t>
            </a:r>
            <a:r>
              <a:rPr sz="2400" b="1" spc="-95" dirty="0">
                <a:latin typeface="Arial"/>
                <a:cs typeface="Arial"/>
              </a:rPr>
              <a:t>gera:</a:t>
            </a:r>
            <a:endParaRPr sz="2400" dirty="0">
              <a:latin typeface="Arial"/>
              <a:cs typeface="Arial"/>
            </a:endParaRPr>
          </a:p>
          <a:p>
            <a:pPr marL="172720" indent="-160020" algn="just">
              <a:buChar char="-"/>
              <a:tabLst>
                <a:tab pos="172720" algn="l"/>
              </a:tabLst>
            </a:pPr>
            <a:r>
              <a:rPr sz="2400" spc="-65" dirty="0">
                <a:latin typeface="Lucida Sans"/>
                <a:cs typeface="Lucida Sans"/>
              </a:rPr>
              <a:t>Custos </a:t>
            </a:r>
            <a:r>
              <a:rPr sz="2400" spc="-60" dirty="0">
                <a:latin typeface="Lucida Sans"/>
                <a:cs typeface="Lucida Sans"/>
              </a:rPr>
              <a:t>mais</a:t>
            </a:r>
            <a:r>
              <a:rPr sz="2400" spc="-300" dirty="0">
                <a:latin typeface="Lucida Sans"/>
                <a:cs typeface="Lucida Sans"/>
              </a:rPr>
              <a:t> </a:t>
            </a:r>
            <a:r>
              <a:rPr sz="2400" spc="-100" dirty="0">
                <a:latin typeface="Lucida Sans"/>
                <a:cs typeface="Lucida Sans"/>
              </a:rPr>
              <a:t>baixos</a:t>
            </a:r>
            <a:endParaRPr sz="2400" dirty="0">
              <a:latin typeface="Lucida Sans"/>
              <a:cs typeface="Lucida Sans"/>
            </a:endParaRPr>
          </a:p>
          <a:p>
            <a:pPr marL="172720" indent="-160020" algn="just">
              <a:buChar char="-"/>
              <a:tabLst>
                <a:tab pos="172720" algn="l"/>
              </a:tabLst>
            </a:pPr>
            <a:r>
              <a:rPr sz="2400" spc="-70" dirty="0">
                <a:latin typeface="Lucida Sans"/>
                <a:cs typeface="Lucida Sans"/>
              </a:rPr>
              <a:t>Maior </a:t>
            </a:r>
            <a:r>
              <a:rPr sz="2400" spc="-80" dirty="0">
                <a:latin typeface="Lucida Sans"/>
                <a:cs typeface="Lucida Sans"/>
              </a:rPr>
              <a:t>simplicidade </a:t>
            </a:r>
            <a:r>
              <a:rPr sz="2400" spc="-85" dirty="0">
                <a:latin typeface="Lucida Sans"/>
                <a:cs typeface="Lucida Sans"/>
              </a:rPr>
              <a:t>para </a:t>
            </a:r>
            <a:r>
              <a:rPr sz="2400" spc="-95" dirty="0">
                <a:latin typeface="Lucida Sans"/>
                <a:cs typeface="Lucida Sans"/>
              </a:rPr>
              <a:t>fazer </a:t>
            </a:r>
            <a:r>
              <a:rPr sz="2400" spc="-60" dirty="0">
                <a:latin typeface="Lucida Sans"/>
                <a:cs typeface="Lucida Sans"/>
              </a:rPr>
              <a:t>ligações</a:t>
            </a:r>
            <a:r>
              <a:rPr sz="2400" spc="-505" dirty="0">
                <a:latin typeface="Lucida Sans"/>
                <a:cs typeface="Lucida Sans"/>
              </a:rPr>
              <a:t> </a:t>
            </a:r>
            <a:r>
              <a:rPr sz="2400" spc="-75" dirty="0">
                <a:latin typeface="Lucida Sans"/>
                <a:cs typeface="Lucida Sans"/>
              </a:rPr>
              <a:t>internacionais</a:t>
            </a:r>
            <a:endParaRPr sz="2400" dirty="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6367" y="491997"/>
            <a:ext cx="6158865" cy="756920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270" dirty="0">
                <a:solidFill>
                  <a:srgbClr val="3CB5B5"/>
                </a:solidFill>
                <a:latin typeface="Arial"/>
                <a:cs typeface="Arial"/>
              </a:rPr>
              <a:t>PROPOSTA </a:t>
            </a:r>
            <a:r>
              <a:rPr sz="4800" b="1" spc="-390" dirty="0">
                <a:solidFill>
                  <a:srgbClr val="3CB5B5"/>
                </a:solidFill>
                <a:latin typeface="Arial"/>
                <a:cs typeface="Arial"/>
              </a:rPr>
              <a:t>DE</a:t>
            </a:r>
            <a:r>
              <a:rPr sz="4800" b="1" spc="-60" dirty="0">
                <a:solidFill>
                  <a:srgbClr val="3CB5B5"/>
                </a:solidFill>
                <a:latin typeface="Arial"/>
                <a:cs typeface="Arial"/>
              </a:rPr>
              <a:t> </a:t>
            </a:r>
            <a:r>
              <a:rPr sz="4800" b="1" spc="-330" dirty="0">
                <a:solidFill>
                  <a:srgbClr val="3CB5B5"/>
                </a:solidFill>
                <a:latin typeface="Arial"/>
                <a:cs typeface="Arial"/>
              </a:rPr>
              <a:t>VALOR</a:t>
            </a:r>
            <a:endParaRPr sz="4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3124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57150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45335" y="3500629"/>
            <a:ext cx="2627630" cy="2272665"/>
          </a:xfrm>
          <a:custGeom>
            <a:avLst/>
            <a:gdLst/>
            <a:ahLst/>
            <a:cxnLst/>
            <a:rect l="l" t="t" r="r" b="b"/>
            <a:pathLst>
              <a:path w="2627630" h="2272665">
                <a:moveTo>
                  <a:pt x="0" y="2272284"/>
                </a:moveTo>
                <a:lnTo>
                  <a:pt x="2627376" y="2272284"/>
                </a:lnTo>
                <a:lnTo>
                  <a:pt x="2627376" y="0"/>
                </a:lnTo>
                <a:lnTo>
                  <a:pt x="0" y="0"/>
                </a:lnTo>
                <a:lnTo>
                  <a:pt x="0" y="2272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8926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1215" y="1037844"/>
            <a:ext cx="2193290" cy="757555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229" dirty="0">
                <a:solidFill>
                  <a:srgbClr val="3CB5B5"/>
                </a:solidFill>
                <a:latin typeface="Arial"/>
                <a:cs typeface="Arial"/>
              </a:rPr>
              <a:t>CANAIS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88058" y="2280667"/>
            <a:ext cx="2162810" cy="1297305"/>
          </a:xfrm>
          <a:custGeom>
            <a:avLst/>
            <a:gdLst/>
            <a:ahLst/>
            <a:cxnLst/>
            <a:rect l="l" t="t" r="r" b="b"/>
            <a:pathLst>
              <a:path w="2162810" h="1297304">
                <a:moveTo>
                  <a:pt x="2032889" y="0"/>
                </a:moveTo>
                <a:lnTo>
                  <a:pt x="129692" y="0"/>
                </a:lnTo>
                <a:lnTo>
                  <a:pt x="79209" y="10187"/>
                </a:lnTo>
                <a:lnTo>
                  <a:pt x="37985" y="37973"/>
                </a:lnTo>
                <a:lnTo>
                  <a:pt x="10191" y="79188"/>
                </a:lnTo>
                <a:lnTo>
                  <a:pt x="0" y="129667"/>
                </a:lnTo>
                <a:lnTo>
                  <a:pt x="0" y="1167257"/>
                </a:lnTo>
                <a:lnTo>
                  <a:pt x="10191" y="1217735"/>
                </a:lnTo>
                <a:lnTo>
                  <a:pt x="37985" y="1258951"/>
                </a:lnTo>
                <a:lnTo>
                  <a:pt x="79209" y="1286736"/>
                </a:lnTo>
                <a:lnTo>
                  <a:pt x="129692" y="1296924"/>
                </a:lnTo>
                <a:lnTo>
                  <a:pt x="2032889" y="1296924"/>
                </a:lnTo>
                <a:lnTo>
                  <a:pt x="2083367" y="1286736"/>
                </a:lnTo>
                <a:lnTo>
                  <a:pt x="2124583" y="1258951"/>
                </a:lnTo>
                <a:lnTo>
                  <a:pt x="2152368" y="1217735"/>
                </a:lnTo>
                <a:lnTo>
                  <a:pt x="2162556" y="1167257"/>
                </a:lnTo>
                <a:lnTo>
                  <a:pt x="2162556" y="129667"/>
                </a:lnTo>
                <a:lnTo>
                  <a:pt x="2152368" y="79188"/>
                </a:lnTo>
                <a:lnTo>
                  <a:pt x="2124583" y="37973"/>
                </a:lnTo>
                <a:lnTo>
                  <a:pt x="2083367" y="10187"/>
                </a:lnTo>
                <a:lnTo>
                  <a:pt x="20328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88058" y="2280667"/>
            <a:ext cx="2162810" cy="1297305"/>
          </a:xfrm>
          <a:custGeom>
            <a:avLst/>
            <a:gdLst/>
            <a:ahLst/>
            <a:cxnLst/>
            <a:rect l="l" t="t" r="r" b="b"/>
            <a:pathLst>
              <a:path w="2162810" h="1297304">
                <a:moveTo>
                  <a:pt x="0" y="129667"/>
                </a:moveTo>
                <a:lnTo>
                  <a:pt x="10191" y="79188"/>
                </a:lnTo>
                <a:lnTo>
                  <a:pt x="37985" y="37973"/>
                </a:lnTo>
                <a:lnTo>
                  <a:pt x="79209" y="10187"/>
                </a:lnTo>
                <a:lnTo>
                  <a:pt x="129692" y="0"/>
                </a:lnTo>
                <a:lnTo>
                  <a:pt x="2032889" y="0"/>
                </a:lnTo>
                <a:lnTo>
                  <a:pt x="2083367" y="10187"/>
                </a:lnTo>
                <a:lnTo>
                  <a:pt x="2124583" y="37973"/>
                </a:lnTo>
                <a:lnTo>
                  <a:pt x="2152368" y="79188"/>
                </a:lnTo>
                <a:lnTo>
                  <a:pt x="2162556" y="129667"/>
                </a:lnTo>
                <a:lnTo>
                  <a:pt x="2162556" y="1167257"/>
                </a:lnTo>
                <a:lnTo>
                  <a:pt x="2152368" y="1217735"/>
                </a:lnTo>
                <a:lnTo>
                  <a:pt x="2124583" y="1258951"/>
                </a:lnTo>
                <a:lnTo>
                  <a:pt x="2083367" y="1286736"/>
                </a:lnTo>
                <a:lnTo>
                  <a:pt x="2032889" y="1296924"/>
                </a:lnTo>
                <a:lnTo>
                  <a:pt x="129692" y="1296924"/>
                </a:lnTo>
                <a:lnTo>
                  <a:pt x="79209" y="1286736"/>
                </a:lnTo>
                <a:lnTo>
                  <a:pt x="37985" y="1258951"/>
                </a:lnTo>
                <a:lnTo>
                  <a:pt x="10191" y="1217735"/>
                </a:lnTo>
                <a:lnTo>
                  <a:pt x="0" y="1167257"/>
                </a:lnTo>
                <a:lnTo>
                  <a:pt x="0" y="129667"/>
                </a:lnTo>
                <a:close/>
              </a:path>
            </a:pathLst>
          </a:custGeom>
          <a:ln w="25908">
            <a:solidFill>
              <a:srgbClr val="DCDE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10231" y="2701544"/>
            <a:ext cx="1915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75" dirty="0">
                <a:solidFill>
                  <a:srgbClr val="FFFFFF"/>
                </a:solidFill>
                <a:latin typeface="Lucida Sans"/>
                <a:cs typeface="Lucida Sans"/>
              </a:rPr>
              <a:t>Comunicação</a:t>
            </a:r>
            <a:endParaRPr sz="2400">
              <a:latin typeface="Lucida Sans"/>
              <a:cs typeface="Lucida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66261" y="2660905"/>
            <a:ext cx="459105" cy="536575"/>
          </a:xfrm>
          <a:custGeom>
            <a:avLst/>
            <a:gdLst/>
            <a:ahLst/>
            <a:cxnLst/>
            <a:rect l="l" t="t" r="r" b="b"/>
            <a:pathLst>
              <a:path w="459104" h="536575">
                <a:moveTo>
                  <a:pt x="229362" y="0"/>
                </a:moveTo>
                <a:lnTo>
                  <a:pt x="229362" y="107315"/>
                </a:lnTo>
                <a:lnTo>
                  <a:pt x="0" y="107315"/>
                </a:lnTo>
                <a:lnTo>
                  <a:pt x="0" y="429133"/>
                </a:lnTo>
                <a:lnTo>
                  <a:pt x="229362" y="429133"/>
                </a:lnTo>
                <a:lnTo>
                  <a:pt x="229362" y="536448"/>
                </a:lnTo>
                <a:lnTo>
                  <a:pt x="458724" y="268224"/>
                </a:lnTo>
                <a:lnTo>
                  <a:pt x="229362" y="0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14721" y="2280667"/>
            <a:ext cx="2164080" cy="1297305"/>
          </a:xfrm>
          <a:custGeom>
            <a:avLst/>
            <a:gdLst/>
            <a:ahLst/>
            <a:cxnLst/>
            <a:rect l="l" t="t" r="r" b="b"/>
            <a:pathLst>
              <a:path w="2164079" h="1297304">
                <a:moveTo>
                  <a:pt x="2034413" y="0"/>
                </a:moveTo>
                <a:lnTo>
                  <a:pt x="129666" y="0"/>
                </a:lnTo>
                <a:lnTo>
                  <a:pt x="79188" y="10187"/>
                </a:lnTo>
                <a:lnTo>
                  <a:pt x="37973" y="37973"/>
                </a:lnTo>
                <a:lnTo>
                  <a:pt x="10187" y="79188"/>
                </a:lnTo>
                <a:lnTo>
                  <a:pt x="0" y="129667"/>
                </a:lnTo>
                <a:lnTo>
                  <a:pt x="0" y="1167257"/>
                </a:lnTo>
                <a:lnTo>
                  <a:pt x="10187" y="1217735"/>
                </a:lnTo>
                <a:lnTo>
                  <a:pt x="37973" y="1258951"/>
                </a:lnTo>
                <a:lnTo>
                  <a:pt x="79188" y="1286736"/>
                </a:lnTo>
                <a:lnTo>
                  <a:pt x="129666" y="1296924"/>
                </a:lnTo>
                <a:lnTo>
                  <a:pt x="2034413" y="1296924"/>
                </a:lnTo>
                <a:lnTo>
                  <a:pt x="2084891" y="1286736"/>
                </a:lnTo>
                <a:lnTo>
                  <a:pt x="2126106" y="1258951"/>
                </a:lnTo>
                <a:lnTo>
                  <a:pt x="2153892" y="1217735"/>
                </a:lnTo>
                <a:lnTo>
                  <a:pt x="2164079" y="1167257"/>
                </a:lnTo>
                <a:lnTo>
                  <a:pt x="2164079" y="129667"/>
                </a:lnTo>
                <a:lnTo>
                  <a:pt x="2153892" y="79188"/>
                </a:lnTo>
                <a:lnTo>
                  <a:pt x="2126107" y="37973"/>
                </a:lnTo>
                <a:lnTo>
                  <a:pt x="2084891" y="10187"/>
                </a:lnTo>
                <a:lnTo>
                  <a:pt x="20344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14721" y="2280667"/>
            <a:ext cx="2164080" cy="1297305"/>
          </a:xfrm>
          <a:custGeom>
            <a:avLst/>
            <a:gdLst/>
            <a:ahLst/>
            <a:cxnLst/>
            <a:rect l="l" t="t" r="r" b="b"/>
            <a:pathLst>
              <a:path w="2164079" h="1297304">
                <a:moveTo>
                  <a:pt x="0" y="129667"/>
                </a:moveTo>
                <a:lnTo>
                  <a:pt x="10187" y="79188"/>
                </a:lnTo>
                <a:lnTo>
                  <a:pt x="37973" y="37973"/>
                </a:lnTo>
                <a:lnTo>
                  <a:pt x="79188" y="10187"/>
                </a:lnTo>
                <a:lnTo>
                  <a:pt x="129666" y="0"/>
                </a:lnTo>
                <a:lnTo>
                  <a:pt x="2034413" y="0"/>
                </a:lnTo>
                <a:lnTo>
                  <a:pt x="2084891" y="10187"/>
                </a:lnTo>
                <a:lnTo>
                  <a:pt x="2126107" y="37973"/>
                </a:lnTo>
                <a:lnTo>
                  <a:pt x="2153892" y="79188"/>
                </a:lnTo>
                <a:lnTo>
                  <a:pt x="2164079" y="129667"/>
                </a:lnTo>
                <a:lnTo>
                  <a:pt x="2164079" y="1167257"/>
                </a:lnTo>
                <a:lnTo>
                  <a:pt x="2153892" y="1217735"/>
                </a:lnTo>
                <a:lnTo>
                  <a:pt x="2126106" y="1258951"/>
                </a:lnTo>
                <a:lnTo>
                  <a:pt x="2084891" y="1286736"/>
                </a:lnTo>
                <a:lnTo>
                  <a:pt x="2034413" y="1296924"/>
                </a:lnTo>
                <a:lnTo>
                  <a:pt x="129666" y="1296924"/>
                </a:lnTo>
                <a:lnTo>
                  <a:pt x="79188" y="1286736"/>
                </a:lnTo>
                <a:lnTo>
                  <a:pt x="37972" y="1258951"/>
                </a:lnTo>
                <a:lnTo>
                  <a:pt x="10187" y="1217735"/>
                </a:lnTo>
                <a:lnTo>
                  <a:pt x="0" y="1167257"/>
                </a:lnTo>
                <a:lnTo>
                  <a:pt x="0" y="129667"/>
                </a:lnTo>
                <a:close/>
              </a:path>
            </a:pathLst>
          </a:custGeom>
          <a:ln w="25908">
            <a:solidFill>
              <a:srgbClr val="DCDE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648959" y="2701544"/>
            <a:ext cx="89344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85" dirty="0">
                <a:solidFill>
                  <a:srgbClr val="FFFFFF"/>
                </a:solidFill>
                <a:latin typeface="Lucida Sans"/>
                <a:cs typeface="Lucida Sans"/>
              </a:rPr>
              <a:t>Venda</a:t>
            </a:r>
            <a:endParaRPr sz="2400">
              <a:latin typeface="Lucida Sans"/>
              <a:cs typeface="Lucida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392924" y="2660905"/>
            <a:ext cx="459105" cy="536575"/>
          </a:xfrm>
          <a:custGeom>
            <a:avLst/>
            <a:gdLst/>
            <a:ahLst/>
            <a:cxnLst/>
            <a:rect l="l" t="t" r="r" b="b"/>
            <a:pathLst>
              <a:path w="459104" h="536575">
                <a:moveTo>
                  <a:pt x="229362" y="0"/>
                </a:moveTo>
                <a:lnTo>
                  <a:pt x="229362" y="107315"/>
                </a:lnTo>
                <a:lnTo>
                  <a:pt x="0" y="107315"/>
                </a:lnTo>
                <a:lnTo>
                  <a:pt x="0" y="429133"/>
                </a:lnTo>
                <a:lnTo>
                  <a:pt x="229362" y="429133"/>
                </a:lnTo>
                <a:lnTo>
                  <a:pt x="229362" y="536448"/>
                </a:lnTo>
                <a:lnTo>
                  <a:pt x="458724" y="268224"/>
                </a:lnTo>
                <a:lnTo>
                  <a:pt x="229362" y="0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42909" y="2280667"/>
            <a:ext cx="2162810" cy="1297305"/>
          </a:xfrm>
          <a:custGeom>
            <a:avLst/>
            <a:gdLst/>
            <a:ahLst/>
            <a:cxnLst/>
            <a:rect l="l" t="t" r="r" b="b"/>
            <a:pathLst>
              <a:path w="2162809" h="1297304">
                <a:moveTo>
                  <a:pt x="2032889" y="0"/>
                </a:moveTo>
                <a:lnTo>
                  <a:pt x="129667" y="0"/>
                </a:lnTo>
                <a:lnTo>
                  <a:pt x="79188" y="10187"/>
                </a:lnTo>
                <a:lnTo>
                  <a:pt x="37973" y="37973"/>
                </a:lnTo>
                <a:lnTo>
                  <a:pt x="10187" y="79188"/>
                </a:lnTo>
                <a:lnTo>
                  <a:pt x="0" y="129667"/>
                </a:lnTo>
                <a:lnTo>
                  <a:pt x="0" y="1167257"/>
                </a:lnTo>
                <a:lnTo>
                  <a:pt x="10187" y="1217735"/>
                </a:lnTo>
                <a:lnTo>
                  <a:pt x="37973" y="1258951"/>
                </a:lnTo>
                <a:lnTo>
                  <a:pt x="79188" y="1286736"/>
                </a:lnTo>
                <a:lnTo>
                  <a:pt x="129667" y="1296924"/>
                </a:lnTo>
                <a:lnTo>
                  <a:pt x="2032889" y="1296924"/>
                </a:lnTo>
                <a:lnTo>
                  <a:pt x="2083367" y="1286736"/>
                </a:lnTo>
                <a:lnTo>
                  <a:pt x="2124582" y="1258951"/>
                </a:lnTo>
                <a:lnTo>
                  <a:pt x="2152368" y="1217735"/>
                </a:lnTo>
                <a:lnTo>
                  <a:pt x="2162556" y="1167257"/>
                </a:lnTo>
                <a:lnTo>
                  <a:pt x="2162556" y="129667"/>
                </a:lnTo>
                <a:lnTo>
                  <a:pt x="2152368" y="79188"/>
                </a:lnTo>
                <a:lnTo>
                  <a:pt x="2124583" y="37973"/>
                </a:lnTo>
                <a:lnTo>
                  <a:pt x="2083367" y="10187"/>
                </a:lnTo>
                <a:lnTo>
                  <a:pt x="20328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42909" y="2280667"/>
            <a:ext cx="2162810" cy="1297305"/>
          </a:xfrm>
          <a:custGeom>
            <a:avLst/>
            <a:gdLst/>
            <a:ahLst/>
            <a:cxnLst/>
            <a:rect l="l" t="t" r="r" b="b"/>
            <a:pathLst>
              <a:path w="2162809" h="1297304">
                <a:moveTo>
                  <a:pt x="0" y="129667"/>
                </a:moveTo>
                <a:lnTo>
                  <a:pt x="10187" y="79188"/>
                </a:lnTo>
                <a:lnTo>
                  <a:pt x="37973" y="37973"/>
                </a:lnTo>
                <a:lnTo>
                  <a:pt x="79188" y="10187"/>
                </a:lnTo>
                <a:lnTo>
                  <a:pt x="129667" y="0"/>
                </a:lnTo>
                <a:lnTo>
                  <a:pt x="2032889" y="0"/>
                </a:lnTo>
                <a:lnTo>
                  <a:pt x="2083367" y="10187"/>
                </a:lnTo>
                <a:lnTo>
                  <a:pt x="2124583" y="37973"/>
                </a:lnTo>
                <a:lnTo>
                  <a:pt x="2152368" y="79188"/>
                </a:lnTo>
                <a:lnTo>
                  <a:pt x="2162556" y="129667"/>
                </a:lnTo>
                <a:lnTo>
                  <a:pt x="2162556" y="1167257"/>
                </a:lnTo>
                <a:lnTo>
                  <a:pt x="2152368" y="1217735"/>
                </a:lnTo>
                <a:lnTo>
                  <a:pt x="2124582" y="1258951"/>
                </a:lnTo>
                <a:lnTo>
                  <a:pt x="2083367" y="1286736"/>
                </a:lnTo>
                <a:lnTo>
                  <a:pt x="2032889" y="1296924"/>
                </a:lnTo>
                <a:lnTo>
                  <a:pt x="129667" y="1296924"/>
                </a:lnTo>
                <a:lnTo>
                  <a:pt x="79188" y="1286736"/>
                </a:lnTo>
                <a:lnTo>
                  <a:pt x="37973" y="1258951"/>
                </a:lnTo>
                <a:lnTo>
                  <a:pt x="10187" y="1217735"/>
                </a:lnTo>
                <a:lnTo>
                  <a:pt x="0" y="1167257"/>
                </a:lnTo>
                <a:lnTo>
                  <a:pt x="0" y="129667"/>
                </a:lnTo>
                <a:close/>
              </a:path>
            </a:pathLst>
          </a:custGeom>
          <a:ln w="25908">
            <a:solidFill>
              <a:srgbClr val="DCDE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287004" y="2701544"/>
            <a:ext cx="16757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90" dirty="0">
                <a:solidFill>
                  <a:srgbClr val="FFFFFF"/>
                </a:solidFill>
                <a:latin typeface="Lucida Sans"/>
                <a:cs typeface="Lucida Sans"/>
              </a:rPr>
              <a:t>Distribuição</a:t>
            </a:r>
            <a:endParaRPr sz="2400">
              <a:latin typeface="Lucida Sans"/>
              <a:cs typeface="Lucida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66113" y="3949701"/>
            <a:ext cx="231965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09" marR="5080" indent="-17145" algn="just">
              <a:spcBef>
                <a:spcPts val="100"/>
              </a:spcBef>
            </a:pPr>
            <a:r>
              <a:rPr sz="2400" b="1" spc="-125" dirty="0">
                <a:latin typeface="Arial"/>
                <a:cs typeface="Arial"/>
              </a:rPr>
              <a:t>Como </a:t>
            </a:r>
            <a:r>
              <a:rPr sz="2400" b="1" spc="-95" dirty="0">
                <a:latin typeface="Arial"/>
                <a:cs typeface="Arial"/>
              </a:rPr>
              <a:t>eu </a:t>
            </a:r>
            <a:r>
              <a:rPr sz="2400" b="1" spc="-55" dirty="0">
                <a:latin typeface="Arial"/>
                <a:cs typeface="Arial"/>
              </a:rPr>
              <a:t>faço </a:t>
            </a:r>
            <a:r>
              <a:rPr sz="2400" b="1" spc="-110" dirty="0">
                <a:latin typeface="Arial"/>
                <a:cs typeface="Arial"/>
              </a:rPr>
              <a:t>os  </a:t>
            </a:r>
            <a:r>
              <a:rPr sz="2400" b="1" spc="-60" dirty="0">
                <a:latin typeface="Arial"/>
                <a:cs typeface="Arial"/>
              </a:rPr>
              <a:t>clientes </a:t>
            </a:r>
            <a:r>
              <a:rPr sz="2400" b="1" spc="-55" dirty="0">
                <a:latin typeface="Arial"/>
                <a:cs typeface="Arial"/>
              </a:rPr>
              <a:t>ficarem  </a:t>
            </a:r>
            <a:r>
              <a:rPr sz="2400" b="1" spc="-95" dirty="0">
                <a:latin typeface="Arial"/>
                <a:cs typeface="Arial"/>
              </a:rPr>
              <a:t>sabendo </a:t>
            </a:r>
            <a:r>
              <a:rPr sz="2400" b="1" spc="-114" dirty="0">
                <a:latin typeface="Arial"/>
                <a:cs typeface="Arial"/>
              </a:rPr>
              <a:t>do</a:t>
            </a:r>
            <a:r>
              <a:rPr sz="2400" b="1" spc="-125" dirty="0">
                <a:latin typeface="Arial"/>
                <a:cs typeface="Arial"/>
              </a:rPr>
              <a:t> </a:t>
            </a:r>
            <a:r>
              <a:rPr sz="2400" b="1" spc="-85" dirty="0">
                <a:latin typeface="Arial"/>
                <a:cs typeface="Arial"/>
              </a:rPr>
              <a:t>meu</a:t>
            </a:r>
            <a:endParaRPr sz="2400" dirty="0">
              <a:latin typeface="Arial"/>
              <a:cs typeface="Arial"/>
            </a:endParaRPr>
          </a:p>
          <a:p>
            <a:pPr marL="774700"/>
            <a:r>
              <a:rPr sz="2400" b="1" spc="-114" dirty="0">
                <a:latin typeface="Arial"/>
                <a:cs typeface="Arial"/>
              </a:rPr>
              <a:t>produto?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04715" y="4132580"/>
            <a:ext cx="265239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360" marR="5080" indent="-201295">
              <a:spcBef>
                <a:spcPts val="100"/>
              </a:spcBef>
            </a:pPr>
            <a:r>
              <a:rPr sz="2400" b="1" spc="-125" dirty="0">
                <a:latin typeface="Arial"/>
                <a:cs typeface="Arial"/>
              </a:rPr>
              <a:t>Como </a:t>
            </a:r>
            <a:r>
              <a:rPr sz="2400" b="1" spc="-95" dirty="0">
                <a:latin typeface="Arial"/>
                <a:cs typeface="Arial"/>
              </a:rPr>
              <a:t>eu </a:t>
            </a:r>
            <a:r>
              <a:rPr sz="2400" b="1" spc="-105" dirty="0">
                <a:latin typeface="Arial"/>
                <a:cs typeface="Arial"/>
              </a:rPr>
              <a:t>vendo </a:t>
            </a:r>
            <a:r>
              <a:rPr sz="2400" b="1" spc="-114" dirty="0">
                <a:latin typeface="Arial"/>
                <a:cs typeface="Arial"/>
              </a:rPr>
              <a:t>o  </a:t>
            </a:r>
            <a:r>
              <a:rPr sz="2400" b="1" spc="-80" dirty="0">
                <a:latin typeface="Arial"/>
                <a:cs typeface="Arial"/>
              </a:rPr>
              <a:t>meu </a:t>
            </a:r>
            <a:r>
              <a:rPr sz="2400" b="1" spc="-95" dirty="0">
                <a:latin typeface="Arial"/>
                <a:cs typeface="Arial"/>
              </a:rPr>
              <a:t>produto</a:t>
            </a:r>
            <a:r>
              <a:rPr sz="2400" b="1" spc="-150" dirty="0">
                <a:latin typeface="Arial"/>
                <a:cs typeface="Arial"/>
              </a:rPr>
              <a:t> </a:t>
            </a:r>
            <a:r>
              <a:rPr sz="2400" b="1" spc="-80" dirty="0">
                <a:latin typeface="Arial"/>
                <a:cs typeface="Arial"/>
              </a:rPr>
              <a:t>para</a:t>
            </a:r>
            <a:endParaRPr sz="2400">
              <a:latin typeface="Arial"/>
              <a:cs typeface="Arial"/>
            </a:endParaRPr>
          </a:p>
          <a:p>
            <a:pPr marL="607060"/>
            <a:r>
              <a:rPr sz="2400" b="1" spc="-110" dirty="0">
                <a:latin typeface="Arial"/>
                <a:cs typeface="Arial"/>
              </a:rPr>
              <a:t>os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spc="-85" dirty="0">
                <a:latin typeface="Arial"/>
                <a:cs typeface="Arial"/>
              </a:rPr>
              <a:t>clientes?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758430" y="4132580"/>
            <a:ext cx="267525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0400" marR="69215" indent="-648335">
              <a:spcBef>
                <a:spcPts val="100"/>
              </a:spcBef>
            </a:pPr>
            <a:r>
              <a:rPr sz="2400" b="1" spc="-125" dirty="0">
                <a:latin typeface="Arial"/>
                <a:cs typeface="Arial"/>
              </a:rPr>
              <a:t>Como </a:t>
            </a:r>
            <a:r>
              <a:rPr sz="2400" b="1" spc="-95" dirty="0">
                <a:latin typeface="Arial"/>
                <a:cs typeface="Arial"/>
              </a:rPr>
              <a:t>eu </a:t>
            </a:r>
            <a:r>
              <a:rPr sz="2400" b="1" spc="-80" dirty="0">
                <a:latin typeface="Arial"/>
                <a:cs typeface="Arial"/>
              </a:rPr>
              <a:t>entrego </a:t>
            </a:r>
            <a:r>
              <a:rPr sz="2400" b="1" spc="-114" dirty="0">
                <a:latin typeface="Arial"/>
                <a:cs typeface="Arial"/>
              </a:rPr>
              <a:t>o  </a:t>
            </a:r>
            <a:r>
              <a:rPr sz="2400" b="1" spc="-80" dirty="0">
                <a:latin typeface="Arial"/>
                <a:cs typeface="Arial"/>
              </a:rPr>
              <a:t>meu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spc="-95" dirty="0">
                <a:latin typeface="Arial"/>
                <a:cs typeface="Arial"/>
              </a:rPr>
              <a:t>produto</a:t>
            </a:r>
            <a:endParaRPr sz="2400">
              <a:latin typeface="Arial"/>
              <a:cs typeface="Arial"/>
            </a:endParaRPr>
          </a:p>
          <a:p>
            <a:pPr marL="408940"/>
            <a:r>
              <a:rPr sz="2400" b="1" spc="-80" dirty="0">
                <a:latin typeface="Arial"/>
                <a:cs typeface="Arial"/>
              </a:rPr>
              <a:t>para </a:t>
            </a:r>
            <a:r>
              <a:rPr sz="2400" b="1" spc="-110" dirty="0">
                <a:latin typeface="Arial"/>
                <a:cs typeface="Arial"/>
              </a:rPr>
              <a:t>os</a:t>
            </a:r>
            <a:r>
              <a:rPr sz="2400" b="1" spc="-125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clientes.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9806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406" y="552654"/>
            <a:ext cx="2193290" cy="757555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229" dirty="0">
                <a:solidFill>
                  <a:srgbClr val="3CB5B5"/>
                </a:solidFill>
                <a:latin typeface="Arial"/>
                <a:cs typeface="Arial"/>
              </a:rPr>
              <a:t>CANAIS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18761" y="1949354"/>
            <a:ext cx="62191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2977515" algn="l"/>
              </a:tabLst>
            </a:pPr>
            <a:r>
              <a:rPr sz="3600" spc="-60" baseline="1157" dirty="0">
                <a:latin typeface="Lucida Sans"/>
                <a:cs typeface="Lucida Sans"/>
              </a:rPr>
              <a:t>CANAIS</a:t>
            </a:r>
            <a:r>
              <a:rPr sz="3600" spc="-247" baseline="1157" dirty="0">
                <a:latin typeface="Lucida Sans"/>
                <a:cs typeface="Lucida Sans"/>
              </a:rPr>
              <a:t> </a:t>
            </a:r>
            <a:r>
              <a:rPr sz="3600" spc="52" baseline="1157" dirty="0">
                <a:latin typeface="Lucida Sans"/>
                <a:cs typeface="Lucida Sans"/>
              </a:rPr>
              <a:t>PRÓPRIOS	</a:t>
            </a:r>
            <a:r>
              <a:rPr sz="2400" spc="-40" dirty="0">
                <a:latin typeface="Lucida Sans"/>
                <a:cs typeface="Lucida Sans"/>
              </a:rPr>
              <a:t>CANAIS </a:t>
            </a:r>
            <a:r>
              <a:rPr sz="2400" spc="-60" dirty="0">
                <a:latin typeface="Lucida Sans"/>
                <a:cs typeface="Lucida Sans"/>
              </a:rPr>
              <a:t>DE</a:t>
            </a:r>
            <a:r>
              <a:rPr sz="2400" spc="-380" dirty="0">
                <a:latin typeface="Lucida Sans"/>
                <a:cs typeface="Lucida Sans"/>
              </a:rPr>
              <a:t> </a:t>
            </a:r>
            <a:r>
              <a:rPr sz="2400" spc="5" dirty="0">
                <a:latin typeface="Lucida Sans"/>
                <a:cs typeface="Lucida Sans"/>
              </a:rPr>
              <a:t>TERCEIROS</a:t>
            </a:r>
            <a:endParaRPr sz="2400" dirty="0">
              <a:latin typeface="Lucida Sans"/>
              <a:cs typeface="Lucida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32559" y="2935381"/>
            <a:ext cx="22072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b="1" spc="-114" dirty="0">
                <a:latin typeface="Arial"/>
                <a:cs typeface="Arial"/>
              </a:rPr>
              <a:t>Comunicação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23110" y="4339240"/>
            <a:ext cx="10312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b="1" spc="-105" dirty="0">
                <a:latin typeface="Arial"/>
                <a:cs typeface="Arial"/>
              </a:rPr>
              <a:t>Venda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23111" y="5742285"/>
            <a:ext cx="19500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b="1" spc="-90" dirty="0">
                <a:latin typeface="Arial"/>
                <a:cs typeface="Arial"/>
              </a:rPr>
              <a:t>Distribuição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09617" y="2846355"/>
            <a:ext cx="3335654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indent="89535">
              <a:lnSpc>
                <a:spcPts val="2590"/>
              </a:lnSpc>
              <a:spcBef>
                <a:spcPts val="425"/>
              </a:spcBef>
            </a:pPr>
            <a:r>
              <a:rPr sz="2400" spc="-75" dirty="0">
                <a:latin typeface="Lucida Sans"/>
                <a:cs typeface="Lucida Sans"/>
              </a:rPr>
              <a:t>Eventos, </a:t>
            </a:r>
            <a:r>
              <a:rPr sz="2400" spc="-85" dirty="0">
                <a:latin typeface="Lucida Sans"/>
                <a:cs typeface="Lucida Sans"/>
              </a:rPr>
              <a:t>cursos, </a:t>
            </a:r>
            <a:r>
              <a:rPr sz="2400" spc="-25" dirty="0">
                <a:latin typeface="Lucida Sans"/>
                <a:cs typeface="Lucida Sans"/>
              </a:rPr>
              <a:t>ações  </a:t>
            </a:r>
            <a:r>
              <a:rPr sz="2400" spc="-105" dirty="0">
                <a:latin typeface="Lucida Sans"/>
                <a:cs typeface="Lucida Sans"/>
              </a:rPr>
              <a:t>promocionais,</a:t>
            </a:r>
            <a:r>
              <a:rPr sz="2400" spc="-225" dirty="0">
                <a:latin typeface="Lucida Sans"/>
                <a:cs typeface="Lucida Sans"/>
              </a:rPr>
              <a:t> </a:t>
            </a:r>
            <a:r>
              <a:rPr sz="2400" spc="-90" dirty="0">
                <a:latin typeface="Lucida Sans"/>
                <a:cs typeface="Lucida Sans"/>
              </a:rPr>
              <a:t>conteúdo</a:t>
            </a:r>
            <a:endParaRPr sz="2400">
              <a:latin typeface="Lucida Sans"/>
              <a:cs typeface="Lucida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03243" y="4274673"/>
            <a:ext cx="2497455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735"/>
              </a:lnSpc>
              <a:spcBef>
                <a:spcPts val="100"/>
              </a:spcBef>
            </a:pPr>
            <a:r>
              <a:rPr sz="2400" spc="-80" dirty="0">
                <a:latin typeface="Lucida Sans"/>
                <a:cs typeface="Lucida Sans"/>
              </a:rPr>
              <a:t>Equipe </a:t>
            </a:r>
            <a:r>
              <a:rPr sz="2400" spc="-110" dirty="0">
                <a:latin typeface="Lucida Sans"/>
                <a:cs typeface="Lucida Sans"/>
              </a:rPr>
              <a:t>de</a:t>
            </a:r>
            <a:r>
              <a:rPr sz="2400" spc="-340" dirty="0">
                <a:latin typeface="Lucida Sans"/>
                <a:cs typeface="Lucida Sans"/>
              </a:rPr>
              <a:t> </a:t>
            </a:r>
            <a:r>
              <a:rPr sz="2400" spc="-90" dirty="0">
                <a:latin typeface="Lucida Sans"/>
                <a:cs typeface="Lucida Sans"/>
              </a:rPr>
              <a:t>vendas,</a:t>
            </a:r>
            <a:endParaRPr sz="2400">
              <a:latin typeface="Lucida Sans"/>
              <a:cs typeface="Lucida Sans"/>
            </a:endParaRPr>
          </a:p>
          <a:p>
            <a:pPr marL="1270" algn="ctr">
              <a:lnSpc>
                <a:spcPts val="2735"/>
              </a:lnSpc>
            </a:pPr>
            <a:r>
              <a:rPr sz="2400" spc="-60" dirty="0">
                <a:latin typeface="Lucida Sans"/>
                <a:cs typeface="Lucida Sans"/>
              </a:rPr>
              <a:t>lojas</a:t>
            </a:r>
            <a:r>
              <a:rPr sz="2400" spc="-180" dirty="0">
                <a:latin typeface="Lucida Sans"/>
                <a:cs typeface="Lucida Sans"/>
              </a:rPr>
              <a:t> </a:t>
            </a:r>
            <a:r>
              <a:rPr sz="2400" spc="-100" dirty="0">
                <a:latin typeface="Lucida Sans"/>
                <a:cs typeface="Lucida Sans"/>
              </a:rPr>
              <a:t>próprias</a:t>
            </a:r>
            <a:endParaRPr sz="2400">
              <a:latin typeface="Lucida Sans"/>
              <a:cs typeface="Lucida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97808" y="5707233"/>
            <a:ext cx="3014345" cy="721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5405" algn="ctr">
              <a:lnSpc>
                <a:spcPts val="2735"/>
              </a:lnSpc>
              <a:spcBef>
                <a:spcPts val="100"/>
              </a:spcBef>
            </a:pPr>
            <a:r>
              <a:rPr sz="2400" spc="-50" dirty="0">
                <a:latin typeface="Lucida Sans"/>
                <a:cs typeface="Lucida Sans"/>
              </a:rPr>
              <a:t>Frota</a:t>
            </a:r>
            <a:r>
              <a:rPr sz="2400" spc="-185" dirty="0">
                <a:latin typeface="Lucida Sans"/>
                <a:cs typeface="Lucida Sans"/>
              </a:rPr>
              <a:t> </a:t>
            </a:r>
            <a:r>
              <a:rPr sz="2400" spc="-140" dirty="0">
                <a:latin typeface="Lucida Sans"/>
                <a:cs typeface="Lucida Sans"/>
              </a:rPr>
              <a:t>própria,</a:t>
            </a:r>
            <a:endParaRPr sz="2400">
              <a:latin typeface="Lucida Sans"/>
              <a:cs typeface="Lucida Sans"/>
            </a:endParaRPr>
          </a:p>
          <a:p>
            <a:pPr algn="ctr">
              <a:lnSpc>
                <a:spcPts val="2735"/>
              </a:lnSpc>
            </a:pPr>
            <a:r>
              <a:rPr sz="2400" spc="-85" dirty="0">
                <a:latin typeface="Lucida Sans"/>
                <a:cs typeface="Lucida Sans"/>
              </a:rPr>
              <a:t>centro </a:t>
            </a:r>
            <a:r>
              <a:rPr sz="2400" spc="-110" dirty="0">
                <a:latin typeface="Lucida Sans"/>
                <a:cs typeface="Lucida Sans"/>
              </a:rPr>
              <a:t>de</a:t>
            </a:r>
            <a:r>
              <a:rPr sz="2400" spc="-310" dirty="0">
                <a:latin typeface="Lucida Sans"/>
                <a:cs typeface="Lucida Sans"/>
              </a:rPr>
              <a:t> </a:t>
            </a:r>
            <a:r>
              <a:rPr sz="2400" spc="-80" dirty="0">
                <a:latin typeface="Lucida Sans"/>
                <a:cs typeface="Lucida Sans"/>
              </a:rPr>
              <a:t>distribuição</a:t>
            </a:r>
            <a:endParaRPr sz="2400">
              <a:latin typeface="Lucida Sans"/>
              <a:cs typeface="Lucida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51750" y="5756001"/>
            <a:ext cx="278003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70" dirty="0">
                <a:latin typeface="Lucida Sans"/>
                <a:cs typeface="Lucida Sans"/>
              </a:rPr>
              <a:t>Entrega</a:t>
            </a:r>
            <a:r>
              <a:rPr sz="2400" spc="-210" dirty="0">
                <a:latin typeface="Lucida Sans"/>
                <a:cs typeface="Lucida Sans"/>
              </a:rPr>
              <a:t> </a:t>
            </a:r>
            <a:r>
              <a:rPr sz="2400" spc="-85" dirty="0">
                <a:latin typeface="Lucida Sans"/>
                <a:cs typeface="Lucida Sans"/>
              </a:rPr>
              <a:t>terceirizada</a:t>
            </a:r>
            <a:endParaRPr sz="2400">
              <a:latin typeface="Lucida Sans"/>
              <a:cs typeface="Lucida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39278" y="4279805"/>
            <a:ext cx="219583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44805" marR="5080" indent="-332740">
              <a:lnSpc>
                <a:spcPts val="2590"/>
              </a:lnSpc>
              <a:spcBef>
                <a:spcPts val="425"/>
              </a:spcBef>
            </a:pPr>
            <a:r>
              <a:rPr sz="2400" dirty="0">
                <a:latin typeface="Lucida Sans"/>
                <a:cs typeface="Lucida Sans"/>
              </a:rPr>
              <a:t>R</a:t>
            </a:r>
            <a:r>
              <a:rPr sz="2400" spc="5" dirty="0">
                <a:latin typeface="Lucida Sans"/>
                <a:cs typeface="Lucida Sans"/>
              </a:rPr>
              <a:t>e</a:t>
            </a:r>
            <a:r>
              <a:rPr sz="2400" spc="-195" dirty="0">
                <a:latin typeface="Lucida Sans"/>
                <a:cs typeface="Lucida Sans"/>
              </a:rPr>
              <a:t>p</a:t>
            </a:r>
            <a:r>
              <a:rPr sz="2400" spc="-120" dirty="0">
                <a:latin typeface="Lucida Sans"/>
                <a:cs typeface="Lucida Sans"/>
              </a:rPr>
              <a:t>r</a:t>
            </a:r>
            <a:r>
              <a:rPr sz="2400" spc="-35" dirty="0">
                <a:latin typeface="Lucida Sans"/>
                <a:cs typeface="Lucida Sans"/>
              </a:rPr>
              <a:t>ese</a:t>
            </a:r>
            <a:r>
              <a:rPr sz="2400" spc="-65" dirty="0">
                <a:latin typeface="Lucida Sans"/>
                <a:cs typeface="Lucida Sans"/>
              </a:rPr>
              <a:t>ntantes  </a:t>
            </a:r>
            <a:r>
              <a:rPr sz="2400" spc="-55" dirty="0">
                <a:latin typeface="Lucida Sans"/>
                <a:cs typeface="Lucida Sans"/>
              </a:rPr>
              <a:t>comerciais</a:t>
            </a:r>
            <a:endParaRPr sz="2400">
              <a:latin typeface="Lucida Sans"/>
              <a:cs typeface="Lucida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25409" y="2986309"/>
            <a:ext cx="1634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65" dirty="0">
                <a:latin typeface="Lucida Sans"/>
                <a:cs typeface="Lucida Sans"/>
              </a:rPr>
              <a:t>Publicidade</a:t>
            </a:r>
            <a:endParaRPr sz="2400"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567393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57150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1875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57150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9877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2098" y="985746"/>
            <a:ext cx="10225668" cy="751488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800" b="1" spc="-270" dirty="0">
                <a:solidFill>
                  <a:srgbClr val="3CB5B5"/>
                </a:solidFill>
                <a:latin typeface="Arial"/>
                <a:cs typeface="Arial"/>
              </a:rPr>
              <a:t>RELACIONAMENTO </a:t>
            </a:r>
            <a:r>
              <a:rPr sz="4800" b="1" spc="-229" dirty="0">
                <a:solidFill>
                  <a:srgbClr val="3CB5B5"/>
                </a:solidFill>
                <a:latin typeface="Arial"/>
                <a:cs typeface="Arial"/>
              </a:rPr>
              <a:t>COM  </a:t>
            </a:r>
            <a:r>
              <a:rPr sz="4800" b="1" spc="-250" dirty="0">
                <a:solidFill>
                  <a:srgbClr val="3CB5B5"/>
                </a:solidFill>
                <a:latin typeface="Arial"/>
                <a:cs typeface="Arial"/>
              </a:rPr>
              <a:t>CLIENTES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098" y="2031285"/>
            <a:ext cx="10359482" cy="40581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marR="5080" indent="-457200">
              <a:spcBef>
                <a:spcPts val="105"/>
              </a:spcBef>
            </a:pPr>
            <a:r>
              <a:rPr sz="2000" spc="-55" dirty="0">
                <a:latin typeface="Lucida Sans"/>
                <a:cs typeface="Lucida Sans"/>
              </a:rPr>
              <a:t>Maneira</a:t>
            </a:r>
            <a:r>
              <a:rPr sz="2000" spc="-135" dirty="0">
                <a:latin typeface="Lucida Sans"/>
                <a:cs typeface="Lucida Sans"/>
              </a:rPr>
              <a:t> </a:t>
            </a:r>
            <a:r>
              <a:rPr sz="2000" spc="-55" dirty="0">
                <a:latin typeface="Lucida Sans"/>
                <a:cs typeface="Lucida Sans"/>
              </a:rPr>
              <a:t>na</a:t>
            </a:r>
            <a:r>
              <a:rPr sz="2000" spc="-140" dirty="0">
                <a:latin typeface="Lucida Sans"/>
                <a:cs typeface="Lucida Sans"/>
              </a:rPr>
              <a:t> </a:t>
            </a:r>
            <a:r>
              <a:rPr sz="2000" spc="-80" dirty="0">
                <a:latin typeface="Lucida Sans"/>
                <a:cs typeface="Lucida Sans"/>
              </a:rPr>
              <a:t>qual</a:t>
            </a:r>
            <a:r>
              <a:rPr sz="2000" spc="-135" dirty="0">
                <a:latin typeface="Lucida Sans"/>
                <a:cs typeface="Lucida Sans"/>
              </a:rPr>
              <a:t> </a:t>
            </a:r>
            <a:r>
              <a:rPr sz="2000" spc="-35" dirty="0">
                <a:latin typeface="Lucida Sans"/>
                <a:cs typeface="Lucida Sans"/>
              </a:rPr>
              <a:t>você</a:t>
            </a:r>
            <a:r>
              <a:rPr sz="2000" spc="-145" dirty="0">
                <a:latin typeface="Lucida Sans"/>
                <a:cs typeface="Lucida Sans"/>
              </a:rPr>
              <a:t> </a:t>
            </a:r>
            <a:r>
              <a:rPr sz="2000" spc="-15" dirty="0">
                <a:latin typeface="Lucida Sans"/>
                <a:cs typeface="Lucida Sans"/>
              </a:rPr>
              <a:t>se</a:t>
            </a:r>
            <a:r>
              <a:rPr sz="2000" spc="-140" dirty="0">
                <a:latin typeface="Lucida Sans"/>
                <a:cs typeface="Lucida Sans"/>
              </a:rPr>
              <a:t> </a:t>
            </a:r>
            <a:r>
              <a:rPr sz="2000" spc="-55" dirty="0">
                <a:latin typeface="Lucida Sans"/>
                <a:cs typeface="Lucida Sans"/>
              </a:rPr>
              <a:t>relaciona</a:t>
            </a:r>
            <a:r>
              <a:rPr sz="2000" spc="-135" dirty="0">
                <a:latin typeface="Lucida Sans"/>
                <a:cs typeface="Lucida Sans"/>
              </a:rPr>
              <a:t> </a:t>
            </a:r>
            <a:r>
              <a:rPr sz="2000" spc="-60" dirty="0">
                <a:latin typeface="Lucida Sans"/>
                <a:cs typeface="Lucida Sans"/>
              </a:rPr>
              <a:t>com</a:t>
            </a:r>
            <a:r>
              <a:rPr sz="2000" spc="-140" dirty="0">
                <a:latin typeface="Lucida Sans"/>
                <a:cs typeface="Lucida Sans"/>
              </a:rPr>
              <a:t> </a:t>
            </a:r>
            <a:r>
              <a:rPr sz="2000" spc="-90" dirty="0">
                <a:latin typeface="Lucida Sans"/>
                <a:cs typeface="Lucida Sans"/>
              </a:rPr>
              <a:t>o</a:t>
            </a:r>
            <a:r>
              <a:rPr sz="2000" spc="-135" dirty="0">
                <a:latin typeface="Lucida Sans"/>
                <a:cs typeface="Lucida Sans"/>
              </a:rPr>
              <a:t> </a:t>
            </a:r>
            <a:r>
              <a:rPr sz="2000" spc="-60" dirty="0">
                <a:latin typeface="Lucida Sans"/>
                <a:cs typeface="Lucida Sans"/>
              </a:rPr>
              <a:t>cliente</a:t>
            </a:r>
            <a:r>
              <a:rPr sz="2000" spc="-140" dirty="0">
                <a:latin typeface="Lucida Sans"/>
                <a:cs typeface="Lucida Sans"/>
              </a:rPr>
              <a:t> </a:t>
            </a:r>
            <a:r>
              <a:rPr sz="2000" spc="-80" dirty="0">
                <a:latin typeface="Lucida Sans"/>
                <a:cs typeface="Lucida Sans"/>
              </a:rPr>
              <a:t>depois</a:t>
            </a:r>
            <a:r>
              <a:rPr sz="2000" spc="-140" dirty="0">
                <a:latin typeface="Lucida Sans"/>
                <a:cs typeface="Lucida Sans"/>
              </a:rPr>
              <a:t> </a:t>
            </a:r>
            <a:r>
              <a:rPr sz="2000" spc="-100" dirty="0">
                <a:latin typeface="Lucida Sans"/>
                <a:cs typeface="Lucida Sans"/>
              </a:rPr>
              <a:t>que</a:t>
            </a:r>
            <a:r>
              <a:rPr sz="2000" spc="-140" dirty="0">
                <a:latin typeface="Lucida Sans"/>
                <a:cs typeface="Lucida Sans"/>
              </a:rPr>
              <a:t> </a:t>
            </a:r>
            <a:r>
              <a:rPr sz="2000" spc="-65" dirty="0">
                <a:latin typeface="Lucida Sans"/>
                <a:cs typeface="Lucida Sans"/>
              </a:rPr>
              <a:t>ele</a:t>
            </a:r>
            <a:r>
              <a:rPr sz="2000" spc="-125" dirty="0">
                <a:latin typeface="Lucida Sans"/>
                <a:cs typeface="Lucida Sans"/>
              </a:rPr>
              <a:t> </a:t>
            </a:r>
            <a:r>
              <a:rPr sz="2000" spc="-55" dirty="0">
                <a:latin typeface="Lucida Sans"/>
                <a:cs typeface="Lucida Sans"/>
              </a:rPr>
              <a:t>é</a:t>
            </a:r>
            <a:r>
              <a:rPr sz="2000" spc="-135" dirty="0">
                <a:latin typeface="Lucida Sans"/>
                <a:cs typeface="Lucida Sans"/>
              </a:rPr>
              <a:t> </a:t>
            </a:r>
            <a:r>
              <a:rPr sz="2000" spc="-114" dirty="0">
                <a:latin typeface="Lucida Sans"/>
                <a:cs typeface="Lucida Sans"/>
              </a:rPr>
              <a:t>um  </a:t>
            </a:r>
            <a:r>
              <a:rPr sz="2000" spc="-60" dirty="0">
                <a:latin typeface="Lucida Sans"/>
                <a:cs typeface="Lucida Sans"/>
              </a:rPr>
              <a:t>cliente.</a:t>
            </a:r>
            <a:endParaRPr sz="2000" dirty="0">
              <a:latin typeface="Lucida Sans"/>
              <a:cs typeface="Lucida Sans"/>
            </a:endParaRPr>
          </a:p>
          <a:p>
            <a:pPr>
              <a:spcBef>
                <a:spcPts val="4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12700"/>
            <a:r>
              <a:rPr sz="2000" spc="-110" dirty="0">
                <a:latin typeface="Lucida Sans"/>
                <a:cs typeface="Lucida Sans"/>
              </a:rPr>
              <a:t>Como </a:t>
            </a:r>
            <a:r>
              <a:rPr sz="2000" spc="-85" dirty="0">
                <a:latin typeface="Lucida Sans"/>
                <a:cs typeface="Lucida Sans"/>
              </a:rPr>
              <a:t>retê-lo </a:t>
            </a:r>
            <a:r>
              <a:rPr sz="2000" spc="-55" dirty="0">
                <a:latin typeface="Lucida Sans"/>
                <a:cs typeface="Lucida Sans"/>
              </a:rPr>
              <a:t>e </a:t>
            </a:r>
            <a:r>
              <a:rPr sz="2000" spc="-85" dirty="0">
                <a:latin typeface="Lucida Sans"/>
                <a:cs typeface="Lucida Sans"/>
              </a:rPr>
              <a:t>vender</a:t>
            </a:r>
            <a:r>
              <a:rPr sz="2000" spc="-315" dirty="0">
                <a:latin typeface="Lucida Sans"/>
                <a:cs typeface="Lucida Sans"/>
              </a:rPr>
              <a:t> </a:t>
            </a:r>
            <a:r>
              <a:rPr sz="2000" spc="-10" dirty="0">
                <a:latin typeface="Lucida Sans"/>
                <a:cs typeface="Lucida Sans"/>
              </a:rPr>
              <a:t>mais?</a:t>
            </a:r>
            <a:endParaRPr sz="2000" dirty="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</a:pPr>
            <a:endParaRPr sz="2600" dirty="0">
              <a:latin typeface="Times New Roman"/>
              <a:cs typeface="Times New Roman"/>
            </a:endParaRPr>
          </a:p>
          <a:p>
            <a:pPr marL="12700">
              <a:spcBef>
                <a:spcPts val="1810"/>
              </a:spcBef>
            </a:pPr>
            <a:r>
              <a:rPr sz="2000" b="1" spc="-85" dirty="0">
                <a:latin typeface="Arial"/>
                <a:cs typeface="Arial"/>
              </a:rPr>
              <a:t>Ex. </a:t>
            </a:r>
            <a:r>
              <a:rPr sz="2000" b="1" spc="-75" dirty="0">
                <a:latin typeface="Arial"/>
                <a:cs typeface="Arial"/>
              </a:rPr>
              <a:t>Você </a:t>
            </a:r>
            <a:r>
              <a:rPr sz="2000" b="1" spc="-30" dirty="0">
                <a:latin typeface="Arial"/>
                <a:cs typeface="Arial"/>
              </a:rPr>
              <a:t>tem </a:t>
            </a:r>
            <a:r>
              <a:rPr sz="2000" b="1" spc="-65" dirty="0">
                <a:latin typeface="Arial"/>
                <a:cs typeface="Arial"/>
              </a:rPr>
              <a:t>uma </a:t>
            </a:r>
            <a:r>
              <a:rPr sz="2000" b="1" spc="-70" dirty="0">
                <a:latin typeface="Arial"/>
                <a:cs typeface="Arial"/>
              </a:rPr>
              <a:t>empresa </a:t>
            </a:r>
            <a:r>
              <a:rPr sz="2000" b="1" spc="-75" dirty="0">
                <a:latin typeface="Arial"/>
                <a:cs typeface="Arial"/>
              </a:rPr>
              <a:t>de </a:t>
            </a:r>
            <a:r>
              <a:rPr sz="2000" b="1" spc="-45" dirty="0">
                <a:latin typeface="Arial"/>
                <a:cs typeface="Arial"/>
              </a:rPr>
              <a:t>software </a:t>
            </a:r>
            <a:r>
              <a:rPr sz="2000" b="1" spc="-65" dirty="0">
                <a:latin typeface="Arial"/>
                <a:cs typeface="Arial"/>
              </a:rPr>
              <a:t>na </a:t>
            </a:r>
            <a:r>
              <a:rPr sz="2000" b="1" spc="-40" dirty="0">
                <a:latin typeface="Arial"/>
                <a:cs typeface="Arial"/>
              </a:rPr>
              <a:t>internet. </a:t>
            </a:r>
            <a:r>
              <a:rPr sz="2000" b="1" spc="-105" dirty="0">
                <a:latin typeface="Arial"/>
                <a:cs typeface="Arial"/>
              </a:rPr>
              <a:t>Como </a:t>
            </a:r>
            <a:r>
              <a:rPr sz="2000" b="1" spc="-85" dirty="0">
                <a:latin typeface="Arial"/>
                <a:cs typeface="Arial"/>
              </a:rPr>
              <a:t>você</a:t>
            </a:r>
            <a:r>
              <a:rPr sz="2000" b="1" spc="15" dirty="0">
                <a:latin typeface="Arial"/>
                <a:cs typeface="Arial"/>
              </a:rPr>
              <a:t> </a:t>
            </a:r>
            <a:r>
              <a:rPr sz="2000" b="1" spc="-65" dirty="0">
                <a:latin typeface="Arial"/>
                <a:cs typeface="Arial"/>
              </a:rPr>
              <a:t>se</a:t>
            </a:r>
            <a:endParaRPr sz="2000" dirty="0">
              <a:latin typeface="Arial"/>
              <a:cs typeface="Arial"/>
            </a:endParaRPr>
          </a:p>
          <a:p>
            <a:pPr marL="469265">
              <a:spcBef>
                <a:spcPts val="5"/>
              </a:spcBef>
            </a:pPr>
            <a:r>
              <a:rPr sz="2000" b="1" spc="-80" dirty="0">
                <a:latin typeface="Arial"/>
                <a:cs typeface="Arial"/>
              </a:rPr>
              <a:t>relaciona?</a:t>
            </a:r>
            <a:endParaRPr sz="2000" dirty="0">
              <a:latin typeface="Arial"/>
              <a:cs typeface="Arial"/>
            </a:endParaRPr>
          </a:p>
          <a:p>
            <a:pPr>
              <a:spcBef>
                <a:spcPts val="5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469900" indent="-457200">
              <a:lnSpc>
                <a:spcPts val="2395"/>
              </a:lnSpc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2000" spc="-75" dirty="0">
                <a:latin typeface="Lucida Sans"/>
                <a:cs typeface="Lucida Sans"/>
              </a:rPr>
              <a:t>Telefone</a:t>
            </a:r>
            <a:endParaRPr sz="2000" dirty="0">
              <a:latin typeface="Lucida Sans"/>
              <a:cs typeface="Lucida Sans"/>
            </a:endParaRPr>
          </a:p>
          <a:p>
            <a:pPr marL="469900" indent="-457200">
              <a:lnSpc>
                <a:spcPts val="2395"/>
              </a:lnSpc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2000" spc="-30" dirty="0">
                <a:latin typeface="Lucida Sans"/>
                <a:cs typeface="Lucida Sans"/>
              </a:rPr>
              <a:t>Emails</a:t>
            </a:r>
            <a:r>
              <a:rPr sz="2000" spc="-155" dirty="0">
                <a:latin typeface="Lucida Sans"/>
                <a:cs typeface="Lucida Sans"/>
              </a:rPr>
              <a:t> </a:t>
            </a:r>
            <a:r>
              <a:rPr sz="2000" spc="-75" dirty="0">
                <a:latin typeface="Lucida Sans"/>
                <a:cs typeface="Lucida Sans"/>
              </a:rPr>
              <a:t>humanos</a:t>
            </a:r>
            <a:endParaRPr sz="2000" dirty="0">
              <a:latin typeface="Lucida Sans"/>
              <a:cs typeface="Lucida Sans"/>
            </a:endParaRPr>
          </a:p>
          <a:p>
            <a:pPr marL="469900" indent="-457200"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2000" spc="-30" dirty="0">
                <a:latin typeface="Lucida Sans"/>
                <a:cs typeface="Lucida Sans"/>
              </a:rPr>
              <a:t>Emails</a:t>
            </a:r>
            <a:r>
              <a:rPr sz="2000" spc="-155" dirty="0">
                <a:latin typeface="Lucida Sans"/>
                <a:cs typeface="Lucida Sans"/>
              </a:rPr>
              <a:t> </a:t>
            </a:r>
            <a:r>
              <a:rPr sz="2000" spc="-70" dirty="0">
                <a:latin typeface="Lucida Sans"/>
                <a:cs typeface="Lucida Sans"/>
              </a:rPr>
              <a:t>automatizados</a:t>
            </a:r>
            <a:endParaRPr sz="2000" dirty="0">
              <a:latin typeface="Lucida Sans"/>
              <a:cs typeface="Lucida Sans"/>
            </a:endParaRPr>
          </a:p>
          <a:p>
            <a:pPr marL="469900" indent="-457200"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2000" spc="-55" dirty="0">
                <a:latin typeface="Lucida Sans"/>
                <a:cs typeface="Lucida Sans"/>
              </a:rPr>
              <a:t>Suporte</a:t>
            </a:r>
            <a:r>
              <a:rPr sz="2000" spc="-150" dirty="0">
                <a:latin typeface="Lucida Sans"/>
                <a:cs typeface="Lucida Sans"/>
              </a:rPr>
              <a:t> </a:t>
            </a:r>
            <a:r>
              <a:rPr sz="2000" spc="-65" dirty="0">
                <a:latin typeface="Lucida Sans"/>
                <a:cs typeface="Lucida Sans"/>
              </a:rPr>
              <a:t>reativo</a:t>
            </a:r>
            <a:endParaRPr sz="2000" dirty="0">
              <a:latin typeface="Lucida Sans"/>
              <a:cs typeface="Lucida Sans"/>
            </a:endParaRPr>
          </a:p>
          <a:p>
            <a:pPr marL="469900" indent="-457200">
              <a:spcBef>
                <a:spcPts val="15"/>
              </a:spcBef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2000" spc="-10" dirty="0">
                <a:latin typeface="Lucida Sans"/>
                <a:cs typeface="Lucida Sans"/>
              </a:rPr>
              <a:t>Etc.</a:t>
            </a:r>
            <a:endParaRPr sz="2000" dirty="0"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814605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57150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5711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0930" y="920644"/>
            <a:ext cx="5776595" cy="757555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250" dirty="0">
                <a:solidFill>
                  <a:srgbClr val="3CB5B5"/>
                </a:solidFill>
                <a:latin typeface="Arial"/>
                <a:cs typeface="Arial"/>
              </a:rPr>
              <a:t>FONTES </a:t>
            </a:r>
            <a:r>
              <a:rPr sz="4800" b="1" spc="-385" dirty="0">
                <a:solidFill>
                  <a:srgbClr val="3CB5B5"/>
                </a:solidFill>
                <a:latin typeface="Arial"/>
                <a:cs typeface="Arial"/>
              </a:rPr>
              <a:t>DE</a:t>
            </a:r>
            <a:r>
              <a:rPr sz="4800" b="1" spc="-85" dirty="0">
                <a:solidFill>
                  <a:srgbClr val="3CB5B5"/>
                </a:solidFill>
                <a:latin typeface="Arial"/>
                <a:cs typeface="Arial"/>
              </a:rPr>
              <a:t> </a:t>
            </a:r>
            <a:r>
              <a:rPr sz="4800" b="1" spc="-305" dirty="0">
                <a:solidFill>
                  <a:srgbClr val="3CB5B5"/>
                </a:solidFill>
                <a:latin typeface="Arial"/>
                <a:cs typeface="Arial"/>
              </a:rPr>
              <a:t>RECEITA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0930" y="1798688"/>
            <a:ext cx="9220855" cy="4226157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123825">
              <a:spcBef>
                <a:spcPts val="1555"/>
              </a:spcBef>
            </a:pPr>
            <a:r>
              <a:rPr sz="2000" b="1" spc="-155" dirty="0">
                <a:latin typeface="Arial"/>
                <a:cs typeface="Arial"/>
              </a:rPr>
              <a:t>NÃO</a:t>
            </a:r>
            <a:r>
              <a:rPr sz="2000" b="1" spc="-80" dirty="0">
                <a:latin typeface="Arial"/>
                <a:cs typeface="Arial"/>
              </a:rPr>
              <a:t> </a:t>
            </a:r>
            <a:r>
              <a:rPr sz="2000" b="1" spc="-170" dirty="0">
                <a:latin typeface="Arial"/>
                <a:cs typeface="Arial"/>
              </a:rPr>
              <a:t>RECORRENTE</a:t>
            </a:r>
            <a:endParaRPr sz="2000" dirty="0">
              <a:latin typeface="Arial"/>
              <a:cs typeface="Arial"/>
            </a:endParaRPr>
          </a:p>
          <a:p>
            <a:pPr marL="469900" indent="-457200">
              <a:spcBef>
                <a:spcPts val="1455"/>
              </a:spcBef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2000" spc="-65" dirty="0">
                <a:latin typeface="Lucida Sans"/>
                <a:cs typeface="Lucida Sans"/>
              </a:rPr>
              <a:t>Transacional </a:t>
            </a:r>
            <a:r>
              <a:rPr sz="2000" spc="-100" dirty="0">
                <a:latin typeface="Lucida Sans"/>
                <a:cs typeface="Lucida Sans"/>
              </a:rPr>
              <a:t>(por </a:t>
            </a:r>
            <a:r>
              <a:rPr sz="2000" spc="-145" dirty="0">
                <a:latin typeface="Lucida Sans"/>
                <a:cs typeface="Lucida Sans"/>
              </a:rPr>
              <a:t>produto,</a:t>
            </a:r>
            <a:r>
              <a:rPr sz="2000" spc="-360" dirty="0">
                <a:latin typeface="Lucida Sans"/>
                <a:cs typeface="Lucida Sans"/>
              </a:rPr>
              <a:t> </a:t>
            </a:r>
            <a:r>
              <a:rPr sz="2000" spc="-85" dirty="0">
                <a:latin typeface="Lucida Sans"/>
                <a:cs typeface="Lucida Sans"/>
              </a:rPr>
              <a:t>download)</a:t>
            </a:r>
            <a:endParaRPr sz="2000" dirty="0">
              <a:latin typeface="Lucida Sans"/>
              <a:cs typeface="Lucida Sans"/>
            </a:endParaRPr>
          </a:p>
          <a:p>
            <a:pPr marL="469900" indent="-457200"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2000" spc="-95" dirty="0">
                <a:latin typeface="Lucida Sans"/>
                <a:cs typeface="Lucida Sans"/>
              </a:rPr>
              <a:t>Créditos </a:t>
            </a:r>
            <a:r>
              <a:rPr sz="2000" spc="-140" dirty="0">
                <a:latin typeface="Lucida Sans"/>
                <a:cs typeface="Lucida Sans"/>
              </a:rPr>
              <a:t>por</a:t>
            </a:r>
            <a:r>
              <a:rPr sz="2000" spc="-250" dirty="0">
                <a:latin typeface="Lucida Sans"/>
                <a:cs typeface="Lucida Sans"/>
              </a:rPr>
              <a:t> </a:t>
            </a:r>
            <a:r>
              <a:rPr sz="2000" spc="-75" dirty="0">
                <a:latin typeface="Lucida Sans"/>
                <a:cs typeface="Lucida Sans"/>
              </a:rPr>
              <a:t>uso</a:t>
            </a:r>
            <a:endParaRPr sz="2000" dirty="0">
              <a:latin typeface="Lucida Sans"/>
              <a:cs typeface="Lucida Sans"/>
            </a:endParaRPr>
          </a:p>
          <a:p>
            <a:pPr marL="469900" indent="-457200"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2000" spc="-65" dirty="0">
                <a:latin typeface="Lucida Sans"/>
                <a:cs typeface="Lucida Sans"/>
              </a:rPr>
              <a:t>Licenciamento</a:t>
            </a:r>
            <a:endParaRPr sz="2000" dirty="0">
              <a:latin typeface="Lucida Sans"/>
              <a:cs typeface="Lucida Sans"/>
            </a:endParaRPr>
          </a:p>
          <a:p>
            <a:pPr marL="469900" indent="-457200"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2000" spc="-70" dirty="0">
                <a:latin typeface="Lucida Sans"/>
                <a:cs typeface="Lucida Sans"/>
              </a:rPr>
              <a:t>Comissão</a:t>
            </a:r>
            <a:endParaRPr sz="2000" dirty="0">
              <a:latin typeface="Lucida Sans"/>
              <a:cs typeface="Lucida Sans"/>
            </a:endParaRPr>
          </a:p>
          <a:p>
            <a:pPr marL="469900" indent="-457200"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2000" spc="-65" dirty="0">
                <a:latin typeface="Lucida Sans"/>
                <a:cs typeface="Lucida Sans"/>
              </a:rPr>
              <a:t>Publicidade*</a:t>
            </a:r>
            <a:endParaRPr sz="2000" dirty="0">
              <a:latin typeface="Lucida Sans"/>
              <a:cs typeface="Lucida Sans"/>
            </a:endParaRPr>
          </a:p>
          <a:p>
            <a:pPr>
              <a:spcBef>
                <a:spcPts val="45"/>
              </a:spcBef>
              <a:buClr>
                <a:srgbClr val="FFFFFF"/>
              </a:buClr>
              <a:buFont typeface="Wingdings"/>
              <a:buChar char=""/>
            </a:pPr>
            <a:endParaRPr sz="4000" dirty="0">
              <a:latin typeface="Times New Roman"/>
              <a:cs typeface="Times New Roman"/>
            </a:endParaRPr>
          </a:p>
          <a:p>
            <a:pPr marL="123825"/>
            <a:r>
              <a:rPr sz="2000" b="1" spc="-170" dirty="0">
                <a:latin typeface="Arial"/>
                <a:cs typeface="Arial"/>
              </a:rPr>
              <a:t>RECORRENTE</a:t>
            </a:r>
            <a:endParaRPr sz="2000" dirty="0">
              <a:latin typeface="Arial"/>
              <a:cs typeface="Arial"/>
            </a:endParaRPr>
          </a:p>
          <a:p>
            <a:pPr marL="469900" indent="-457200">
              <a:spcBef>
                <a:spcPts val="1060"/>
              </a:spcBef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2000" spc="-65" dirty="0">
                <a:latin typeface="Lucida Sans"/>
                <a:cs typeface="Lucida Sans"/>
              </a:rPr>
              <a:t>Assinatura </a:t>
            </a:r>
            <a:r>
              <a:rPr sz="2000" spc="-85" dirty="0">
                <a:latin typeface="Lucida Sans"/>
                <a:cs typeface="Lucida Sans"/>
              </a:rPr>
              <a:t>(mensal,</a:t>
            </a:r>
            <a:r>
              <a:rPr sz="2000" spc="-285" dirty="0">
                <a:latin typeface="Lucida Sans"/>
                <a:cs typeface="Lucida Sans"/>
              </a:rPr>
              <a:t> </a:t>
            </a:r>
            <a:r>
              <a:rPr sz="2000" spc="-55" dirty="0">
                <a:latin typeface="Lucida Sans"/>
                <a:cs typeface="Lucida Sans"/>
              </a:rPr>
              <a:t>anual)</a:t>
            </a:r>
            <a:endParaRPr sz="2000" dirty="0">
              <a:latin typeface="Lucida Sans"/>
              <a:cs typeface="Lucida Sans"/>
            </a:endParaRPr>
          </a:p>
          <a:p>
            <a:pPr marL="469900" indent="-457200">
              <a:spcBef>
                <a:spcPts val="5"/>
              </a:spcBef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2000" spc="-110" dirty="0">
                <a:latin typeface="Lucida Sans"/>
                <a:cs typeface="Lucida Sans"/>
              </a:rPr>
              <a:t>Aluguel</a:t>
            </a:r>
            <a:endParaRPr sz="2000" dirty="0">
              <a:latin typeface="Lucida Sans"/>
              <a:cs typeface="Lucida Sans"/>
            </a:endParaRPr>
          </a:p>
          <a:p>
            <a:pPr marL="469900" indent="-457200"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2000" spc="-60" dirty="0">
                <a:latin typeface="Lucida Sans"/>
                <a:cs typeface="Lucida Sans"/>
              </a:rPr>
              <a:t>Publicidade</a:t>
            </a:r>
            <a:endParaRPr sz="2000" dirty="0"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0296012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57150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97955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0054" y="2122552"/>
            <a:ext cx="9787711" cy="2612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 algn="just">
              <a:spcBef>
                <a:spcPts val="95"/>
              </a:spcBef>
              <a:buChar char="-"/>
              <a:tabLst>
                <a:tab pos="469265" algn="l"/>
                <a:tab pos="469900" algn="l"/>
              </a:tabLst>
            </a:pPr>
            <a:r>
              <a:rPr sz="2800" spc="-10" dirty="0">
                <a:latin typeface="Lucida Sans"/>
                <a:cs typeface="Lucida Sans"/>
              </a:rPr>
              <a:t>Pense </a:t>
            </a:r>
            <a:r>
              <a:rPr sz="2800" spc="-100" dirty="0">
                <a:latin typeface="Lucida Sans"/>
                <a:cs typeface="Lucida Sans"/>
              </a:rPr>
              <a:t>como </a:t>
            </a:r>
            <a:r>
              <a:rPr sz="2800" spc="-25" dirty="0">
                <a:latin typeface="Lucida Sans"/>
                <a:cs typeface="Lucida Sans"/>
              </a:rPr>
              <a:t>se </a:t>
            </a:r>
            <a:r>
              <a:rPr sz="2800" spc="-10" dirty="0">
                <a:latin typeface="Lucida Sans"/>
                <a:cs typeface="Lucida Sans"/>
              </a:rPr>
              <a:t>a </a:t>
            </a:r>
            <a:r>
              <a:rPr sz="2800" spc="-45" dirty="0">
                <a:latin typeface="Lucida Sans"/>
                <a:cs typeface="Lucida Sans"/>
              </a:rPr>
              <a:t>sua </a:t>
            </a:r>
            <a:r>
              <a:rPr sz="2800" spc="-100" dirty="0">
                <a:latin typeface="Lucida Sans"/>
                <a:cs typeface="Lucida Sans"/>
              </a:rPr>
              <a:t>empresa </a:t>
            </a:r>
            <a:r>
              <a:rPr sz="2800" spc="-70" dirty="0">
                <a:latin typeface="Lucida Sans"/>
                <a:cs typeface="Lucida Sans"/>
              </a:rPr>
              <a:t>já </a:t>
            </a:r>
            <a:r>
              <a:rPr sz="2800" spc="-50" dirty="0">
                <a:latin typeface="Lucida Sans"/>
                <a:cs typeface="Lucida Sans"/>
              </a:rPr>
              <a:t>tivesse  </a:t>
            </a:r>
            <a:r>
              <a:rPr sz="2800" spc="-75" dirty="0">
                <a:latin typeface="Lucida Sans"/>
                <a:cs typeface="Lucida Sans"/>
              </a:rPr>
              <a:t>diversas </a:t>
            </a:r>
            <a:r>
              <a:rPr sz="2800" spc="-50" dirty="0">
                <a:latin typeface="Lucida Sans"/>
                <a:cs typeface="Lucida Sans"/>
              </a:rPr>
              <a:t>pessoas </a:t>
            </a:r>
            <a:r>
              <a:rPr sz="2800" spc="-114" dirty="0">
                <a:latin typeface="Lucida Sans"/>
                <a:cs typeface="Lucida Sans"/>
              </a:rPr>
              <a:t>trabalhando. </a:t>
            </a:r>
            <a:r>
              <a:rPr sz="2800" spc="-100" dirty="0">
                <a:latin typeface="Lucida Sans"/>
                <a:cs typeface="Lucida Sans"/>
              </a:rPr>
              <a:t>Quais </a:t>
            </a:r>
            <a:r>
              <a:rPr sz="2800" spc="-90" dirty="0">
                <a:latin typeface="Lucida Sans"/>
                <a:cs typeface="Lucida Sans"/>
              </a:rPr>
              <a:t>seriam</a:t>
            </a:r>
            <a:r>
              <a:rPr sz="2800" spc="-570" dirty="0">
                <a:latin typeface="Lucida Sans"/>
                <a:cs typeface="Lucida Sans"/>
              </a:rPr>
              <a:t> </a:t>
            </a:r>
            <a:r>
              <a:rPr sz="2800" spc="-55" dirty="0">
                <a:latin typeface="Lucida Sans"/>
                <a:cs typeface="Lucida Sans"/>
              </a:rPr>
              <a:t>os  </a:t>
            </a:r>
            <a:r>
              <a:rPr sz="2800" spc="-45" dirty="0">
                <a:latin typeface="Lucida Sans"/>
                <a:cs typeface="Lucida Sans"/>
              </a:rPr>
              <a:t>seus</a:t>
            </a:r>
            <a:r>
              <a:rPr sz="2800" spc="-195" dirty="0">
                <a:latin typeface="Lucida Sans"/>
                <a:cs typeface="Lucida Sans"/>
              </a:rPr>
              <a:t> </a:t>
            </a:r>
            <a:r>
              <a:rPr sz="2800" spc="-85" dirty="0">
                <a:latin typeface="Lucida Sans"/>
                <a:cs typeface="Lucida Sans"/>
              </a:rPr>
              <a:t>departamentos?</a:t>
            </a:r>
            <a:endParaRPr sz="2800" dirty="0">
              <a:latin typeface="Lucida Sans"/>
              <a:cs typeface="Lucida Sans"/>
            </a:endParaRPr>
          </a:p>
          <a:p>
            <a:pPr algn="just">
              <a:spcBef>
                <a:spcPts val="25"/>
              </a:spcBef>
              <a:buClr>
                <a:srgbClr val="FFFFFF"/>
              </a:buClr>
              <a:buFont typeface="Lucida Sans"/>
              <a:buChar char="-"/>
            </a:pPr>
            <a:endParaRPr sz="2900" dirty="0">
              <a:latin typeface="Times New Roman"/>
              <a:cs typeface="Times New Roman"/>
            </a:endParaRPr>
          </a:p>
          <a:p>
            <a:pPr marL="469900" marR="524510" indent="-457200" algn="just">
              <a:spcBef>
                <a:spcPts val="5"/>
              </a:spcBef>
              <a:buChar char="-"/>
              <a:tabLst>
                <a:tab pos="469265" algn="l"/>
                <a:tab pos="469900" algn="l"/>
              </a:tabLst>
            </a:pPr>
            <a:r>
              <a:rPr sz="2800" spc="-10" dirty="0">
                <a:latin typeface="Lucida Sans"/>
                <a:cs typeface="Lucida Sans"/>
              </a:rPr>
              <a:t>Pense</a:t>
            </a:r>
            <a:r>
              <a:rPr sz="2800" spc="-195" dirty="0">
                <a:latin typeface="Lucida Sans"/>
                <a:cs typeface="Lucida Sans"/>
              </a:rPr>
              <a:t> </a:t>
            </a:r>
            <a:r>
              <a:rPr sz="2800" spc="-45" dirty="0">
                <a:latin typeface="Lucida Sans"/>
                <a:cs typeface="Lucida Sans"/>
              </a:rPr>
              <a:t>nas</a:t>
            </a:r>
            <a:r>
              <a:rPr sz="2800" spc="-200" dirty="0">
                <a:latin typeface="Lucida Sans"/>
                <a:cs typeface="Lucida Sans"/>
              </a:rPr>
              <a:t> </a:t>
            </a:r>
            <a:r>
              <a:rPr sz="2800" spc="-75" dirty="0">
                <a:latin typeface="Lucida Sans"/>
                <a:cs typeface="Lucida Sans"/>
              </a:rPr>
              <a:t>atividades</a:t>
            </a:r>
            <a:r>
              <a:rPr sz="2800" spc="-200" dirty="0">
                <a:latin typeface="Lucida Sans"/>
                <a:cs typeface="Lucida Sans"/>
              </a:rPr>
              <a:t> </a:t>
            </a:r>
            <a:r>
              <a:rPr sz="2800" spc="-140" dirty="0">
                <a:latin typeface="Lucida Sans"/>
                <a:cs typeface="Lucida Sans"/>
              </a:rPr>
              <a:t>que</a:t>
            </a:r>
            <a:r>
              <a:rPr sz="2800" spc="-210" dirty="0">
                <a:latin typeface="Lucida Sans"/>
                <a:cs typeface="Lucida Sans"/>
              </a:rPr>
              <a:t> </a:t>
            </a:r>
            <a:r>
              <a:rPr sz="2800" spc="-55" dirty="0">
                <a:latin typeface="Lucida Sans"/>
                <a:cs typeface="Lucida Sans"/>
              </a:rPr>
              <a:t>você</a:t>
            </a:r>
            <a:r>
              <a:rPr sz="2800" spc="-190" dirty="0">
                <a:latin typeface="Lucida Sans"/>
                <a:cs typeface="Lucida Sans"/>
              </a:rPr>
              <a:t> </a:t>
            </a:r>
            <a:r>
              <a:rPr sz="2800" spc="-85" dirty="0">
                <a:latin typeface="Lucida Sans"/>
                <a:cs typeface="Lucida Sans"/>
              </a:rPr>
              <a:t>e</a:t>
            </a:r>
            <a:r>
              <a:rPr sz="2800" spc="-195" dirty="0">
                <a:latin typeface="Lucida Sans"/>
                <a:cs typeface="Lucida Sans"/>
              </a:rPr>
              <a:t> </a:t>
            </a:r>
            <a:r>
              <a:rPr sz="2800" spc="-45" dirty="0">
                <a:latin typeface="Lucida Sans"/>
                <a:cs typeface="Lucida Sans"/>
              </a:rPr>
              <a:t>sua</a:t>
            </a:r>
            <a:r>
              <a:rPr sz="2800" spc="-195" dirty="0">
                <a:latin typeface="Lucida Sans"/>
                <a:cs typeface="Lucida Sans"/>
              </a:rPr>
              <a:t> </a:t>
            </a:r>
            <a:r>
              <a:rPr sz="2800" spc="-135" dirty="0">
                <a:latin typeface="Lucida Sans"/>
                <a:cs typeface="Lucida Sans"/>
              </a:rPr>
              <a:t>equipe  </a:t>
            </a:r>
            <a:r>
              <a:rPr sz="2800" spc="-110" dirty="0">
                <a:latin typeface="Lucida Sans"/>
                <a:cs typeface="Lucida Sans"/>
              </a:rPr>
              <a:t>fazem </a:t>
            </a:r>
            <a:r>
              <a:rPr sz="2800" spc="-145" dirty="0">
                <a:latin typeface="Lucida Sans"/>
                <a:cs typeface="Lucida Sans"/>
              </a:rPr>
              <a:t>no</a:t>
            </a:r>
            <a:r>
              <a:rPr sz="2800" spc="-280" dirty="0">
                <a:latin typeface="Lucida Sans"/>
                <a:cs typeface="Lucida Sans"/>
              </a:rPr>
              <a:t> </a:t>
            </a:r>
            <a:r>
              <a:rPr sz="2800" spc="-105" dirty="0">
                <a:latin typeface="Lucida Sans"/>
                <a:cs typeface="Lucida Sans"/>
              </a:rPr>
              <a:t>dia-a-dia.</a:t>
            </a:r>
            <a:endParaRPr sz="2800" dirty="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30055" y="909828"/>
            <a:ext cx="5538470" cy="757555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229" dirty="0">
                <a:solidFill>
                  <a:srgbClr val="3CB5B5"/>
                </a:solidFill>
                <a:latin typeface="Arial"/>
                <a:cs typeface="Arial"/>
              </a:rPr>
              <a:t>ATIVIDADES</a:t>
            </a:r>
            <a:r>
              <a:rPr sz="4800" b="1" spc="-155" dirty="0">
                <a:solidFill>
                  <a:srgbClr val="3CB5B5"/>
                </a:solidFill>
                <a:latin typeface="Arial"/>
                <a:cs typeface="Arial"/>
              </a:rPr>
              <a:t> </a:t>
            </a:r>
            <a:r>
              <a:rPr sz="4800" b="1" spc="-295" dirty="0">
                <a:solidFill>
                  <a:srgbClr val="3CB5B5"/>
                </a:solidFill>
                <a:latin typeface="Arial"/>
                <a:cs typeface="Arial"/>
              </a:rPr>
              <a:t>CHAVE</a:t>
            </a:r>
            <a:endParaRPr sz="4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81539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57150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04305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9015" y="2181878"/>
            <a:ext cx="9993970" cy="21820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271145" indent="-457200" algn="just">
              <a:spcBef>
                <a:spcPts val="95"/>
              </a:spcBef>
              <a:buChar char="-"/>
              <a:tabLst>
                <a:tab pos="469265" algn="l"/>
                <a:tab pos="469900" algn="l"/>
              </a:tabLst>
            </a:pPr>
            <a:r>
              <a:rPr sz="2800" spc="-270" dirty="0">
                <a:latin typeface="Lucida Sans"/>
                <a:cs typeface="Lucida Sans"/>
              </a:rPr>
              <a:t>O </a:t>
            </a:r>
            <a:r>
              <a:rPr sz="2800" spc="-140" dirty="0">
                <a:latin typeface="Lucida Sans"/>
                <a:cs typeface="Lucida Sans"/>
              </a:rPr>
              <a:t>que </a:t>
            </a:r>
            <a:r>
              <a:rPr sz="2800" spc="-55" dirty="0">
                <a:latin typeface="Lucida Sans"/>
                <a:cs typeface="Lucida Sans"/>
              </a:rPr>
              <a:t>você </a:t>
            </a:r>
            <a:r>
              <a:rPr sz="2800" spc="50" dirty="0">
                <a:latin typeface="Lucida Sans"/>
                <a:cs typeface="Lucida Sans"/>
              </a:rPr>
              <a:t>PRECISA</a:t>
            </a:r>
            <a:r>
              <a:rPr sz="2800" spc="-570" dirty="0">
                <a:latin typeface="Lucida Sans"/>
                <a:cs typeface="Lucida Sans"/>
              </a:rPr>
              <a:t> </a:t>
            </a:r>
            <a:r>
              <a:rPr sz="2800" spc="-120" dirty="0">
                <a:latin typeface="Lucida Sans"/>
                <a:cs typeface="Lucida Sans"/>
              </a:rPr>
              <a:t>ter </a:t>
            </a:r>
            <a:r>
              <a:rPr sz="2800" spc="-100" dirty="0">
                <a:latin typeface="Lucida Sans"/>
                <a:cs typeface="Lucida Sans"/>
              </a:rPr>
              <a:t>para </a:t>
            </a:r>
            <a:r>
              <a:rPr sz="2800" spc="-110" dirty="0">
                <a:latin typeface="Lucida Sans"/>
                <a:cs typeface="Lucida Sans"/>
              </a:rPr>
              <a:t>executar </a:t>
            </a:r>
            <a:r>
              <a:rPr sz="2800" spc="-135" dirty="0">
                <a:latin typeface="Lucida Sans"/>
                <a:cs typeface="Lucida Sans"/>
              </a:rPr>
              <a:t>o </a:t>
            </a:r>
            <a:r>
              <a:rPr sz="2800" spc="-65" dirty="0">
                <a:latin typeface="Lucida Sans"/>
                <a:cs typeface="Lucida Sans"/>
              </a:rPr>
              <a:t>seu  </a:t>
            </a:r>
            <a:r>
              <a:rPr sz="2800" spc="-140" dirty="0">
                <a:latin typeface="Lucida Sans"/>
                <a:cs typeface="Lucida Sans"/>
              </a:rPr>
              <a:t>modelo </a:t>
            </a:r>
            <a:r>
              <a:rPr sz="2800" spc="-130" dirty="0">
                <a:latin typeface="Lucida Sans"/>
                <a:cs typeface="Lucida Sans"/>
              </a:rPr>
              <a:t>de</a:t>
            </a:r>
            <a:r>
              <a:rPr sz="2800" spc="-250" dirty="0">
                <a:latin typeface="Lucida Sans"/>
                <a:cs typeface="Lucida Sans"/>
              </a:rPr>
              <a:t> </a:t>
            </a:r>
            <a:r>
              <a:rPr sz="2800" spc="-114" dirty="0">
                <a:latin typeface="Lucida Sans"/>
                <a:cs typeface="Lucida Sans"/>
              </a:rPr>
              <a:t>negócio.</a:t>
            </a:r>
            <a:endParaRPr sz="2800" dirty="0">
              <a:latin typeface="Lucida Sans"/>
              <a:cs typeface="Lucida Sans"/>
            </a:endParaRPr>
          </a:p>
          <a:p>
            <a:pPr algn="just">
              <a:spcBef>
                <a:spcPts val="25"/>
              </a:spcBef>
              <a:buClr>
                <a:srgbClr val="FFFFFF"/>
              </a:buClr>
              <a:buFont typeface="Lucida Sans"/>
              <a:buChar char="-"/>
            </a:pPr>
            <a:endParaRPr sz="2900" dirty="0">
              <a:latin typeface="Times New Roman"/>
              <a:cs typeface="Times New Roman"/>
            </a:endParaRPr>
          </a:p>
          <a:p>
            <a:pPr marL="469900" marR="5080" indent="-457200" algn="just">
              <a:spcBef>
                <a:spcPts val="5"/>
              </a:spcBef>
              <a:buChar char="-"/>
              <a:tabLst>
                <a:tab pos="469265" algn="l"/>
                <a:tab pos="469900" algn="l"/>
              </a:tabLst>
            </a:pPr>
            <a:r>
              <a:rPr sz="2800" spc="30" dirty="0">
                <a:latin typeface="Lucida Sans"/>
                <a:cs typeface="Lucida Sans"/>
              </a:rPr>
              <a:t>EXEMPLOS: </a:t>
            </a:r>
            <a:r>
              <a:rPr sz="2800" spc="-100" dirty="0">
                <a:latin typeface="Lucida Sans"/>
                <a:cs typeface="Lucida Sans"/>
              </a:rPr>
              <a:t>Equipe </a:t>
            </a:r>
            <a:r>
              <a:rPr sz="2800" spc="-130" dirty="0">
                <a:latin typeface="Lucida Sans"/>
                <a:cs typeface="Lucida Sans"/>
              </a:rPr>
              <a:t>de </a:t>
            </a:r>
            <a:r>
              <a:rPr sz="2800" spc="-120" dirty="0">
                <a:latin typeface="Lucida Sans"/>
                <a:cs typeface="Lucida Sans"/>
              </a:rPr>
              <a:t>desenvolvimento,</a:t>
            </a:r>
            <a:r>
              <a:rPr sz="2800" spc="-490" dirty="0">
                <a:latin typeface="Lucida Sans"/>
                <a:cs typeface="Lucida Sans"/>
              </a:rPr>
              <a:t> </a:t>
            </a:r>
            <a:r>
              <a:rPr sz="2800" spc="-65" dirty="0">
                <a:latin typeface="Lucida Sans"/>
                <a:cs typeface="Lucida Sans"/>
              </a:rPr>
              <a:t>base  </a:t>
            </a:r>
            <a:r>
              <a:rPr sz="2800" spc="-130" dirty="0">
                <a:latin typeface="Lucida Sans"/>
                <a:cs typeface="Lucida Sans"/>
              </a:rPr>
              <a:t>de </a:t>
            </a:r>
            <a:r>
              <a:rPr sz="2800" spc="-95" dirty="0">
                <a:latin typeface="Lucida Sans"/>
                <a:cs typeface="Lucida Sans"/>
              </a:rPr>
              <a:t>clientes, </a:t>
            </a:r>
            <a:r>
              <a:rPr sz="2800" spc="-55" dirty="0">
                <a:latin typeface="Lucida Sans"/>
                <a:cs typeface="Lucida Sans"/>
              </a:rPr>
              <a:t>espaço </a:t>
            </a:r>
            <a:r>
              <a:rPr sz="2800" spc="-100" dirty="0">
                <a:latin typeface="Lucida Sans"/>
                <a:cs typeface="Lucida Sans"/>
              </a:rPr>
              <a:t>físico, </a:t>
            </a:r>
            <a:r>
              <a:rPr sz="2800" spc="-140" dirty="0">
                <a:latin typeface="Lucida Sans"/>
                <a:cs typeface="Lucida Sans"/>
              </a:rPr>
              <a:t>ponto </a:t>
            </a:r>
            <a:r>
              <a:rPr sz="2800" spc="-105" dirty="0">
                <a:latin typeface="Lucida Sans"/>
                <a:cs typeface="Lucida Sans"/>
              </a:rPr>
              <a:t>comercial,  </a:t>
            </a:r>
            <a:r>
              <a:rPr sz="2800" spc="-100" dirty="0">
                <a:latin typeface="Lucida Sans"/>
                <a:cs typeface="Lucida Sans"/>
              </a:rPr>
              <a:t>frota </a:t>
            </a:r>
            <a:r>
              <a:rPr sz="2800" spc="-170" dirty="0">
                <a:latin typeface="Lucida Sans"/>
                <a:cs typeface="Lucida Sans"/>
              </a:rPr>
              <a:t>própria,</a:t>
            </a:r>
            <a:r>
              <a:rPr sz="2800" spc="-290" dirty="0">
                <a:latin typeface="Lucida Sans"/>
                <a:cs typeface="Lucida Sans"/>
              </a:rPr>
              <a:t> </a:t>
            </a:r>
            <a:r>
              <a:rPr sz="2800" spc="-65" dirty="0">
                <a:latin typeface="Lucida Sans"/>
                <a:cs typeface="Lucida Sans"/>
              </a:rPr>
              <a:t>etc.</a:t>
            </a:r>
            <a:endParaRPr sz="2800" dirty="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40846" y="943281"/>
            <a:ext cx="5283835" cy="757555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300" dirty="0">
                <a:solidFill>
                  <a:srgbClr val="3CB5B5"/>
                </a:solidFill>
                <a:latin typeface="Arial"/>
                <a:cs typeface="Arial"/>
              </a:rPr>
              <a:t>RECURSOS</a:t>
            </a:r>
            <a:r>
              <a:rPr sz="4800" b="1" spc="-215" dirty="0">
                <a:solidFill>
                  <a:srgbClr val="3CB5B5"/>
                </a:solidFill>
                <a:latin typeface="Arial"/>
                <a:cs typeface="Arial"/>
              </a:rPr>
              <a:t> </a:t>
            </a:r>
            <a:r>
              <a:rPr sz="4800" b="1" spc="-290" dirty="0">
                <a:solidFill>
                  <a:srgbClr val="3CB5B5"/>
                </a:solidFill>
                <a:latin typeface="Arial"/>
                <a:cs typeface="Arial"/>
              </a:rPr>
              <a:t>CHAVE</a:t>
            </a:r>
            <a:endParaRPr sz="4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0413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57150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8755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9893" y="2205767"/>
            <a:ext cx="10192214" cy="3920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 algn="just">
              <a:spcBef>
                <a:spcPts val="95"/>
              </a:spcBef>
              <a:buChar char="-"/>
              <a:tabLst>
                <a:tab pos="469265" algn="l"/>
                <a:tab pos="469900" algn="l"/>
              </a:tabLst>
            </a:pPr>
            <a:r>
              <a:rPr sz="2800" spc="-100" dirty="0">
                <a:latin typeface="Lucida Sans"/>
                <a:cs typeface="Lucida Sans"/>
              </a:rPr>
              <a:t>Quais</a:t>
            </a:r>
            <a:r>
              <a:rPr sz="2800" spc="-195" dirty="0">
                <a:latin typeface="Lucida Sans"/>
                <a:cs typeface="Lucida Sans"/>
              </a:rPr>
              <a:t> </a:t>
            </a:r>
            <a:r>
              <a:rPr sz="2800" spc="-35" dirty="0">
                <a:latin typeface="Lucida Sans"/>
                <a:cs typeface="Lucida Sans"/>
              </a:rPr>
              <a:t>são</a:t>
            </a:r>
            <a:r>
              <a:rPr sz="2800" spc="-185" dirty="0">
                <a:latin typeface="Lucida Sans"/>
                <a:cs typeface="Lucida Sans"/>
              </a:rPr>
              <a:t> </a:t>
            </a:r>
            <a:r>
              <a:rPr sz="2800" spc="-55" dirty="0">
                <a:latin typeface="Lucida Sans"/>
                <a:cs typeface="Lucida Sans"/>
              </a:rPr>
              <a:t>os</a:t>
            </a:r>
            <a:r>
              <a:rPr sz="2800" spc="-195" dirty="0">
                <a:latin typeface="Lucida Sans"/>
                <a:cs typeface="Lucida Sans"/>
              </a:rPr>
              <a:t> </a:t>
            </a:r>
            <a:r>
              <a:rPr sz="2800" spc="-100" dirty="0">
                <a:latin typeface="Lucida Sans"/>
                <a:cs typeface="Lucida Sans"/>
              </a:rPr>
              <a:t>principais</a:t>
            </a:r>
            <a:r>
              <a:rPr sz="2800" spc="-200" dirty="0">
                <a:latin typeface="Lucida Sans"/>
                <a:cs typeface="Lucida Sans"/>
              </a:rPr>
              <a:t> </a:t>
            </a:r>
            <a:r>
              <a:rPr sz="2800" spc="-95" dirty="0">
                <a:latin typeface="Lucida Sans"/>
                <a:cs typeface="Lucida Sans"/>
              </a:rPr>
              <a:t>parceiros</a:t>
            </a:r>
            <a:r>
              <a:rPr sz="2800" spc="-195" dirty="0">
                <a:latin typeface="Lucida Sans"/>
                <a:cs typeface="Lucida Sans"/>
              </a:rPr>
              <a:t> </a:t>
            </a:r>
            <a:r>
              <a:rPr sz="2800" spc="-190" dirty="0">
                <a:latin typeface="Lucida Sans"/>
                <a:cs typeface="Lucida Sans"/>
              </a:rPr>
              <a:t>que,</a:t>
            </a:r>
            <a:r>
              <a:rPr sz="2800" spc="-185" dirty="0">
                <a:latin typeface="Lucida Sans"/>
                <a:cs typeface="Lucida Sans"/>
              </a:rPr>
              <a:t> </a:t>
            </a:r>
            <a:r>
              <a:rPr sz="2800" spc="-75" dirty="0">
                <a:latin typeface="Lucida Sans"/>
                <a:cs typeface="Lucida Sans"/>
              </a:rPr>
              <a:t>sem</a:t>
            </a:r>
            <a:r>
              <a:rPr sz="2800" spc="-195" dirty="0">
                <a:latin typeface="Lucida Sans"/>
                <a:cs typeface="Lucida Sans"/>
              </a:rPr>
              <a:t> </a:t>
            </a:r>
            <a:r>
              <a:rPr sz="2800" spc="-114" dirty="0">
                <a:latin typeface="Lucida Sans"/>
                <a:cs typeface="Lucida Sans"/>
              </a:rPr>
              <a:t>eles,  </a:t>
            </a:r>
            <a:r>
              <a:rPr sz="2800" spc="-130" dirty="0">
                <a:latin typeface="Lucida Sans"/>
                <a:cs typeface="Lucida Sans"/>
              </a:rPr>
              <a:t>o </a:t>
            </a:r>
            <a:r>
              <a:rPr sz="2800" spc="-65" dirty="0">
                <a:latin typeface="Lucida Sans"/>
                <a:cs typeface="Lucida Sans"/>
              </a:rPr>
              <a:t>seu </a:t>
            </a:r>
            <a:r>
              <a:rPr sz="2800" spc="-135" dirty="0">
                <a:latin typeface="Lucida Sans"/>
                <a:cs typeface="Lucida Sans"/>
              </a:rPr>
              <a:t>modelo </a:t>
            </a:r>
            <a:r>
              <a:rPr sz="2800" spc="-130" dirty="0">
                <a:latin typeface="Lucida Sans"/>
                <a:cs typeface="Lucida Sans"/>
              </a:rPr>
              <a:t>de </a:t>
            </a:r>
            <a:r>
              <a:rPr sz="2800" spc="-110" dirty="0">
                <a:latin typeface="Lucida Sans"/>
                <a:cs typeface="Lucida Sans"/>
              </a:rPr>
              <a:t>negócio </a:t>
            </a:r>
            <a:r>
              <a:rPr sz="2800" spc="-100" dirty="0">
                <a:latin typeface="Lucida Sans"/>
                <a:cs typeface="Lucida Sans"/>
              </a:rPr>
              <a:t>não </a:t>
            </a:r>
            <a:r>
              <a:rPr sz="2800" spc="-95" dirty="0">
                <a:latin typeface="Lucida Sans"/>
                <a:cs typeface="Lucida Sans"/>
              </a:rPr>
              <a:t>funciona  </a:t>
            </a:r>
            <a:r>
              <a:rPr sz="2800" spc="-105" dirty="0">
                <a:latin typeface="Lucida Sans"/>
                <a:cs typeface="Lucida Sans"/>
              </a:rPr>
              <a:t>corretamente.</a:t>
            </a:r>
            <a:endParaRPr sz="2800" dirty="0">
              <a:latin typeface="Lucida Sans"/>
              <a:cs typeface="Lucida Sans"/>
            </a:endParaRPr>
          </a:p>
          <a:p>
            <a:pPr algn="just">
              <a:spcBef>
                <a:spcPts val="25"/>
              </a:spcBef>
              <a:buClr>
                <a:srgbClr val="FFFFFF"/>
              </a:buClr>
              <a:buFont typeface="Lucida Sans"/>
              <a:buChar char="-"/>
            </a:pPr>
            <a:endParaRPr sz="2900" dirty="0">
              <a:latin typeface="Times New Roman"/>
              <a:cs typeface="Times New Roman"/>
            </a:endParaRPr>
          </a:p>
          <a:p>
            <a:pPr marL="469900" marR="774065" indent="-457200" algn="just">
              <a:buChar char="-"/>
              <a:tabLst>
                <a:tab pos="469900" algn="l"/>
              </a:tabLst>
            </a:pPr>
            <a:r>
              <a:rPr sz="2800" spc="-100" dirty="0">
                <a:latin typeface="Lucida Sans"/>
                <a:cs typeface="Lucida Sans"/>
              </a:rPr>
              <a:t>Quais </a:t>
            </a:r>
            <a:r>
              <a:rPr sz="2800" spc="-35" dirty="0">
                <a:latin typeface="Lucida Sans"/>
                <a:cs typeface="Lucida Sans"/>
              </a:rPr>
              <a:t>são </a:t>
            </a:r>
            <a:r>
              <a:rPr sz="2800" spc="-45" dirty="0">
                <a:latin typeface="Lucida Sans"/>
                <a:cs typeface="Lucida Sans"/>
              </a:rPr>
              <a:t>seus </a:t>
            </a:r>
            <a:r>
              <a:rPr sz="2800" spc="-95" dirty="0">
                <a:latin typeface="Lucida Sans"/>
                <a:cs typeface="Lucida Sans"/>
              </a:rPr>
              <a:t>principais </a:t>
            </a:r>
            <a:r>
              <a:rPr sz="2800" spc="-105" dirty="0">
                <a:latin typeface="Lucida Sans"/>
                <a:cs typeface="Lucida Sans"/>
              </a:rPr>
              <a:t>fornecedores </a:t>
            </a:r>
            <a:r>
              <a:rPr sz="2800" spc="-135" dirty="0">
                <a:latin typeface="Lucida Sans"/>
                <a:cs typeface="Lucida Sans"/>
              </a:rPr>
              <a:t>de  </a:t>
            </a:r>
            <a:r>
              <a:rPr sz="2800" spc="-130" dirty="0">
                <a:latin typeface="Lucida Sans"/>
                <a:cs typeface="Lucida Sans"/>
              </a:rPr>
              <a:t>produtos</a:t>
            </a:r>
            <a:r>
              <a:rPr sz="2800" spc="-200" dirty="0">
                <a:latin typeface="Lucida Sans"/>
                <a:cs typeface="Lucida Sans"/>
              </a:rPr>
              <a:t> </a:t>
            </a:r>
            <a:r>
              <a:rPr sz="2800" spc="-85" dirty="0">
                <a:latin typeface="Lucida Sans"/>
                <a:cs typeface="Lucida Sans"/>
              </a:rPr>
              <a:t>e</a:t>
            </a:r>
            <a:r>
              <a:rPr sz="2800" spc="-200" dirty="0">
                <a:latin typeface="Lucida Sans"/>
                <a:cs typeface="Lucida Sans"/>
              </a:rPr>
              <a:t> </a:t>
            </a:r>
            <a:r>
              <a:rPr sz="2800" spc="-55" dirty="0">
                <a:latin typeface="Lucida Sans"/>
                <a:cs typeface="Lucida Sans"/>
              </a:rPr>
              <a:t>serviços</a:t>
            </a:r>
            <a:r>
              <a:rPr sz="2800" spc="-195" dirty="0">
                <a:latin typeface="Lucida Sans"/>
                <a:cs typeface="Lucida Sans"/>
              </a:rPr>
              <a:t> </a:t>
            </a:r>
            <a:r>
              <a:rPr sz="2800" spc="-85" dirty="0">
                <a:latin typeface="Lucida Sans"/>
                <a:cs typeface="Lucida Sans"/>
              </a:rPr>
              <a:t>e</a:t>
            </a:r>
            <a:r>
              <a:rPr sz="2800" spc="-200" dirty="0">
                <a:latin typeface="Lucida Sans"/>
                <a:cs typeface="Lucida Sans"/>
              </a:rPr>
              <a:t> </a:t>
            </a:r>
            <a:r>
              <a:rPr sz="2800" spc="-85" dirty="0">
                <a:latin typeface="Lucida Sans"/>
                <a:cs typeface="Lucida Sans"/>
              </a:rPr>
              <a:t>quais</a:t>
            </a:r>
            <a:r>
              <a:rPr sz="2800" spc="-200" dirty="0">
                <a:latin typeface="Lucida Sans"/>
                <a:cs typeface="Lucida Sans"/>
              </a:rPr>
              <a:t> </a:t>
            </a:r>
            <a:r>
              <a:rPr sz="2800" spc="-75" dirty="0">
                <a:latin typeface="Lucida Sans"/>
                <a:cs typeface="Lucida Sans"/>
              </a:rPr>
              <a:t>atividades</a:t>
            </a:r>
            <a:r>
              <a:rPr sz="2800" spc="-200" dirty="0">
                <a:latin typeface="Lucida Sans"/>
                <a:cs typeface="Lucida Sans"/>
              </a:rPr>
              <a:t> </a:t>
            </a:r>
            <a:r>
              <a:rPr sz="2800" spc="-60" dirty="0">
                <a:latin typeface="Lucida Sans"/>
                <a:cs typeface="Lucida Sans"/>
              </a:rPr>
              <a:t>eles  </a:t>
            </a:r>
            <a:r>
              <a:rPr sz="2800" spc="-110" dirty="0">
                <a:latin typeface="Lucida Sans"/>
                <a:cs typeface="Lucida Sans"/>
              </a:rPr>
              <a:t>executam.</a:t>
            </a:r>
            <a:endParaRPr sz="2800" dirty="0">
              <a:latin typeface="Lucida Sans"/>
              <a:cs typeface="Lucida Sans"/>
            </a:endParaRPr>
          </a:p>
          <a:p>
            <a:pPr algn="just">
              <a:spcBef>
                <a:spcPts val="30"/>
              </a:spcBef>
              <a:buClr>
                <a:srgbClr val="FFFFFF"/>
              </a:buClr>
              <a:buFont typeface="Lucida Sans"/>
              <a:buChar char="-"/>
            </a:pPr>
            <a:endParaRPr sz="2900" dirty="0">
              <a:latin typeface="Times New Roman"/>
              <a:cs typeface="Times New Roman"/>
            </a:endParaRPr>
          </a:p>
          <a:p>
            <a:pPr marL="469900" marR="532130" indent="-457200" algn="just">
              <a:buChar char="-"/>
              <a:tabLst>
                <a:tab pos="469265" algn="l"/>
                <a:tab pos="469900" algn="l"/>
              </a:tabLst>
            </a:pPr>
            <a:r>
              <a:rPr sz="2800" spc="-10" dirty="0">
                <a:latin typeface="Lucida Sans"/>
                <a:cs typeface="Lucida Sans"/>
              </a:rPr>
              <a:t>Pense </a:t>
            </a:r>
            <a:r>
              <a:rPr sz="2800" spc="-140" dirty="0">
                <a:latin typeface="Lucida Sans"/>
                <a:cs typeface="Lucida Sans"/>
              </a:rPr>
              <a:t>que </a:t>
            </a:r>
            <a:r>
              <a:rPr sz="2800" spc="-114" dirty="0">
                <a:latin typeface="Lucida Sans"/>
                <a:cs typeface="Lucida Sans"/>
              </a:rPr>
              <a:t>parte </a:t>
            </a:r>
            <a:r>
              <a:rPr sz="2800" spc="-55" dirty="0">
                <a:latin typeface="Lucida Sans"/>
                <a:cs typeface="Lucida Sans"/>
              </a:rPr>
              <a:t>das </a:t>
            </a:r>
            <a:r>
              <a:rPr sz="2800" spc="-75" dirty="0">
                <a:latin typeface="Lucida Sans"/>
                <a:cs typeface="Lucida Sans"/>
              </a:rPr>
              <a:t>atividades </a:t>
            </a:r>
            <a:r>
              <a:rPr sz="2800" spc="-130" dirty="0">
                <a:latin typeface="Lucida Sans"/>
                <a:cs typeface="Lucida Sans"/>
              </a:rPr>
              <a:t>de </a:t>
            </a:r>
            <a:r>
              <a:rPr sz="2800" spc="-114" dirty="0">
                <a:latin typeface="Lucida Sans"/>
                <a:cs typeface="Lucida Sans"/>
              </a:rPr>
              <a:t>uma  </a:t>
            </a:r>
            <a:r>
              <a:rPr sz="2800" spc="-100" dirty="0">
                <a:latin typeface="Lucida Sans"/>
                <a:cs typeface="Lucida Sans"/>
              </a:rPr>
              <a:t>empresa </a:t>
            </a:r>
            <a:r>
              <a:rPr sz="2800" spc="-35" dirty="0">
                <a:latin typeface="Lucida Sans"/>
                <a:cs typeface="Lucida Sans"/>
              </a:rPr>
              <a:t>são </a:t>
            </a:r>
            <a:r>
              <a:rPr sz="2800" spc="-95" dirty="0">
                <a:latin typeface="Lucida Sans"/>
                <a:cs typeface="Lucida Sans"/>
              </a:rPr>
              <a:t>terceirizadas. </a:t>
            </a:r>
            <a:r>
              <a:rPr sz="2800" spc="35" dirty="0">
                <a:latin typeface="Lucida Sans"/>
                <a:cs typeface="Lucida Sans"/>
              </a:rPr>
              <a:t>Essas</a:t>
            </a:r>
            <a:r>
              <a:rPr sz="2800" spc="-525" dirty="0">
                <a:latin typeface="Lucida Sans"/>
                <a:cs typeface="Lucida Sans"/>
              </a:rPr>
              <a:t> </a:t>
            </a:r>
            <a:r>
              <a:rPr sz="2800" spc="-75" dirty="0">
                <a:latin typeface="Lucida Sans"/>
                <a:cs typeface="Lucida Sans"/>
              </a:rPr>
              <a:t>atividades  </a:t>
            </a:r>
            <a:r>
              <a:rPr sz="2800" spc="-35" dirty="0">
                <a:latin typeface="Lucida Sans"/>
                <a:cs typeface="Lucida Sans"/>
              </a:rPr>
              <a:t>são </a:t>
            </a:r>
            <a:r>
              <a:rPr sz="2800" spc="-85" dirty="0">
                <a:latin typeface="Lucida Sans"/>
                <a:cs typeface="Lucida Sans"/>
              </a:rPr>
              <a:t>executadas </a:t>
            </a:r>
            <a:r>
              <a:rPr sz="2800" spc="-175" dirty="0">
                <a:latin typeface="Lucida Sans"/>
                <a:cs typeface="Lucida Sans"/>
              </a:rPr>
              <a:t>por </a:t>
            </a:r>
            <a:r>
              <a:rPr sz="2800" spc="-95" dirty="0">
                <a:latin typeface="Lucida Sans"/>
                <a:cs typeface="Lucida Sans"/>
              </a:rPr>
              <a:t>parceiros</a:t>
            </a:r>
            <a:r>
              <a:rPr sz="2800" spc="-455" dirty="0">
                <a:latin typeface="Lucida Sans"/>
                <a:cs typeface="Lucida Sans"/>
              </a:rPr>
              <a:t> </a:t>
            </a:r>
            <a:r>
              <a:rPr sz="2800" spc="-65" dirty="0">
                <a:latin typeface="Lucida Sans"/>
                <a:cs typeface="Lucida Sans"/>
              </a:rPr>
              <a:t>chave.</a:t>
            </a:r>
            <a:endParaRPr sz="2800" dirty="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85451" y="976735"/>
            <a:ext cx="5440045" cy="757555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275" dirty="0">
                <a:solidFill>
                  <a:srgbClr val="3CB5B5"/>
                </a:solidFill>
                <a:latin typeface="Arial"/>
                <a:cs typeface="Arial"/>
              </a:rPr>
              <a:t>PARCEIROS</a:t>
            </a:r>
            <a:r>
              <a:rPr sz="4800" b="1" spc="-220" dirty="0">
                <a:solidFill>
                  <a:srgbClr val="3CB5B5"/>
                </a:solidFill>
                <a:latin typeface="Arial"/>
                <a:cs typeface="Arial"/>
              </a:rPr>
              <a:t> </a:t>
            </a:r>
            <a:r>
              <a:rPr sz="4800" b="1" spc="-295" dirty="0">
                <a:solidFill>
                  <a:srgbClr val="3CB5B5"/>
                </a:solidFill>
                <a:latin typeface="Arial"/>
                <a:cs typeface="Arial"/>
              </a:rPr>
              <a:t>CHAVE</a:t>
            </a:r>
            <a:endParaRPr sz="4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6805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57150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98568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57150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13805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2804" y="2205766"/>
            <a:ext cx="10426391" cy="34900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241300" indent="-457200" algn="just">
              <a:spcBef>
                <a:spcPts val="95"/>
              </a:spcBef>
              <a:buChar char="-"/>
              <a:tabLst>
                <a:tab pos="469265" algn="l"/>
                <a:tab pos="469900" algn="l"/>
              </a:tabLst>
            </a:pPr>
            <a:r>
              <a:rPr sz="2800" spc="-100" dirty="0">
                <a:latin typeface="Lucida Sans"/>
                <a:cs typeface="Lucida Sans"/>
              </a:rPr>
              <a:t>Quais</a:t>
            </a:r>
            <a:r>
              <a:rPr sz="2800" spc="-195" dirty="0">
                <a:latin typeface="Lucida Sans"/>
                <a:cs typeface="Lucida Sans"/>
              </a:rPr>
              <a:t> </a:t>
            </a:r>
            <a:r>
              <a:rPr sz="2800" spc="-35" dirty="0">
                <a:latin typeface="Lucida Sans"/>
                <a:cs typeface="Lucida Sans"/>
              </a:rPr>
              <a:t>são</a:t>
            </a:r>
            <a:r>
              <a:rPr sz="2800" spc="-185" dirty="0">
                <a:latin typeface="Lucida Sans"/>
                <a:cs typeface="Lucida Sans"/>
              </a:rPr>
              <a:t> </a:t>
            </a:r>
            <a:r>
              <a:rPr sz="2800" spc="-45" dirty="0">
                <a:latin typeface="Lucida Sans"/>
                <a:cs typeface="Lucida Sans"/>
              </a:rPr>
              <a:t>seus</a:t>
            </a:r>
            <a:r>
              <a:rPr sz="2800" spc="-190" dirty="0">
                <a:latin typeface="Lucida Sans"/>
                <a:cs typeface="Lucida Sans"/>
              </a:rPr>
              <a:t> </a:t>
            </a:r>
            <a:r>
              <a:rPr sz="2800" spc="-100" dirty="0">
                <a:latin typeface="Lucida Sans"/>
                <a:cs typeface="Lucida Sans"/>
              </a:rPr>
              <a:t>principais</a:t>
            </a:r>
            <a:r>
              <a:rPr sz="2800" spc="-195" dirty="0">
                <a:latin typeface="Lucida Sans"/>
                <a:cs typeface="Lucida Sans"/>
              </a:rPr>
              <a:t> </a:t>
            </a:r>
            <a:r>
              <a:rPr sz="2800" spc="-45" dirty="0">
                <a:latin typeface="Lucida Sans"/>
                <a:cs typeface="Lucida Sans"/>
              </a:rPr>
              <a:t>custos</a:t>
            </a:r>
            <a:r>
              <a:rPr sz="2800" spc="-204" dirty="0">
                <a:latin typeface="Lucida Sans"/>
                <a:cs typeface="Lucida Sans"/>
              </a:rPr>
              <a:t> </a:t>
            </a:r>
            <a:r>
              <a:rPr sz="2800" spc="-140" dirty="0">
                <a:latin typeface="Lucida Sans"/>
                <a:cs typeface="Lucida Sans"/>
              </a:rPr>
              <a:t>que</a:t>
            </a:r>
            <a:r>
              <a:rPr sz="2800" spc="-195" dirty="0">
                <a:latin typeface="Lucida Sans"/>
                <a:cs typeface="Lucida Sans"/>
              </a:rPr>
              <a:t> </a:t>
            </a:r>
            <a:r>
              <a:rPr sz="2800" spc="-35" dirty="0">
                <a:latin typeface="Lucida Sans"/>
                <a:cs typeface="Lucida Sans"/>
              </a:rPr>
              <a:t>são  </a:t>
            </a:r>
            <a:r>
              <a:rPr sz="2800" spc="-105" dirty="0">
                <a:latin typeface="Lucida Sans"/>
                <a:cs typeface="Lucida Sans"/>
              </a:rPr>
              <a:t>realmente </a:t>
            </a:r>
            <a:r>
              <a:rPr sz="2800" spc="-85" dirty="0">
                <a:latin typeface="Lucida Sans"/>
                <a:cs typeface="Lucida Sans"/>
              </a:rPr>
              <a:t>impactam </a:t>
            </a:r>
            <a:r>
              <a:rPr sz="2800" spc="-145" dirty="0">
                <a:latin typeface="Lucida Sans"/>
                <a:cs typeface="Lucida Sans"/>
              </a:rPr>
              <a:t>no </a:t>
            </a:r>
            <a:r>
              <a:rPr sz="2800" spc="-65" dirty="0">
                <a:latin typeface="Lucida Sans"/>
                <a:cs typeface="Lucida Sans"/>
              </a:rPr>
              <a:t>seu</a:t>
            </a:r>
            <a:r>
              <a:rPr sz="2800" spc="-470" dirty="0">
                <a:latin typeface="Lucida Sans"/>
                <a:cs typeface="Lucida Sans"/>
              </a:rPr>
              <a:t> </a:t>
            </a:r>
            <a:r>
              <a:rPr sz="2800" spc="-75" dirty="0">
                <a:latin typeface="Lucida Sans"/>
                <a:cs typeface="Lucida Sans"/>
              </a:rPr>
              <a:t>negócio?</a:t>
            </a:r>
            <a:endParaRPr sz="2800" dirty="0">
              <a:latin typeface="Lucida Sans"/>
              <a:cs typeface="Lucida Sans"/>
            </a:endParaRPr>
          </a:p>
          <a:p>
            <a:pPr algn="just">
              <a:spcBef>
                <a:spcPts val="25"/>
              </a:spcBef>
              <a:buClr>
                <a:srgbClr val="FFFFFF"/>
              </a:buClr>
              <a:buFont typeface="Lucida Sans"/>
              <a:buChar char="-"/>
            </a:pPr>
            <a:endParaRPr sz="2900" dirty="0">
              <a:latin typeface="Times New Roman"/>
              <a:cs typeface="Times New Roman"/>
            </a:endParaRPr>
          </a:p>
          <a:p>
            <a:pPr marL="469900" marR="716915" indent="-457200" algn="just">
              <a:buChar char="-"/>
              <a:tabLst>
                <a:tab pos="469265" algn="l"/>
                <a:tab pos="469900" algn="l"/>
              </a:tabLst>
            </a:pPr>
            <a:r>
              <a:rPr sz="2800" spc="-75" dirty="0">
                <a:latin typeface="Lucida Sans"/>
                <a:cs typeface="Lucida Sans"/>
              </a:rPr>
              <a:t>Não </a:t>
            </a:r>
            <a:r>
              <a:rPr sz="2800" spc="-110" dirty="0">
                <a:latin typeface="Lucida Sans"/>
                <a:cs typeface="Lucida Sans"/>
              </a:rPr>
              <a:t>coloque </a:t>
            </a:r>
            <a:r>
              <a:rPr sz="2800" spc="-180" dirty="0">
                <a:latin typeface="Lucida Sans"/>
                <a:cs typeface="Lucida Sans"/>
              </a:rPr>
              <a:t>número, </a:t>
            </a:r>
            <a:r>
              <a:rPr sz="2800" spc="-70" dirty="0">
                <a:latin typeface="Lucida Sans"/>
                <a:cs typeface="Lucida Sans"/>
              </a:rPr>
              <a:t>apenas </a:t>
            </a:r>
            <a:r>
              <a:rPr sz="2800" spc="-125" dirty="0">
                <a:latin typeface="Lucida Sans"/>
                <a:cs typeface="Lucida Sans"/>
              </a:rPr>
              <a:t>foque</a:t>
            </a:r>
            <a:r>
              <a:rPr sz="2800" spc="-545" dirty="0">
                <a:latin typeface="Lucida Sans"/>
                <a:cs typeface="Lucida Sans"/>
              </a:rPr>
              <a:t> </a:t>
            </a:r>
            <a:r>
              <a:rPr sz="2800" spc="-85" dirty="0">
                <a:latin typeface="Lucida Sans"/>
                <a:cs typeface="Lucida Sans"/>
              </a:rPr>
              <a:t>na  </a:t>
            </a:r>
            <a:r>
              <a:rPr sz="2800" spc="-65" dirty="0">
                <a:latin typeface="Lucida Sans"/>
                <a:cs typeface="Lucida Sans"/>
              </a:rPr>
              <a:t>descrição</a:t>
            </a:r>
            <a:endParaRPr sz="2800" dirty="0">
              <a:latin typeface="Lucida Sans"/>
              <a:cs typeface="Lucida Sans"/>
            </a:endParaRPr>
          </a:p>
          <a:p>
            <a:pPr algn="just">
              <a:spcBef>
                <a:spcPts val="30"/>
              </a:spcBef>
              <a:buClr>
                <a:srgbClr val="FFFFFF"/>
              </a:buClr>
              <a:buFont typeface="Lucida Sans"/>
              <a:buChar char="-"/>
            </a:pPr>
            <a:endParaRPr sz="2900" dirty="0">
              <a:latin typeface="Times New Roman"/>
              <a:cs typeface="Times New Roman"/>
            </a:endParaRPr>
          </a:p>
          <a:p>
            <a:pPr marL="469900" marR="5080" indent="-457200" algn="just">
              <a:buChar char="-"/>
              <a:tabLst>
                <a:tab pos="469265" algn="l"/>
                <a:tab pos="469900" algn="l"/>
              </a:tabLst>
            </a:pPr>
            <a:r>
              <a:rPr sz="2800" spc="5" dirty="0">
                <a:latin typeface="Lucida Sans"/>
                <a:cs typeface="Lucida Sans"/>
              </a:rPr>
              <a:t>Para </a:t>
            </a:r>
            <a:r>
              <a:rPr sz="2800" spc="-130" dirty="0">
                <a:latin typeface="Lucida Sans"/>
                <a:cs typeface="Lucida Sans"/>
              </a:rPr>
              <a:t>entender </a:t>
            </a:r>
            <a:r>
              <a:rPr sz="2800" spc="-60" dirty="0">
                <a:latin typeface="Lucida Sans"/>
                <a:cs typeface="Lucida Sans"/>
              </a:rPr>
              <a:t>os </a:t>
            </a:r>
            <a:r>
              <a:rPr sz="2800" spc="-85" dirty="0">
                <a:latin typeface="Lucida Sans"/>
                <a:cs typeface="Lucida Sans"/>
              </a:rPr>
              <a:t>custos, </a:t>
            </a:r>
            <a:r>
              <a:rPr sz="2800" spc="-125" dirty="0">
                <a:latin typeface="Lucida Sans"/>
                <a:cs typeface="Lucida Sans"/>
              </a:rPr>
              <a:t>olhe </a:t>
            </a:r>
            <a:r>
              <a:rPr sz="2800" spc="-100" dirty="0">
                <a:latin typeface="Lucida Sans"/>
                <a:cs typeface="Lucida Sans"/>
              </a:rPr>
              <a:t>para </a:t>
            </a:r>
            <a:r>
              <a:rPr sz="2800" spc="10" dirty="0">
                <a:latin typeface="Lucida Sans"/>
                <a:cs typeface="Lucida Sans"/>
              </a:rPr>
              <a:t>as  </a:t>
            </a:r>
            <a:r>
              <a:rPr sz="2800" spc="-75" dirty="0">
                <a:latin typeface="Lucida Sans"/>
                <a:cs typeface="Lucida Sans"/>
              </a:rPr>
              <a:t>atividades </a:t>
            </a:r>
            <a:r>
              <a:rPr sz="2800" spc="-85" dirty="0">
                <a:latin typeface="Lucida Sans"/>
                <a:cs typeface="Lucida Sans"/>
              </a:rPr>
              <a:t>e </a:t>
            </a:r>
            <a:r>
              <a:rPr sz="2800" spc="-80" dirty="0">
                <a:latin typeface="Lucida Sans"/>
                <a:cs typeface="Lucida Sans"/>
              </a:rPr>
              <a:t>recursos </a:t>
            </a:r>
            <a:r>
              <a:rPr sz="2800" spc="-65" dirty="0">
                <a:latin typeface="Lucida Sans"/>
                <a:cs typeface="Lucida Sans"/>
              </a:rPr>
              <a:t>chave. </a:t>
            </a:r>
            <a:r>
              <a:rPr sz="2800" spc="5" dirty="0">
                <a:latin typeface="Lucida Sans"/>
                <a:cs typeface="Lucida Sans"/>
              </a:rPr>
              <a:t>Para</a:t>
            </a:r>
            <a:r>
              <a:rPr sz="2800" spc="-645" dirty="0">
                <a:latin typeface="Lucida Sans"/>
                <a:cs typeface="Lucida Sans"/>
              </a:rPr>
              <a:t> </a:t>
            </a:r>
            <a:r>
              <a:rPr sz="2800" spc="-110" dirty="0">
                <a:latin typeface="Lucida Sans"/>
                <a:cs typeface="Lucida Sans"/>
              </a:rPr>
              <a:t>executar  </a:t>
            </a:r>
            <a:r>
              <a:rPr sz="2800" dirty="0">
                <a:latin typeface="Lucida Sans"/>
                <a:cs typeface="Lucida Sans"/>
              </a:rPr>
              <a:t>essas </a:t>
            </a:r>
            <a:r>
              <a:rPr sz="2800" spc="-75" dirty="0">
                <a:latin typeface="Lucida Sans"/>
                <a:cs typeface="Lucida Sans"/>
              </a:rPr>
              <a:t>atividades </a:t>
            </a:r>
            <a:r>
              <a:rPr sz="2800" spc="-85" dirty="0">
                <a:latin typeface="Lucida Sans"/>
                <a:cs typeface="Lucida Sans"/>
              </a:rPr>
              <a:t>e </a:t>
            </a:r>
            <a:r>
              <a:rPr sz="2800" spc="-90" dirty="0">
                <a:latin typeface="Lucida Sans"/>
                <a:cs typeface="Lucida Sans"/>
              </a:rPr>
              <a:t>possui </a:t>
            </a:r>
            <a:r>
              <a:rPr sz="2800" spc="-15" dirty="0">
                <a:latin typeface="Lucida Sans"/>
                <a:cs typeface="Lucida Sans"/>
              </a:rPr>
              <a:t>esses </a:t>
            </a:r>
            <a:r>
              <a:rPr sz="2800" spc="-80" dirty="0">
                <a:latin typeface="Lucida Sans"/>
                <a:cs typeface="Lucida Sans"/>
              </a:rPr>
              <a:t>recursos  </a:t>
            </a:r>
            <a:r>
              <a:rPr sz="2800" spc="-114" dirty="0">
                <a:latin typeface="Lucida Sans"/>
                <a:cs typeface="Lucida Sans"/>
              </a:rPr>
              <a:t>geralmente </a:t>
            </a:r>
            <a:r>
              <a:rPr sz="2800" spc="-35" dirty="0">
                <a:latin typeface="Lucida Sans"/>
                <a:cs typeface="Lucida Sans"/>
              </a:rPr>
              <a:t>são </a:t>
            </a:r>
            <a:r>
              <a:rPr sz="2800" spc="-100" dirty="0">
                <a:latin typeface="Lucida Sans"/>
                <a:cs typeface="Lucida Sans"/>
              </a:rPr>
              <a:t>derivados</a:t>
            </a:r>
            <a:r>
              <a:rPr sz="2800" spc="-420" dirty="0">
                <a:latin typeface="Lucida Sans"/>
                <a:cs typeface="Lucida Sans"/>
              </a:rPr>
              <a:t> </a:t>
            </a:r>
            <a:r>
              <a:rPr sz="2800" spc="-55" dirty="0">
                <a:latin typeface="Lucida Sans"/>
                <a:cs typeface="Lucida Sans"/>
              </a:rPr>
              <a:t>custos.</a:t>
            </a:r>
            <a:endParaRPr sz="2800" dirty="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62788" y="976735"/>
            <a:ext cx="6894830" cy="757555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265" dirty="0">
                <a:solidFill>
                  <a:srgbClr val="3CB5B5"/>
                </a:solidFill>
                <a:latin typeface="Arial"/>
                <a:cs typeface="Arial"/>
              </a:rPr>
              <a:t>ESTRUTURA </a:t>
            </a:r>
            <a:r>
              <a:rPr sz="4800" b="1" spc="-385" dirty="0">
                <a:solidFill>
                  <a:srgbClr val="3CB5B5"/>
                </a:solidFill>
                <a:latin typeface="Arial"/>
                <a:cs typeface="Arial"/>
              </a:rPr>
              <a:t>DE</a:t>
            </a:r>
            <a:r>
              <a:rPr sz="4800" b="1" spc="-35" dirty="0">
                <a:solidFill>
                  <a:srgbClr val="3CB5B5"/>
                </a:solidFill>
                <a:latin typeface="Arial"/>
                <a:cs typeface="Arial"/>
              </a:rPr>
              <a:t> </a:t>
            </a:r>
            <a:r>
              <a:rPr sz="4800" b="1" spc="-260" dirty="0">
                <a:solidFill>
                  <a:srgbClr val="3CB5B5"/>
                </a:solidFill>
                <a:latin typeface="Arial"/>
                <a:cs typeface="Arial"/>
              </a:rPr>
              <a:t>CUSTOS</a:t>
            </a:r>
            <a:endParaRPr sz="4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83472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47088" y="405384"/>
            <a:ext cx="8488680" cy="6153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47088" y="6519671"/>
            <a:ext cx="8488680" cy="106680"/>
          </a:xfrm>
          <a:custGeom>
            <a:avLst/>
            <a:gdLst/>
            <a:ahLst/>
            <a:cxnLst/>
            <a:rect l="l" t="t" r="r" b="b"/>
            <a:pathLst>
              <a:path w="8488680" h="106679">
                <a:moveTo>
                  <a:pt x="0" y="106679"/>
                </a:moveTo>
                <a:lnTo>
                  <a:pt x="8488680" y="106679"/>
                </a:lnTo>
                <a:lnTo>
                  <a:pt x="8488680" y="0"/>
                </a:lnTo>
                <a:lnTo>
                  <a:pt x="0" y="0"/>
                </a:lnTo>
                <a:lnTo>
                  <a:pt x="0" y="1066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96666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1452" y="65531"/>
            <a:ext cx="8848344" cy="66034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72767" y="65532"/>
            <a:ext cx="3154680" cy="628015"/>
          </a:xfrm>
          <a:custGeom>
            <a:avLst/>
            <a:gdLst/>
            <a:ahLst/>
            <a:cxnLst/>
            <a:rect l="l" t="t" r="r" b="b"/>
            <a:pathLst>
              <a:path w="3154680" h="628015">
                <a:moveTo>
                  <a:pt x="0" y="627887"/>
                </a:moveTo>
                <a:lnTo>
                  <a:pt x="3154680" y="627887"/>
                </a:lnTo>
                <a:lnTo>
                  <a:pt x="3154680" y="0"/>
                </a:lnTo>
                <a:lnTo>
                  <a:pt x="0" y="0"/>
                </a:lnTo>
                <a:lnTo>
                  <a:pt x="0" y="6278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84434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1"/>
            <a:ext cx="9144000" cy="405765"/>
          </a:xfrm>
          <a:custGeom>
            <a:avLst/>
            <a:gdLst/>
            <a:ahLst/>
            <a:cxnLst/>
            <a:rect l="l" t="t" r="r" b="b"/>
            <a:pathLst>
              <a:path w="9144000" h="405765">
                <a:moveTo>
                  <a:pt x="0" y="405384"/>
                </a:moveTo>
                <a:lnTo>
                  <a:pt x="9144000" y="405384"/>
                </a:lnTo>
                <a:lnTo>
                  <a:pt x="9144000" y="0"/>
                </a:lnTo>
                <a:lnTo>
                  <a:pt x="0" y="0"/>
                </a:lnTo>
                <a:lnTo>
                  <a:pt x="0" y="405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0" y="6452616"/>
            <a:ext cx="9144000" cy="405765"/>
          </a:xfrm>
          <a:custGeom>
            <a:avLst/>
            <a:gdLst/>
            <a:ahLst/>
            <a:cxnLst/>
            <a:rect l="l" t="t" r="r" b="b"/>
            <a:pathLst>
              <a:path w="9144000" h="405765">
                <a:moveTo>
                  <a:pt x="0" y="405383"/>
                </a:moveTo>
                <a:lnTo>
                  <a:pt x="9144000" y="405383"/>
                </a:lnTo>
                <a:lnTo>
                  <a:pt x="9144000" y="0"/>
                </a:lnTo>
                <a:lnTo>
                  <a:pt x="0" y="0"/>
                </a:lnTo>
                <a:lnTo>
                  <a:pt x="0" y="4053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15528" y="5661659"/>
            <a:ext cx="1712976" cy="9814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24215" y="6452616"/>
            <a:ext cx="2522220" cy="361315"/>
          </a:xfrm>
          <a:custGeom>
            <a:avLst/>
            <a:gdLst/>
            <a:ahLst/>
            <a:cxnLst/>
            <a:rect l="l" t="t" r="r" b="b"/>
            <a:pathLst>
              <a:path w="2522220" h="361315">
                <a:moveTo>
                  <a:pt x="0" y="361188"/>
                </a:moveTo>
                <a:lnTo>
                  <a:pt x="2522219" y="361188"/>
                </a:lnTo>
                <a:lnTo>
                  <a:pt x="2522219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0" y="405384"/>
            <a:ext cx="9144000" cy="6047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976360" y="1557528"/>
            <a:ext cx="1511935" cy="584775"/>
          </a:xfrm>
          <a:prstGeom prst="rect">
            <a:avLst/>
          </a:prstGeom>
          <a:solidFill>
            <a:srgbClr val="D99593"/>
          </a:solidFill>
        </p:spPr>
        <p:txBody>
          <a:bodyPr vert="horz" wrap="square" lIns="0" tIns="30480" rIns="0" bIns="0" rtlCol="0">
            <a:spAutoFit/>
          </a:bodyPr>
          <a:lstStyle/>
          <a:p>
            <a:pPr marL="430530" marR="343535" indent="-78105">
              <a:spcBef>
                <a:spcPts val="240"/>
              </a:spcBef>
            </a:pPr>
            <a:r>
              <a:rPr dirty="0">
                <a:latin typeface="Calibri"/>
                <a:cs typeface="Calibri"/>
              </a:rPr>
              <a:t>Usuár</a:t>
            </a:r>
            <a:r>
              <a:rPr spc="-15"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os  </a:t>
            </a:r>
            <a:r>
              <a:rPr dirty="0">
                <a:latin typeface="Calibri"/>
                <a:cs typeface="Calibri"/>
              </a:rPr>
              <a:t>globais</a:t>
            </a:r>
            <a:endParaRPr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76360" y="2636521"/>
            <a:ext cx="1511935" cy="1416413"/>
          </a:xfrm>
          <a:prstGeom prst="rect">
            <a:avLst/>
          </a:prstGeom>
          <a:solidFill>
            <a:srgbClr val="B8CDE4"/>
          </a:solidFill>
        </p:spPr>
        <p:txBody>
          <a:bodyPr vert="horz" wrap="square" lIns="0" tIns="31115" rIns="0" bIns="0" rtlCol="0">
            <a:spAutoFit/>
          </a:bodyPr>
          <a:lstStyle/>
          <a:p>
            <a:pPr marL="167005" marR="158750" indent="635" algn="ctr">
              <a:spcBef>
                <a:spcPts val="245"/>
              </a:spcBef>
            </a:pPr>
            <a:r>
              <a:rPr spc="-5" dirty="0">
                <a:latin typeface="Calibri"/>
                <a:cs typeface="Calibri"/>
              </a:rPr>
              <a:t>Usuários  globais que  querem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ligar  </a:t>
            </a:r>
            <a:r>
              <a:rPr spc="-15" dirty="0">
                <a:latin typeface="Calibri"/>
                <a:cs typeface="Calibri"/>
              </a:rPr>
              <a:t>para  </a:t>
            </a:r>
            <a:r>
              <a:rPr spc="-10" dirty="0">
                <a:latin typeface="Calibri"/>
                <a:cs typeface="Calibri"/>
              </a:rPr>
              <a:t>telefones</a:t>
            </a:r>
            <a:endParaRPr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47560" y="2924556"/>
            <a:ext cx="1198245" cy="307777"/>
          </a:xfrm>
          <a:prstGeom prst="rect">
            <a:avLst/>
          </a:prstGeom>
          <a:solidFill>
            <a:srgbClr val="FFFF66"/>
          </a:solidFill>
        </p:spPr>
        <p:txBody>
          <a:bodyPr vert="horz" wrap="square" lIns="0" tIns="30480" rIns="0" bIns="0" rtlCol="0">
            <a:spAutoFit/>
          </a:bodyPr>
          <a:lstStyle/>
          <a:p>
            <a:pPr marL="91440">
              <a:spcBef>
                <a:spcPts val="240"/>
              </a:spcBef>
            </a:pPr>
            <a:r>
              <a:rPr spc="-10" dirty="0">
                <a:latin typeface="Calibri"/>
                <a:cs typeface="Calibri"/>
              </a:rPr>
              <a:t>Skype.com</a:t>
            </a:r>
            <a:endParaRPr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47559" y="3361945"/>
            <a:ext cx="1620520" cy="863057"/>
          </a:xfrm>
          <a:prstGeom prst="rect">
            <a:avLst/>
          </a:prstGeom>
          <a:solidFill>
            <a:srgbClr val="FFFF66"/>
          </a:solidFill>
        </p:spPr>
        <p:txBody>
          <a:bodyPr vert="horz" wrap="square" lIns="0" tIns="31750" rIns="0" bIns="0" rtlCol="0">
            <a:spAutoFit/>
          </a:bodyPr>
          <a:lstStyle/>
          <a:p>
            <a:pPr marL="56515" marR="243204">
              <a:spcBef>
                <a:spcPts val="250"/>
              </a:spcBef>
            </a:pPr>
            <a:r>
              <a:rPr spc="-15" dirty="0">
                <a:latin typeface="Calibri"/>
                <a:cs typeface="Calibri"/>
              </a:rPr>
              <a:t>Parceria </a:t>
            </a:r>
            <a:r>
              <a:rPr spc="-10" dirty="0">
                <a:latin typeface="Calibri"/>
                <a:cs typeface="Calibri"/>
              </a:rPr>
              <a:t>com  fabricantes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de  </a:t>
            </a:r>
            <a:r>
              <a:rPr spc="-10" dirty="0">
                <a:latin typeface="Calibri"/>
                <a:cs typeface="Calibri"/>
              </a:rPr>
              <a:t>fones</a:t>
            </a:r>
            <a:endParaRPr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88123" y="1319783"/>
            <a:ext cx="1728470" cy="584134"/>
          </a:xfrm>
          <a:prstGeom prst="rect">
            <a:avLst/>
          </a:prstGeom>
          <a:solidFill>
            <a:srgbClr val="FFFF66"/>
          </a:solidFill>
        </p:spPr>
        <p:txBody>
          <a:bodyPr vert="horz" wrap="square" lIns="0" tIns="29845" rIns="0" bIns="0" rtlCol="0">
            <a:spAutoFit/>
          </a:bodyPr>
          <a:lstStyle/>
          <a:p>
            <a:pPr marL="92075">
              <a:spcBef>
                <a:spcPts val="235"/>
              </a:spcBef>
            </a:pPr>
            <a:r>
              <a:rPr spc="-10" dirty="0">
                <a:latin typeface="Calibri"/>
                <a:cs typeface="Calibri"/>
              </a:rPr>
              <a:t>Customização</a:t>
            </a:r>
            <a:endParaRPr>
              <a:latin typeface="Calibri"/>
              <a:cs typeface="Calibri"/>
            </a:endParaRPr>
          </a:p>
          <a:p>
            <a:pPr marL="92075"/>
            <a:r>
              <a:rPr dirty="0">
                <a:latin typeface="Calibri"/>
                <a:cs typeface="Calibri"/>
              </a:rPr>
              <a:t>em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massa</a:t>
            </a:r>
            <a:endParaRPr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169152" y="5157215"/>
            <a:ext cx="3456940" cy="1080770"/>
          </a:xfrm>
          <a:custGeom>
            <a:avLst/>
            <a:gdLst/>
            <a:ahLst/>
            <a:cxnLst/>
            <a:rect l="l" t="t" r="r" b="b"/>
            <a:pathLst>
              <a:path w="3456940" h="1080770">
                <a:moveTo>
                  <a:pt x="0" y="1080516"/>
                </a:moveTo>
                <a:lnTo>
                  <a:pt x="3456432" y="1080516"/>
                </a:lnTo>
                <a:lnTo>
                  <a:pt x="3456432" y="0"/>
                </a:lnTo>
                <a:lnTo>
                  <a:pt x="0" y="0"/>
                </a:lnTo>
                <a:lnTo>
                  <a:pt x="0" y="10805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181344" y="5157216"/>
            <a:ext cx="1499870" cy="309699"/>
          </a:xfrm>
          <a:prstGeom prst="rect">
            <a:avLst/>
          </a:prstGeom>
          <a:solidFill>
            <a:srgbClr val="D99593"/>
          </a:solidFill>
        </p:spPr>
        <p:txBody>
          <a:bodyPr vert="horz" wrap="square" lIns="0" tIns="32384" rIns="0" bIns="0" rtlCol="0">
            <a:spAutoFit/>
          </a:bodyPr>
          <a:lstStyle/>
          <a:p>
            <a:pPr marL="357505">
              <a:spcBef>
                <a:spcPts val="254"/>
              </a:spcBef>
            </a:pPr>
            <a:r>
              <a:rPr spc="-10" dirty="0">
                <a:latin typeface="Calibri"/>
                <a:cs typeface="Calibri"/>
              </a:rPr>
              <a:t>Gratuito</a:t>
            </a:r>
            <a:endParaRPr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98309" y="5283709"/>
            <a:ext cx="1511935" cy="585417"/>
          </a:xfrm>
          <a:prstGeom prst="rect">
            <a:avLst/>
          </a:prstGeom>
          <a:solidFill>
            <a:srgbClr val="B8CDE4"/>
          </a:solidFill>
        </p:spPr>
        <p:txBody>
          <a:bodyPr vert="horz" wrap="square" lIns="0" tIns="31115" rIns="0" bIns="0" rtlCol="0">
            <a:spAutoFit/>
          </a:bodyPr>
          <a:lstStyle/>
          <a:p>
            <a:pPr marL="163830" marR="154940" indent="28575">
              <a:spcBef>
                <a:spcPts val="245"/>
              </a:spcBef>
            </a:pPr>
            <a:r>
              <a:rPr spc="-10" dirty="0">
                <a:latin typeface="Calibri"/>
                <a:cs typeface="Calibri"/>
              </a:rPr>
              <a:t>Pré-pago </a:t>
            </a:r>
            <a:r>
              <a:rPr spc="-5" dirty="0">
                <a:latin typeface="Calibri"/>
                <a:cs typeface="Calibri"/>
              </a:rPr>
              <a:t>ou  </a:t>
            </a:r>
            <a:r>
              <a:rPr dirty="0">
                <a:latin typeface="Calibri"/>
                <a:cs typeface="Calibri"/>
              </a:rPr>
              <a:t>me</a:t>
            </a:r>
            <a:r>
              <a:rPr spc="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lida</a:t>
            </a:r>
            <a:r>
              <a:rPr dirty="0">
                <a:latin typeface="Calibri"/>
                <a:cs typeface="Calibri"/>
              </a:rPr>
              <a:t>de</a:t>
            </a:r>
            <a:endParaRPr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181345" y="5600700"/>
            <a:ext cx="1428115" cy="646430"/>
          </a:xfrm>
          <a:custGeom>
            <a:avLst/>
            <a:gdLst/>
            <a:ahLst/>
            <a:cxnLst/>
            <a:rect l="l" t="t" r="r" b="b"/>
            <a:pathLst>
              <a:path w="1428114" h="646429">
                <a:moveTo>
                  <a:pt x="0" y="646176"/>
                </a:moveTo>
                <a:lnTo>
                  <a:pt x="1427988" y="646176"/>
                </a:lnTo>
                <a:lnTo>
                  <a:pt x="1427988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261353" y="5620003"/>
            <a:ext cx="984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pc="-20" dirty="0">
                <a:latin typeface="Calibri"/>
                <a:cs typeface="Calibri"/>
              </a:rPr>
              <a:t>Vendas</a:t>
            </a:r>
            <a:r>
              <a:rPr spc="-6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de  </a:t>
            </a:r>
            <a:r>
              <a:rPr spc="-15" dirty="0">
                <a:latin typeface="Calibri"/>
                <a:cs typeface="Calibri"/>
              </a:rPr>
              <a:t>hardware</a:t>
            </a:r>
            <a:endParaRPr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59052" y="5157216"/>
            <a:ext cx="2988945" cy="309699"/>
          </a:xfrm>
          <a:prstGeom prst="rect">
            <a:avLst/>
          </a:prstGeom>
          <a:solidFill>
            <a:srgbClr val="FFFF66"/>
          </a:solidFill>
        </p:spPr>
        <p:txBody>
          <a:bodyPr vert="horz" wrap="square" lIns="0" tIns="32384" rIns="0" bIns="0" rtlCol="0">
            <a:spAutoFit/>
          </a:bodyPr>
          <a:lstStyle/>
          <a:p>
            <a:pPr marL="90805">
              <a:spcBef>
                <a:spcPts val="254"/>
              </a:spcBef>
            </a:pPr>
            <a:r>
              <a:rPr spc="-10" dirty="0">
                <a:latin typeface="Calibri"/>
                <a:cs typeface="Calibri"/>
              </a:rPr>
              <a:t>Desenvolvimento </a:t>
            </a:r>
            <a:r>
              <a:rPr spc="-5" dirty="0">
                <a:latin typeface="Calibri"/>
                <a:cs typeface="Calibri"/>
              </a:rPr>
              <a:t>de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software</a:t>
            </a:r>
            <a:endParaRPr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59051" y="5559553"/>
            <a:ext cx="927100" cy="309059"/>
          </a:xfrm>
          <a:prstGeom prst="rect">
            <a:avLst/>
          </a:prstGeom>
          <a:solidFill>
            <a:srgbClr val="FFFF66"/>
          </a:solidFill>
        </p:spPr>
        <p:txBody>
          <a:bodyPr vert="horz" wrap="square" lIns="0" tIns="31750" rIns="0" bIns="0" rtlCol="0">
            <a:spAutoFit/>
          </a:bodyPr>
          <a:lstStyle/>
          <a:p>
            <a:pPr marL="90805">
              <a:spcBef>
                <a:spcPts val="250"/>
              </a:spcBef>
            </a:pPr>
            <a:r>
              <a:rPr spc="-10" dirty="0">
                <a:latin typeface="Calibri"/>
                <a:cs typeface="Calibri"/>
              </a:rPr>
              <a:t>Suporte</a:t>
            </a:r>
            <a:endParaRPr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358896" y="3144011"/>
            <a:ext cx="1729739" cy="646430"/>
          </a:xfrm>
          <a:custGeom>
            <a:avLst/>
            <a:gdLst/>
            <a:ahLst/>
            <a:cxnLst/>
            <a:rect l="l" t="t" r="r" b="b"/>
            <a:pathLst>
              <a:path w="1729739" h="646429">
                <a:moveTo>
                  <a:pt x="0" y="646176"/>
                </a:moveTo>
                <a:lnTo>
                  <a:pt x="1729739" y="646176"/>
                </a:lnTo>
                <a:lnTo>
                  <a:pt x="1729739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438271" y="3161791"/>
            <a:ext cx="94741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pc="-10" dirty="0">
                <a:latin typeface="Calibri"/>
                <a:cs typeface="Calibri"/>
              </a:rPr>
              <a:t>Equipe</a:t>
            </a:r>
            <a:r>
              <a:rPr spc="-6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de  </a:t>
            </a:r>
            <a:r>
              <a:rPr spc="-10" dirty="0">
                <a:latin typeface="Calibri"/>
                <a:cs typeface="Calibri"/>
              </a:rPr>
              <a:t>software</a:t>
            </a:r>
            <a:endParaRPr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358896" y="3838955"/>
            <a:ext cx="1729739" cy="646430"/>
          </a:xfrm>
          <a:custGeom>
            <a:avLst/>
            <a:gdLst/>
            <a:ahLst/>
            <a:cxnLst/>
            <a:rect l="l" t="t" r="r" b="b"/>
            <a:pathLst>
              <a:path w="1729739" h="646429">
                <a:moveTo>
                  <a:pt x="0" y="646176"/>
                </a:moveTo>
                <a:lnTo>
                  <a:pt x="1729739" y="646176"/>
                </a:lnTo>
                <a:lnTo>
                  <a:pt x="1729739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438271" y="3857370"/>
            <a:ext cx="960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pc="-10" dirty="0">
                <a:latin typeface="Calibri"/>
                <a:cs typeface="Calibri"/>
              </a:rPr>
              <a:t>Código</a:t>
            </a:r>
            <a:r>
              <a:rPr spc="-6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do  </a:t>
            </a:r>
            <a:r>
              <a:rPr spc="-10" dirty="0">
                <a:latin typeface="Calibri"/>
                <a:cs typeface="Calibri"/>
              </a:rPr>
              <a:t>sofware</a:t>
            </a:r>
            <a:endParaRPr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358896" y="1214627"/>
            <a:ext cx="1800225" cy="585470"/>
          </a:xfrm>
          <a:custGeom>
            <a:avLst/>
            <a:gdLst/>
            <a:ahLst/>
            <a:cxnLst/>
            <a:rect l="l" t="t" r="r" b="b"/>
            <a:pathLst>
              <a:path w="1800225" h="585469">
                <a:moveTo>
                  <a:pt x="0" y="585215"/>
                </a:moveTo>
                <a:lnTo>
                  <a:pt x="1799844" y="585215"/>
                </a:lnTo>
                <a:lnTo>
                  <a:pt x="1799844" y="0"/>
                </a:lnTo>
                <a:lnTo>
                  <a:pt x="0" y="0"/>
                </a:lnTo>
                <a:lnTo>
                  <a:pt x="0" y="585215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438270" y="1235151"/>
            <a:ext cx="14579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Desenvolvimento</a:t>
            </a:r>
            <a:endParaRPr sz="1600">
              <a:latin typeface="Calibri"/>
              <a:cs typeface="Calibri"/>
            </a:endParaRPr>
          </a:p>
          <a:p>
            <a:pPr marL="12700">
              <a:spcBef>
                <a:spcPts val="5"/>
              </a:spcBef>
            </a:pPr>
            <a:r>
              <a:rPr sz="1600" spc="-5" dirty="0">
                <a:latin typeface="Calibri"/>
                <a:cs typeface="Calibri"/>
              </a:rPr>
              <a:t>de </a:t>
            </a:r>
            <a:r>
              <a:rPr sz="1600" spc="-10" dirty="0">
                <a:latin typeface="Calibri"/>
                <a:cs typeface="Calibri"/>
              </a:rPr>
              <a:t>software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559051" y="1557527"/>
            <a:ext cx="1728470" cy="2307590"/>
          </a:xfrm>
          <a:custGeom>
            <a:avLst/>
            <a:gdLst/>
            <a:ahLst/>
            <a:cxnLst/>
            <a:rect l="l" t="t" r="r" b="b"/>
            <a:pathLst>
              <a:path w="1728470" h="2307590">
                <a:moveTo>
                  <a:pt x="0" y="2307336"/>
                </a:moveTo>
                <a:lnTo>
                  <a:pt x="1728216" y="2307336"/>
                </a:lnTo>
                <a:lnTo>
                  <a:pt x="1728216" y="0"/>
                </a:lnTo>
                <a:lnTo>
                  <a:pt x="0" y="0"/>
                </a:lnTo>
                <a:lnTo>
                  <a:pt x="0" y="2307336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637488" y="1575561"/>
            <a:ext cx="12071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pc="-20" dirty="0">
                <a:latin typeface="Calibri"/>
                <a:cs typeface="Calibri"/>
              </a:rPr>
              <a:t>Gateways</a:t>
            </a:r>
            <a:r>
              <a:rPr spc="-6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de  </a:t>
            </a:r>
            <a:r>
              <a:rPr spc="-10" dirty="0">
                <a:latin typeface="Calibri"/>
                <a:cs typeface="Calibri"/>
              </a:rPr>
              <a:t>pagamento</a:t>
            </a:r>
            <a:endParaRPr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637487" y="2398522"/>
            <a:ext cx="11582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pc="-15" dirty="0">
                <a:latin typeface="Calibri"/>
                <a:cs typeface="Calibri"/>
              </a:rPr>
              <a:t>Parceiros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de  </a:t>
            </a:r>
            <a:r>
              <a:rPr spc="-10" dirty="0">
                <a:latin typeface="Calibri"/>
                <a:cs typeface="Calibri"/>
              </a:rPr>
              <a:t>distribuição</a:t>
            </a:r>
            <a:endParaRPr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637488" y="3221863"/>
            <a:ext cx="8718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pc="-45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a</a:t>
            </a:r>
            <a:r>
              <a:rPr spc="-30" dirty="0">
                <a:latin typeface="Calibri"/>
                <a:cs typeface="Calibri"/>
              </a:rPr>
              <a:t>r</a:t>
            </a:r>
            <a:r>
              <a:rPr spc="-1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ei</a:t>
            </a:r>
            <a:r>
              <a:rPr spc="-30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os  </a:t>
            </a:r>
            <a:r>
              <a:rPr spc="-30" dirty="0">
                <a:latin typeface="Calibri"/>
                <a:cs typeface="Calibri"/>
              </a:rPr>
              <a:t>Telecom</a:t>
            </a:r>
            <a:endParaRPr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303520" y="1918716"/>
            <a:ext cx="1584960" cy="862416"/>
          </a:xfrm>
          <a:prstGeom prst="rect">
            <a:avLst/>
          </a:prstGeom>
          <a:solidFill>
            <a:srgbClr val="D99593"/>
          </a:solidFill>
        </p:spPr>
        <p:txBody>
          <a:bodyPr vert="horz" wrap="square" lIns="0" tIns="31115" rIns="0" bIns="0" rtlCol="0">
            <a:spAutoFit/>
          </a:bodyPr>
          <a:lstStyle/>
          <a:p>
            <a:pPr marL="165735" marR="158750" indent="-635" algn="ctr">
              <a:spcBef>
                <a:spcPts val="245"/>
              </a:spcBef>
            </a:pPr>
            <a:r>
              <a:rPr spc="-10" dirty="0">
                <a:latin typeface="Calibri"/>
                <a:cs typeface="Calibri"/>
              </a:rPr>
              <a:t>Ligações  </a:t>
            </a:r>
            <a:r>
              <a:rPr spc="-15" dirty="0">
                <a:latin typeface="Calibri"/>
                <a:cs typeface="Calibri"/>
              </a:rPr>
              <a:t>gratuitas </a:t>
            </a:r>
            <a:r>
              <a:rPr spc="-5" dirty="0">
                <a:latin typeface="Calibri"/>
                <a:cs typeface="Calibri"/>
              </a:rPr>
              <a:t>de  </a:t>
            </a:r>
            <a:r>
              <a:rPr dirty="0">
                <a:latin typeface="Calibri"/>
                <a:cs typeface="Calibri"/>
              </a:rPr>
              <a:t>áudio e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vídeo</a:t>
            </a:r>
            <a:endParaRPr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303520" y="3081528"/>
            <a:ext cx="1656714" cy="1139413"/>
          </a:xfrm>
          <a:prstGeom prst="rect">
            <a:avLst/>
          </a:prstGeom>
          <a:solidFill>
            <a:srgbClr val="B8CDE4"/>
          </a:solidFill>
        </p:spPr>
        <p:txBody>
          <a:bodyPr vert="horz" wrap="square" lIns="0" tIns="31114" rIns="0" bIns="0" rtlCol="0">
            <a:spAutoFit/>
          </a:bodyPr>
          <a:lstStyle/>
          <a:p>
            <a:pPr marL="174625" marR="166370" indent="-1270" algn="ctr">
              <a:spcBef>
                <a:spcPts val="244"/>
              </a:spcBef>
            </a:pPr>
            <a:r>
              <a:rPr dirty="0">
                <a:latin typeface="Calibri"/>
                <a:cs typeface="Calibri"/>
              </a:rPr>
              <a:t>Chamadas  </a:t>
            </a:r>
            <a:r>
              <a:rPr spc="-5" dirty="0">
                <a:latin typeface="Calibri"/>
                <a:cs typeface="Calibri"/>
              </a:rPr>
              <a:t>i</a:t>
            </a:r>
            <a:r>
              <a:rPr spc="-10" dirty="0">
                <a:latin typeface="Calibri"/>
                <a:cs typeface="Calibri"/>
              </a:rPr>
              <a:t>n</a:t>
            </a:r>
            <a:r>
              <a:rPr spc="-30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ernac</a:t>
            </a:r>
            <a:r>
              <a:rPr spc="-10"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onais  </a:t>
            </a:r>
            <a:r>
              <a:rPr dirty="0">
                <a:latin typeface="Calibri"/>
                <a:cs typeface="Calibri"/>
              </a:rPr>
              <a:t>a </a:t>
            </a:r>
            <a:r>
              <a:rPr spc="-10" dirty="0">
                <a:latin typeface="Calibri"/>
                <a:cs typeface="Calibri"/>
              </a:rPr>
              <a:t>preços  </a:t>
            </a:r>
            <a:r>
              <a:rPr spc="-5" dirty="0">
                <a:latin typeface="Calibri"/>
                <a:cs typeface="Calibri"/>
              </a:rPr>
              <a:t>acessíveis</a:t>
            </a:r>
            <a:endParaRPr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632061" y="844042"/>
            <a:ext cx="2317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b="1" dirty="0">
                <a:latin typeface="Calibri"/>
                <a:cs typeface="Calibri"/>
              </a:rPr>
              <a:t>1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887974" y="1059942"/>
            <a:ext cx="2317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b="1" dirty="0">
                <a:latin typeface="Calibri"/>
                <a:cs typeface="Calibri"/>
              </a:rPr>
              <a:t>2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831329" y="4157853"/>
            <a:ext cx="2317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b="1" dirty="0">
                <a:latin typeface="Calibri"/>
                <a:cs typeface="Calibri"/>
              </a:rPr>
              <a:t>3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759954" y="699644"/>
            <a:ext cx="2317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b="1" dirty="0">
                <a:latin typeface="Calibri"/>
                <a:cs typeface="Calibri"/>
              </a:rPr>
              <a:t>4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489186" y="5237785"/>
            <a:ext cx="2317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b="1" dirty="0">
                <a:latin typeface="Calibri"/>
                <a:cs typeface="Calibri"/>
              </a:rPr>
              <a:t>5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087496" y="699644"/>
            <a:ext cx="2317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b="1" dirty="0">
                <a:latin typeface="Calibri"/>
                <a:cs typeface="Calibri"/>
              </a:rPr>
              <a:t>6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519423" y="2573275"/>
            <a:ext cx="2317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b="1" dirty="0">
                <a:latin typeface="Calibri"/>
                <a:cs typeface="Calibri"/>
              </a:rPr>
              <a:t>7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142541" y="915416"/>
            <a:ext cx="2317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b="1" dirty="0">
                <a:latin typeface="Calibri"/>
                <a:cs typeface="Calibri"/>
              </a:rPr>
              <a:t>8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295269" y="5597753"/>
            <a:ext cx="2324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b="1" dirty="0">
                <a:latin typeface="Calibri"/>
                <a:cs typeface="Calibri"/>
              </a:rPr>
              <a:t>9</a:t>
            </a:r>
            <a:endParaRPr sz="3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45242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88168" y="0"/>
            <a:ext cx="180340" cy="6858000"/>
          </a:xfrm>
          <a:custGeom>
            <a:avLst/>
            <a:gdLst/>
            <a:ahLst/>
            <a:cxnLst/>
            <a:rect l="l" t="t" r="r" b="b"/>
            <a:pathLst>
              <a:path w="180340" h="6858000">
                <a:moveTo>
                  <a:pt x="0" y="6858000"/>
                </a:moveTo>
                <a:lnTo>
                  <a:pt x="179831" y="6858000"/>
                </a:lnTo>
                <a:lnTo>
                  <a:pt x="179831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1" y="0"/>
            <a:ext cx="154305" cy="6858000"/>
          </a:xfrm>
          <a:custGeom>
            <a:avLst/>
            <a:gdLst/>
            <a:ahLst/>
            <a:cxnLst/>
            <a:rect l="l" t="t" r="r" b="b"/>
            <a:pathLst>
              <a:path w="154305" h="6858000">
                <a:moveTo>
                  <a:pt x="0" y="6858000"/>
                </a:moveTo>
                <a:lnTo>
                  <a:pt x="153924" y="6858000"/>
                </a:lnTo>
                <a:lnTo>
                  <a:pt x="15392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15528" y="5661659"/>
            <a:ext cx="1712976" cy="9814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77923" y="0"/>
            <a:ext cx="8810244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41436" y="1313689"/>
            <a:ext cx="1746885" cy="1416413"/>
          </a:xfrm>
          <a:prstGeom prst="rect">
            <a:avLst/>
          </a:prstGeom>
          <a:solidFill>
            <a:srgbClr val="D99593"/>
          </a:solidFill>
        </p:spPr>
        <p:txBody>
          <a:bodyPr vert="horz" wrap="square" lIns="0" tIns="31115" rIns="0" bIns="0" rtlCol="0">
            <a:spAutoFit/>
          </a:bodyPr>
          <a:lstStyle/>
          <a:p>
            <a:pPr marL="118110" marR="107314" algn="ctr">
              <a:spcBef>
                <a:spcPts val="245"/>
              </a:spcBef>
            </a:pPr>
            <a:r>
              <a:rPr spc="-5" dirty="0">
                <a:latin typeface="Calibri"/>
                <a:cs typeface="Calibri"/>
              </a:rPr>
              <a:t>Usuários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globais  </a:t>
            </a:r>
            <a:r>
              <a:rPr spc="-5" dirty="0">
                <a:latin typeface="Calibri"/>
                <a:cs typeface="Calibri"/>
              </a:rPr>
              <a:t>de aparelhos  </a:t>
            </a:r>
            <a:r>
              <a:rPr spc="-10" dirty="0">
                <a:latin typeface="Calibri"/>
                <a:cs typeface="Calibri"/>
              </a:rPr>
              <a:t>eletrônicos </a:t>
            </a:r>
            <a:r>
              <a:rPr spc="-5" dirty="0">
                <a:latin typeface="Calibri"/>
                <a:cs typeface="Calibri"/>
              </a:rPr>
              <a:t>que  </a:t>
            </a:r>
            <a:r>
              <a:rPr spc="-15" dirty="0">
                <a:latin typeface="Calibri"/>
                <a:cs typeface="Calibri"/>
              </a:rPr>
              <a:t>conversam  </a:t>
            </a:r>
            <a:r>
              <a:rPr spc="-10" dirty="0">
                <a:latin typeface="Calibri"/>
                <a:cs typeface="Calibri"/>
              </a:rPr>
              <a:t>online</a:t>
            </a:r>
            <a:endParaRPr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85631" y="3104389"/>
            <a:ext cx="1751330" cy="1416413"/>
          </a:xfrm>
          <a:prstGeom prst="rect">
            <a:avLst/>
          </a:prstGeom>
          <a:solidFill>
            <a:srgbClr val="B8CDE4"/>
          </a:solidFill>
        </p:spPr>
        <p:txBody>
          <a:bodyPr vert="horz" wrap="square" lIns="0" tIns="31115" rIns="0" bIns="0" rtlCol="0">
            <a:spAutoFit/>
          </a:bodyPr>
          <a:lstStyle/>
          <a:p>
            <a:pPr marL="120014" marR="112395" algn="ctr">
              <a:spcBef>
                <a:spcPts val="245"/>
              </a:spcBef>
            </a:pPr>
            <a:r>
              <a:rPr spc="-5" dirty="0">
                <a:latin typeface="Calibri"/>
                <a:cs typeface="Calibri"/>
              </a:rPr>
              <a:t>Usuários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globais  </a:t>
            </a:r>
            <a:r>
              <a:rPr dirty="0">
                <a:latin typeface="Calibri"/>
                <a:cs typeface="Calibri"/>
              </a:rPr>
              <a:t>que </a:t>
            </a:r>
            <a:r>
              <a:rPr spc="-5" dirty="0">
                <a:latin typeface="Calibri"/>
                <a:cs typeface="Calibri"/>
              </a:rPr>
              <a:t>querem  </a:t>
            </a:r>
            <a:r>
              <a:rPr spc="-10" dirty="0">
                <a:latin typeface="Calibri"/>
                <a:cs typeface="Calibri"/>
              </a:rPr>
              <a:t>ligar </a:t>
            </a:r>
            <a:r>
              <a:rPr spc="-15" dirty="0">
                <a:latin typeface="Calibri"/>
                <a:cs typeface="Calibri"/>
              </a:rPr>
              <a:t>para  </a:t>
            </a:r>
            <a:r>
              <a:rPr spc="-10" dirty="0">
                <a:latin typeface="Calibri"/>
                <a:cs typeface="Calibri"/>
              </a:rPr>
              <a:t>telefones </a:t>
            </a:r>
            <a:r>
              <a:rPr spc="-5" dirty="0">
                <a:latin typeface="Calibri"/>
                <a:cs typeface="Calibri"/>
              </a:rPr>
              <a:t>ou  enviar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SMS</a:t>
            </a:r>
            <a:endParaRPr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49567" y="4337303"/>
            <a:ext cx="1638300" cy="646430"/>
          </a:xfrm>
          <a:custGeom>
            <a:avLst/>
            <a:gdLst/>
            <a:ahLst/>
            <a:cxnLst/>
            <a:rect l="l" t="t" r="r" b="b"/>
            <a:pathLst>
              <a:path w="1638300" h="646429">
                <a:moveTo>
                  <a:pt x="0" y="646176"/>
                </a:moveTo>
                <a:lnTo>
                  <a:pt x="1638299" y="646176"/>
                </a:lnTo>
                <a:lnTo>
                  <a:pt x="1638299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449567" y="4460748"/>
            <a:ext cx="1638300" cy="456535"/>
          </a:xfrm>
          <a:prstGeom prst="rect">
            <a:avLst/>
          </a:prstGeom>
          <a:solidFill>
            <a:srgbClr val="FFFF66"/>
          </a:solidFill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ts val="1430"/>
              </a:lnSpc>
            </a:pPr>
            <a:r>
              <a:rPr spc="-10" dirty="0">
                <a:latin typeface="Calibri"/>
                <a:cs typeface="Calibri"/>
              </a:rPr>
              <a:t>Comunicação</a:t>
            </a:r>
            <a:endParaRPr>
              <a:latin typeface="Calibri"/>
              <a:cs typeface="Calibri"/>
            </a:endParaRPr>
          </a:p>
          <a:p>
            <a:pPr marL="635" algn="ctr"/>
            <a:r>
              <a:rPr spc="-10" dirty="0">
                <a:latin typeface="Calibri"/>
                <a:cs typeface="Calibri"/>
              </a:rPr>
              <a:t>Skype.com</a:t>
            </a:r>
            <a:endParaRPr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72456" y="3261360"/>
            <a:ext cx="1327785" cy="1199515"/>
          </a:xfrm>
          <a:custGeom>
            <a:avLst/>
            <a:gdLst/>
            <a:ahLst/>
            <a:cxnLst/>
            <a:rect l="l" t="t" r="r" b="b"/>
            <a:pathLst>
              <a:path w="1327785" h="1199514">
                <a:moveTo>
                  <a:pt x="0" y="1199388"/>
                </a:moveTo>
                <a:lnTo>
                  <a:pt x="1327403" y="1199388"/>
                </a:lnTo>
                <a:lnTo>
                  <a:pt x="1327403" y="0"/>
                </a:lnTo>
                <a:lnTo>
                  <a:pt x="0" y="0"/>
                </a:lnTo>
                <a:lnTo>
                  <a:pt x="0" y="1199388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172456" y="3279776"/>
            <a:ext cx="132778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2395" marR="104139" algn="ctr">
              <a:spcBef>
                <a:spcPts val="100"/>
              </a:spcBef>
            </a:pPr>
            <a:r>
              <a:rPr spc="-5" dirty="0">
                <a:latin typeface="Calibri"/>
                <a:cs typeface="Calibri"/>
              </a:rPr>
              <a:t>D</a:t>
            </a:r>
            <a:r>
              <a:rPr spc="-10" dirty="0">
                <a:latin typeface="Calibri"/>
                <a:cs typeface="Calibri"/>
              </a:rPr>
              <a:t>i</a:t>
            </a:r>
            <a:r>
              <a:rPr spc="-20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t</a:t>
            </a:r>
            <a:r>
              <a:rPr spc="-10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ib</a:t>
            </a:r>
            <a:r>
              <a:rPr dirty="0">
                <a:latin typeface="Calibri"/>
                <a:cs typeface="Calibri"/>
              </a:rPr>
              <a:t>u</a:t>
            </a:r>
            <a:r>
              <a:rPr spc="-5" dirty="0">
                <a:latin typeface="Calibri"/>
                <a:cs typeface="Calibri"/>
              </a:rPr>
              <a:t>i</a:t>
            </a:r>
            <a:r>
              <a:rPr spc="-20" dirty="0">
                <a:latin typeface="Calibri"/>
                <a:cs typeface="Calibri"/>
              </a:rPr>
              <a:t>ç</a:t>
            </a:r>
            <a:r>
              <a:rPr dirty="0">
                <a:latin typeface="Calibri"/>
                <a:cs typeface="Calibri"/>
              </a:rPr>
              <a:t>ão  </a:t>
            </a:r>
            <a:r>
              <a:rPr spc="-5" dirty="0">
                <a:latin typeface="Calibri"/>
                <a:cs typeface="Calibri"/>
              </a:rPr>
              <a:t>pelos  </a:t>
            </a:r>
            <a:r>
              <a:rPr spc="-10" dirty="0">
                <a:latin typeface="Calibri"/>
                <a:cs typeface="Calibri"/>
              </a:rPr>
              <a:t>Produtos  Windows</a:t>
            </a:r>
            <a:endParaRPr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78779" y="928117"/>
            <a:ext cx="1728470" cy="584775"/>
          </a:xfrm>
          <a:prstGeom prst="rect">
            <a:avLst/>
          </a:prstGeom>
          <a:solidFill>
            <a:srgbClr val="FFFF66"/>
          </a:solidFill>
        </p:spPr>
        <p:txBody>
          <a:bodyPr vert="horz" wrap="square" lIns="0" tIns="30480" rIns="0" bIns="0" rtlCol="0">
            <a:spAutoFit/>
          </a:bodyPr>
          <a:lstStyle/>
          <a:p>
            <a:pPr marL="366395" marR="247015" indent="-174625">
              <a:spcBef>
                <a:spcPts val="240"/>
              </a:spcBef>
            </a:pPr>
            <a:r>
              <a:rPr spc="-5" dirty="0">
                <a:latin typeface="Calibri"/>
                <a:cs typeface="Calibri"/>
              </a:rPr>
              <a:t>C</a:t>
            </a:r>
            <a:r>
              <a:rPr spc="5" dirty="0">
                <a:latin typeface="Calibri"/>
                <a:cs typeface="Calibri"/>
              </a:rPr>
              <a:t>u</a:t>
            </a:r>
            <a:r>
              <a:rPr spc="-20" dirty="0">
                <a:latin typeface="Calibri"/>
                <a:cs typeface="Calibri"/>
              </a:rPr>
              <a:t>s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-5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m</a:t>
            </a:r>
            <a:r>
              <a:rPr spc="-5" dirty="0">
                <a:latin typeface="Calibri"/>
                <a:cs typeface="Calibri"/>
              </a:rPr>
              <a:t>i</a:t>
            </a:r>
            <a:r>
              <a:rPr spc="-30" dirty="0">
                <a:latin typeface="Calibri"/>
                <a:cs typeface="Calibri"/>
              </a:rPr>
              <a:t>z</a:t>
            </a:r>
            <a:r>
              <a:rPr dirty="0">
                <a:latin typeface="Calibri"/>
                <a:cs typeface="Calibri"/>
              </a:rPr>
              <a:t>a</a:t>
            </a:r>
            <a:r>
              <a:rPr spc="-20" dirty="0">
                <a:latin typeface="Calibri"/>
                <a:cs typeface="Calibri"/>
              </a:rPr>
              <a:t>ç</a:t>
            </a:r>
            <a:r>
              <a:rPr dirty="0">
                <a:latin typeface="Calibri"/>
                <a:cs typeface="Calibri"/>
              </a:rPr>
              <a:t>ão  em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massa</a:t>
            </a:r>
            <a:endParaRPr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169152" y="5157215"/>
            <a:ext cx="3456940" cy="1080770"/>
          </a:xfrm>
          <a:custGeom>
            <a:avLst/>
            <a:gdLst/>
            <a:ahLst/>
            <a:cxnLst/>
            <a:rect l="l" t="t" r="r" b="b"/>
            <a:pathLst>
              <a:path w="3456940" h="1080770">
                <a:moveTo>
                  <a:pt x="0" y="1080516"/>
                </a:moveTo>
                <a:lnTo>
                  <a:pt x="3456432" y="1080516"/>
                </a:lnTo>
                <a:lnTo>
                  <a:pt x="3456432" y="0"/>
                </a:lnTo>
                <a:lnTo>
                  <a:pt x="0" y="0"/>
                </a:lnTo>
                <a:lnTo>
                  <a:pt x="0" y="10805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8496" y="5513833"/>
            <a:ext cx="2136775" cy="368935"/>
          </a:xfrm>
          <a:custGeom>
            <a:avLst/>
            <a:gdLst/>
            <a:ahLst/>
            <a:cxnLst/>
            <a:rect l="l" t="t" r="r" b="b"/>
            <a:pathLst>
              <a:path w="2136775" h="368935">
                <a:moveTo>
                  <a:pt x="0" y="368808"/>
                </a:moveTo>
                <a:lnTo>
                  <a:pt x="2136648" y="368808"/>
                </a:lnTo>
                <a:lnTo>
                  <a:pt x="2136648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637659" y="5532221"/>
            <a:ext cx="796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G</a:t>
            </a:r>
            <a:r>
              <a:rPr spc="-40" dirty="0">
                <a:latin typeface="Calibri"/>
                <a:cs typeface="Calibri"/>
              </a:rPr>
              <a:t>r</a:t>
            </a:r>
            <a:r>
              <a:rPr spc="-15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tu</a:t>
            </a:r>
            <a:r>
              <a:rPr spc="-10" dirty="0">
                <a:latin typeface="Calibri"/>
                <a:cs typeface="Calibri"/>
              </a:rPr>
              <a:t>i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o</a:t>
            </a:r>
            <a:endParaRPr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48985" y="5513832"/>
            <a:ext cx="2136775" cy="308418"/>
          </a:xfrm>
          <a:prstGeom prst="rect">
            <a:avLst/>
          </a:prstGeom>
          <a:solidFill>
            <a:srgbClr val="B8CDE4"/>
          </a:solidFill>
        </p:spPr>
        <p:txBody>
          <a:bodyPr vert="horz" wrap="square" lIns="0" tIns="31115" rIns="0" bIns="0" rtlCol="0">
            <a:spAutoFit/>
          </a:bodyPr>
          <a:lstStyle/>
          <a:p>
            <a:pPr marL="650875">
              <a:spcBef>
                <a:spcPts val="245"/>
              </a:spcBef>
            </a:pPr>
            <a:r>
              <a:rPr spc="-10" dirty="0">
                <a:latin typeface="Calibri"/>
                <a:cs typeface="Calibri"/>
              </a:rPr>
              <a:t>Pré-pago</a:t>
            </a:r>
            <a:endParaRPr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32504" y="6063997"/>
            <a:ext cx="2016760" cy="309699"/>
          </a:xfrm>
          <a:prstGeom prst="rect">
            <a:avLst/>
          </a:prstGeom>
          <a:solidFill>
            <a:srgbClr val="FFFF66"/>
          </a:solidFill>
        </p:spPr>
        <p:txBody>
          <a:bodyPr vert="horz" wrap="square" lIns="0" tIns="32384" rIns="0" bIns="0" rtlCol="0">
            <a:spAutoFit/>
          </a:bodyPr>
          <a:lstStyle/>
          <a:p>
            <a:pPr marL="518159">
              <a:spcBef>
                <a:spcPts val="254"/>
              </a:spcBef>
            </a:pPr>
            <a:r>
              <a:rPr spc="-5" dirty="0">
                <a:latin typeface="Calibri"/>
                <a:cs typeface="Calibri"/>
              </a:rPr>
              <a:t>Loja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Skype</a:t>
            </a:r>
            <a:endParaRPr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746504" y="1226820"/>
            <a:ext cx="1583690" cy="1754505"/>
          </a:xfrm>
          <a:custGeom>
            <a:avLst/>
            <a:gdLst/>
            <a:ahLst/>
            <a:cxnLst/>
            <a:rect l="l" t="t" r="r" b="b"/>
            <a:pathLst>
              <a:path w="1583689" h="1754505">
                <a:moveTo>
                  <a:pt x="0" y="1754124"/>
                </a:moveTo>
                <a:lnTo>
                  <a:pt x="1583436" y="1754124"/>
                </a:lnTo>
                <a:lnTo>
                  <a:pt x="1583436" y="0"/>
                </a:lnTo>
                <a:lnTo>
                  <a:pt x="0" y="0"/>
                </a:lnTo>
                <a:lnTo>
                  <a:pt x="0" y="1754124"/>
                </a:lnTo>
                <a:close/>
              </a:path>
            </a:pathLst>
          </a:custGeom>
          <a:solidFill>
            <a:srgbClr val="D99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3475" y="1196339"/>
            <a:ext cx="1339596" cy="513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22704" y="1470660"/>
            <a:ext cx="1504188" cy="513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53184" y="1744979"/>
            <a:ext cx="1441704" cy="5135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65959" y="2019300"/>
            <a:ext cx="1213104" cy="513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891284" y="2293620"/>
            <a:ext cx="1363980" cy="513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081783" y="2567939"/>
            <a:ext cx="934212" cy="5135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953260" y="1244854"/>
            <a:ext cx="116903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" algn="ctr">
              <a:spcBef>
                <a:spcPts val="100"/>
              </a:spcBef>
            </a:pPr>
            <a:r>
              <a:rPr b="1" spc="-5" dirty="0">
                <a:latin typeface="Calibri"/>
                <a:cs typeface="Calibri"/>
              </a:rPr>
              <a:t>Chamadas  com vídeo</a:t>
            </a:r>
            <a:r>
              <a:rPr b="1" spc="-11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e  de </a:t>
            </a:r>
            <a:r>
              <a:rPr b="1" spc="-15" dirty="0">
                <a:latin typeface="Calibri"/>
                <a:cs typeface="Calibri"/>
              </a:rPr>
              <a:t>voz </a:t>
            </a:r>
            <a:r>
              <a:rPr b="1" spc="-10" dirty="0">
                <a:latin typeface="Calibri"/>
                <a:cs typeface="Calibri"/>
              </a:rPr>
              <a:t>para  </a:t>
            </a:r>
            <a:r>
              <a:rPr b="1" spc="-5" dirty="0">
                <a:latin typeface="Calibri"/>
                <a:cs typeface="Calibri"/>
              </a:rPr>
              <a:t>qualquer  </a:t>
            </a:r>
            <a:r>
              <a:rPr b="1" dirty="0">
                <a:latin typeface="Calibri"/>
                <a:cs typeface="Calibri"/>
              </a:rPr>
              <a:t>usuário do  Skype.</a:t>
            </a:r>
            <a:endParaRPr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424428" y="1272540"/>
            <a:ext cx="1579245" cy="1199515"/>
          </a:xfrm>
          <a:custGeom>
            <a:avLst/>
            <a:gdLst/>
            <a:ahLst/>
            <a:cxnLst/>
            <a:rect l="l" t="t" r="r" b="b"/>
            <a:pathLst>
              <a:path w="1579245" h="1199514">
                <a:moveTo>
                  <a:pt x="0" y="1199388"/>
                </a:moveTo>
                <a:lnTo>
                  <a:pt x="1578864" y="1199388"/>
                </a:lnTo>
                <a:lnTo>
                  <a:pt x="1578864" y="0"/>
                </a:lnTo>
                <a:lnTo>
                  <a:pt x="0" y="0"/>
                </a:lnTo>
                <a:lnTo>
                  <a:pt x="0" y="1199388"/>
                </a:lnTo>
                <a:close/>
              </a:path>
            </a:pathLst>
          </a:custGeom>
          <a:solidFill>
            <a:srgbClr val="B8C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78351" y="1240536"/>
            <a:ext cx="1339596" cy="5135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00045" y="1514855"/>
            <a:ext cx="1696211" cy="5135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74364" y="1789176"/>
            <a:ext cx="1147572" cy="5135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05783" y="2063495"/>
            <a:ext cx="1237488" cy="5135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531870" y="1290573"/>
            <a:ext cx="13677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4445" algn="ctr">
              <a:spcBef>
                <a:spcPts val="100"/>
              </a:spcBef>
            </a:pPr>
            <a:r>
              <a:rPr b="1" spc="-5" dirty="0">
                <a:latin typeface="Calibri"/>
                <a:cs typeface="Calibri"/>
              </a:rPr>
              <a:t>Chamadas  </a:t>
            </a:r>
            <a:r>
              <a:rPr b="1" dirty="0">
                <a:latin typeface="Calibri"/>
                <a:cs typeface="Calibri"/>
              </a:rPr>
              <a:t>in</a:t>
            </a:r>
            <a:r>
              <a:rPr b="1" spc="-30" dirty="0">
                <a:latin typeface="Calibri"/>
                <a:cs typeface="Calibri"/>
              </a:rPr>
              <a:t>t</a:t>
            </a:r>
            <a:r>
              <a:rPr b="1" dirty="0">
                <a:latin typeface="Calibri"/>
                <a:cs typeface="Calibri"/>
              </a:rPr>
              <a:t>e</a:t>
            </a:r>
            <a:r>
              <a:rPr b="1" spc="-5" dirty="0">
                <a:latin typeface="Calibri"/>
                <a:cs typeface="Calibri"/>
              </a:rPr>
              <a:t>rna</a:t>
            </a:r>
            <a:r>
              <a:rPr b="1" spc="-10" dirty="0">
                <a:latin typeface="Calibri"/>
                <a:cs typeface="Calibri"/>
              </a:rPr>
              <a:t>c</a:t>
            </a:r>
            <a:r>
              <a:rPr b="1" dirty="0">
                <a:latin typeface="Calibri"/>
                <a:cs typeface="Calibri"/>
              </a:rPr>
              <a:t>i</a:t>
            </a:r>
            <a:r>
              <a:rPr b="1" spc="-10" dirty="0">
                <a:latin typeface="Calibri"/>
                <a:cs typeface="Calibri"/>
              </a:rPr>
              <a:t>on</a:t>
            </a:r>
            <a:r>
              <a:rPr b="1" dirty="0">
                <a:latin typeface="Calibri"/>
                <a:cs typeface="Calibri"/>
              </a:rPr>
              <a:t>ais  a </a:t>
            </a:r>
            <a:r>
              <a:rPr b="1" spc="-10" dirty="0">
                <a:latin typeface="Calibri"/>
                <a:cs typeface="Calibri"/>
              </a:rPr>
              <a:t>preços  </a:t>
            </a:r>
            <a:r>
              <a:rPr b="1" spc="-5" dirty="0">
                <a:latin typeface="Calibri"/>
                <a:cs typeface="Calibri"/>
              </a:rPr>
              <a:t>acessíveis</a:t>
            </a:r>
            <a:endParaRPr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254109" y="280238"/>
            <a:ext cx="3092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b="1" dirty="0">
                <a:latin typeface="Calibri"/>
                <a:cs typeface="Calibri"/>
              </a:rPr>
              <a:t>1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173984" y="303733"/>
            <a:ext cx="3092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b="1" dirty="0">
                <a:latin typeface="Calibri"/>
                <a:cs typeface="Calibri"/>
              </a:rPr>
              <a:t>2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919979" y="2469337"/>
            <a:ext cx="3092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b="1" dirty="0">
                <a:latin typeface="Calibri"/>
                <a:cs typeface="Calibri"/>
              </a:rPr>
              <a:t>3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5815711" y="210769"/>
            <a:ext cx="309245" cy="697230"/>
          </a:xfrm>
          <a:prstGeom prst="rect">
            <a:avLst/>
          </a:prstGeom>
        </p:spPr>
        <p:txBody>
          <a:bodyPr vert="horz" wrap="square" lIns="0" tIns="13335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4</a:t>
            </a:r>
            <a:endParaRPr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658858" y="5872378"/>
            <a:ext cx="3092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b="1" dirty="0">
                <a:latin typeface="Calibri"/>
                <a:cs typeface="Calibri"/>
              </a:rPr>
              <a:t>5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789176" y="3136392"/>
            <a:ext cx="1541145" cy="1140056"/>
          </a:xfrm>
          <a:prstGeom prst="rect">
            <a:avLst/>
          </a:prstGeom>
          <a:solidFill>
            <a:srgbClr val="D99593"/>
          </a:solidFill>
        </p:spPr>
        <p:txBody>
          <a:bodyPr vert="horz" wrap="square" lIns="0" tIns="31750" rIns="0" bIns="0" rtlCol="0">
            <a:spAutoFit/>
          </a:bodyPr>
          <a:lstStyle/>
          <a:p>
            <a:pPr marL="121285" marR="113030" indent="635" algn="ctr">
              <a:spcBef>
                <a:spcPts val="250"/>
              </a:spcBef>
            </a:pPr>
            <a:r>
              <a:rPr spc="-5" dirty="0">
                <a:latin typeface="Calibri"/>
                <a:cs typeface="Calibri"/>
              </a:rPr>
              <a:t>Chat </a:t>
            </a:r>
            <a:r>
              <a:rPr dirty="0">
                <a:latin typeface="Calibri"/>
                <a:cs typeface="Calibri"/>
              </a:rPr>
              <a:t>e  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omp</a:t>
            </a:r>
            <a:r>
              <a:rPr dirty="0">
                <a:latin typeface="Calibri"/>
                <a:cs typeface="Calibri"/>
              </a:rPr>
              <a:t>ar</a:t>
            </a:r>
            <a:r>
              <a:rPr spc="-10" dirty="0">
                <a:latin typeface="Calibri"/>
                <a:cs typeface="Calibri"/>
              </a:rPr>
              <a:t>t</a:t>
            </a:r>
            <a:r>
              <a:rPr spc="-5" dirty="0">
                <a:latin typeface="Calibri"/>
                <a:cs typeface="Calibri"/>
              </a:rPr>
              <a:t>ilham  ento de  </a:t>
            </a:r>
            <a:r>
              <a:rPr spc="-10" dirty="0">
                <a:latin typeface="Calibri"/>
                <a:cs typeface="Calibri"/>
              </a:rPr>
              <a:t>arquivos.</a:t>
            </a:r>
            <a:endParaRPr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457956" y="2569464"/>
            <a:ext cx="1580515" cy="1140056"/>
          </a:xfrm>
          <a:prstGeom prst="rect">
            <a:avLst/>
          </a:prstGeom>
          <a:solidFill>
            <a:srgbClr val="B8CDE4"/>
          </a:solidFill>
        </p:spPr>
        <p:txBody>
          <a:bodyPr vert="horz" wrap="square" lIns="0" tIns="31750" rIns="0" bIns="0" rtlCol="0">
            <a:spAutoFit/>
          </a:bodyPr>
          <a:lstStyle/>
          <a:p>
            <a:pPr marL="91440" marR="84455" indent="635" algn="ctr">
              <a:spcBef>
                <a:spcPts val="250"/>
              </a:spcBef>
            </a:pPr>
            <a:r>
              <a:rPr spc="-5" dirty="0">
                <a:latin typeface="Calibri"/>
                <a:cs typeface="Calibri"/>
              </a:rPr>
              <a:t>Chamadas  </a:t>
            </a:r>
            <a:r>
              <a:rPr spc="-15" dirty="0">
                <a:latin typeface="Calibri"/>
                <a:cs typeface="Calibri"/>
              </a:rPr>
              <a:t>baratas para  </a:t>
            </a:r>
            <a:r>
              <a:rPr spc="-5" dirty="0">
                <a:latin typeface="Calibri"/>
                <a:cs typeface="Calibri"/>
              </a:rPr>
              <a:t>celulares </a:t>
            </a:r>
            <a:r>
              <a:rPr dirty="0">
                <a:latin typeface="Calibri"/>
                <a:cs typeface="Calibri"/>
              </a:rPr>
              <a:t>e  </a:t>
            </a:r>
            <a:r>
              <a:rPr spc="-10" dirty="0">
                <a:latin typeface="Calibri"/>
                <a:cs typeface="Calibri"/>
              </a:rPr>
              <a:t>telefones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fixos.</a:t>
            </a:r>
            <a:endParaRPr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457956" y="3867912"/>
            <a:ext cx="1580515" cy="585417"/>
          </a:xfrm>
          <a:prstGeom prst="rect">
            <a:avLst/>
          </a:prstGeom>
          <a:solidFill>
            <a:srgbClr val="B8CDE4"/>
          </a:solidFill>
        </p:spPr>
        <p:txBody>
          <a:bodyPr vert="horz" wrap="square" lIns="0" tIns="31115" rIns="0" bIns="0" rtlCol="0">
            <a:spAutoFit/>
          </a:bodyPr>
          <a:lstStyle/>
          <a:p>
            <a:pPr marL="382905" marR="184785" indent="-192405">
              <a:spcBef>
                <a:spcPts val="245"/>
              </a:spcBef>
            </a:pPr>
            <a:r>
              <a:rPr spc="-5" dirty="0">
                <a:latin typeface="Calibri"/>
                <a:cs typeface="Calibri"/>
              </a:rPr>
              <a:t>SMS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10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tarifas  </a:t>
            </a:r>
            <a:r>
              <a:rPr spc="-5" dirty="0">
                <a:latin typeface="Calibri"/>
                <a:cs typeface="Calibri"/>
              </a:rPr>
              <a:t>incríveis.</a:t>
            </a:r>
            <a:endParaRPr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474721" y="4634485"/>
            <a:ext cx="1564005" cy="309699"/>
          </a:xfrm>
          <a:prstGeom prst="rect">
            <a:avLst/>
          </a:prstGeom>
          <a:solidFill>
            <a:srgbClr val="B8CDE4"/>
          </a:solidFill>
        </p:spPr>
        <p:txBody>
          <a:bodyPr vert="horz" wrap="square" lIns="0" tIns="32384" rIns="0" bIns="0" rtlCol="0">
            <a:spAutoFit/>
          </a:bodyPr>
          <a:lstStyle/>
          <a:p>
            <a:pPr marL="245110">
              <a:spcBef>
                <a:spcPts val="254"/>
              </a:spcBef>
            </a:pPr>
            <a:r>
              <a:rPr spc="-5" dirty="0">
                <a:latin typeface="Calibri"/>
                <a:cs typeface="Calibri"/>
              </a:rPr>
              <a:t>Skype WIFi.</a:t>
            </a:r>
            <a:endParaRPr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565391" y="3240024"/>
            <a:ext cx="1407160" cy="923925"/>
          </a:xfrm>
          <a:custGeom>
            <a:avLst/>
            <a:gdLst/>
            <a:ahLst/>
            <a:cxnLst/>
            <a:rect l="l" t="t" r="r" b="b"/>
            <a:pathLst>
              <a:path w="1407160" h="923925">
                <a:moveTo>
                  <a:pt x="0" y="923544"/>
                </a:moveTo>
                <a:lnTo>
                  <a:pt x="1406652" y="923544"/>
                </a:lnTo>
                <a:lnTo>
                  <a:pt x="1406652" y="0"/>
                </a:lnTo>
                <a:lnTo>
                  <a:pt x="0" y="0"/>
                </a:lnTo>
                <a:lnTo>
                  <a:pt x="0" y="923544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734302" y="3259328"/>
            <a:ext cx="10693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spcBef>
                <a:spcPts val="100"/>
              </a:spcBef>
            </a:pPr>
            <a:r>
              <a:rPr spc="-20" dirty="0">
                <a:latin typeface="Calibri"/>
                <a:cs typeface="Calibri"/>
              </a:rPr>
              <a:t>Venda</a:t>
            </a:r>
            <a:r>
              <a:rPr spc="-7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pelo  </a:t>
            </a:r>
            <a:r>
              <a:rPr spc="-10" dirty="0">
                <a:latin typeface="Calibri"/>
                <a:cs typeface="Calibri"/>
              </a:rPr>
              <a:t>próprio  software</a:t>
            </a:r>
            <a:endParaRPr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478779" y="1641349"/>
            <a:ext cx="1728470" cy="307777"/>
          </a:xfrm>
          <a:prstGeom prst="rect">
            <a:avLst/>
          </a:prstGeom>
          <a:solidFill>
            <a:srgbClr val="FFFF66"/>
          </a:solidFill>
        </p:spPr>
        <p:txBody>
          <a:bodyPr vert="horz" wrap="square" lIns="0" tIns="30480" rIns="0" bIns="0" rtlCol="0">
            <a:spAutoFit/>
          </a:bodyPr>
          <a:lstStyle/>
          <a:p>
            <a:pPr marL="149225">
              <a:spcBef>
                <a:spcPts val="240"/>
              </a:spcBef>
            </a:pPr>
            <a:r>
              <a:rPr spc="-10" dirty="0">
                <a:latin typeface="Calibri"/>
                <a:cs typeface="Calibri"/>
              </a:rPr>
              <a:t>Suporte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Online</a:t>
            </a:r>
            <a:endParaRPr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478779" y="2083308"/>
            <a:ext cx="1728470" cy="585417"/>
          </a:xfrm>
          <a:prstGeom prst="rect">
            <a:avLst/>
          </a:prstGeom>
          <a:solidFill>
            <a:srgbClr val="FFFF66"/>
          </a:solidFill>
        </p:spPr>
        <p:txBody>
          <a:bodyPr vert="horz" wrap="square" lIns="0" tIns="31115" rIns="0" bIns="0" rtlCol="0">
            <a:spAutoFit/>
          </a:bodyPr>
          <a:lstStyle/>
          <a:p>
            <a:pPr marL="590550" marR="118745" indent="-464820">
              <a:spcBef>
                <a:spcPts val="245"/>
              </a:spcBef>
            </a:pPr>
            <a:r>
              <a:rPr spc="-5" dirty="0">
                <a:latin typeface="Calibri"/>
                <a:cs typeface="Calibri"/>
              </a:rPr>
              <a:t>Comunidade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do  Skype</a:t>
            </a:r>
            <a:endParaRPr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358129" y="6074664"/>
            <a:ext cx="2136775" cy="370840"/>
          </a:xfrm>
          <a:custGeom>
            <a:avLst/>
            <a:gdLst/>
            <a:ahLst/>
            <a:cxnLst/>
            <a:rect l="l" t="t" r="r" b="b"/>
            <a:pathLst>
              <a:path w="2136775" h="370839">
                <a:moveTo>
                  <a:pt x="0" y="370332"/>
                </a:moveTo>
                <a:lnTo>
                  <a:pt x="2136648" y="370332"/>
                </a:lnTo>
                <a:lnTo>
                  <a:pt x="2136648" y="0"/>
                </a:lnTo>
                <a:lnTo>
                  <a:pt x="0" y="0"/>
                </a:lnTo>
                <a:lnTo>
                  <a:pt x="0" y="370332"/>
                </a:lnTo>
                <a:close/>
              </a:path>
            </a:pathLst>
          </a:custGeom>
          <a:solidFill>
            <a:srgbClr val="B8C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358129" y="6093968"/>
            <a:ext cx="21367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2295">
              <a:spcBef>
                <a:spcPts val="100"/>
              </a:spcBef>
            </a:pPr>
            <a:r>
              <a:rPr spc="-10" dirty="0">
                <a:latin typeface="Calibri"/>
                <a:cs typeface="Calibri"/>
              </a:rPr>
              <a:t>Assinatura</a:t>
            </a:r>
            <a:endParaRPr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77500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72996" y="0"/>
            <a:ext cx="7680959" cy="6795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945379" y="5167885"/>
            <a:ext cx="4320540" cy="318677"/>
          </a:xfrm>
          <a:prstGeom prst="rect">
            <a:avLst/>
          </a:prstGeom>
          <a:solidFill>
            <a:srgbClr val="FFFF66"/>
          </a:solidFill>
        </p:spPr>
        <p:txBody>
          <a:bodyPr vert="horz" wrap="square" lIns="0" tIns="41275" rIns="0" bIns="0" rtlCol="0">
            <a:spAutoFit/>
          </a:bodyPr>
          <a:lstStyle/>
          <a:p>
            <a:pPr marL="91440">
              <a:spcBef>
                <a:spcPts val="325"/>
              </a:spcBef>
            </a:pPr>
            <a:r>
              <a:rPr spc="-5" dirty="0">
                <a:latin typeface="Arial"/>
                <a:cs typeface="Arial"/>
              </a:rPr>
              <a:t>Equipe de desenvolvimento de</a:t>
            </a:r>
            <a:r>
              <a:rPr spc="5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software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45380" y="5570220"/>
            <a:ext cx="2091055" cy="318036"/>
          </a:xfrm>
          <a:prstGeom prst="rect">
            <a:avLst/>
          </a:prstGeom>
          <a:solidFill>
            <a:srgbClr val="FFFF66"/>
          </a:solidFill>
        </p:spPr>
        <p:txBody>
          <a:bodyPr vert="horz" wrap="square" lIns="0" tIns="40640" rIns="0" bIns="0" rtlCol="0">
            <a:spAutoFit/>
          </a:bodyPr>
          <a:lstStyle/>
          <a:p>
            <a:pPr marL="91440">
              <a:spcBef>
                <a:spcPts val="320"/>
              </a:spcBef>
            </a:pPr>
            <a:r>
              <a:rPr spc="-5" dirty="0">
                <a:latin typeface="Arial"/>
                <a:cs typeface="Arial"/>
              </a:rPr>
              <a:t>Equipe de</a:t>
            </a:r>
            <a:r>
              <a:rPr spc="-1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suporte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54396" y="3043427"/>
            <a:ext cx="1728470" cy="871392"/>
          </a:xfrm>
          <a:prstGeom prst="rect">
            <a:avLst/>
          </a:prstGeom>
          <a:solidFill>
            <a:srgbClr val="FFFF66"/>
          </a:solidFill>
        </p:spPr>
        <p:txBody>
          <a:bodyPr vert="horz" wrap="square" lIns="0" tIns="40005" rIns="0" bIns="0" rtlCol="0">
            <a:spAutoFit/>
          </a:bodyPr>
          <a:lstStyle/>
          <a:p>
            <a:pPr marL="90805" marR="438150">
              <a:spcBef>
                <a:spcPts val="315"/>
              </a:spcBef>
            </a:pPr>
            <a:r>
              <a:rPr spc="-5" dirty="0">
                <a:latin typeface="Arial"/>
                <a:cs typeface="Arial"/>
              </a:rPr>
              <a:t>Equipe de  </a:t>
            </a:r>
            <a:r>
              <a:rPr spc="-10" dirty="0">
                <a:latin typeface="Arial"/>
                <a:cs typeface="Arial"/>
              </a:rPr>
              <a:t>software  </a:t>
            </a:r>
            <a:r>
              <a:rPr spc="-5" dirty="0">
                <a:latin typeface="Arial"/>
                <a:cs typeface="Arial"/>
              </a:rPr>
              <a:t>es</a:t>
            </a:r>
            <a:r>
              <a:rPr spc="-15" dirty="0">
                <a:latin typeface="Arial"/>
                <a:cs typeface="Arial"/>
              </a:rPr>
              <a:t>p</a:t>
            </a:r>
            <a:r>
              <a:rPr spc="-5" dirty="0">
                <a:latin typeface="Arial"/>
                <a:cs typeface="Arial"/>
              </a:rPr>
              <a:t>ec</a:t>
            </a:r>
            <a:r>
              <a:rPr spc="-15" dirty="0">
                <a:latin typeface="Arial"/>
                <a:cs typeface="Arial"/>
              </a:rPr>
              <a:t>i</a:t>
            </a:r>
            <a:r>
              <a:rPr spc="-5" dirty="0">
                <a:latin typeface="Arial"/>
                <a:cs typeface="Arial"/>
              </a:rPr>
              <a:t>a</a:t>
            </a:r>
            <a:r>
              <a:rPr spc="-15" dirty="0">
                <a:latin typeface="Arial"/>
                <a:cs typeface="Arial"/>
              </a:rPr>
              <a:t>l</a:t>
            </a:r>
            <a:r>
              <a:rPr spc="-5" dirty="0">
                <a:latin typeface="Arial"/>
                <a:cs typeface="Arial"/>
              </a:rPr>
              <a:t>ista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54396" y="4021835"/>
            <a:ext cx="1728470" cy="646430"/>
          </a:xfrm>
          <a:custGeom>
            <a:avLst/>
            <a:gdLst/>
            <a:ahLst/>
            <a:cxnLst/>
            <a:rect l="l" t="t" r="r" b="b"/>
            <a:pathLst>
              <a:path w="1728470" h="646429">
                <a:moveTo>
                  <a:pt x="0" y="646176"/>
                </a:moveTo>
                <a:lnTo>
                  <a:pt x="1728216" y="646176"/>
                </a:lnTo>
                <a:lnTo>
                  <a:pt x="1728216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54396" y="4049395"/>
            <a:ext cx="1728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805" marR="200025">
              <a:spcBef>
                <a:spcPts val="100"/>
              </a:spcBef>
            </a:pPr>
            <a:r>
              <a:rPr spc="-25" dirty="0">
                <a:latin typeface="Arial"/>
                <a:cs typeface="Arial"/>
              </a:rPr>
              <a:t>Tecnologia  </a:t>
            </a:r>
            <a:r>
              <a:rPr dirty="0">
                <a:latin typeface="Arial"/>
                <a:cs typeface="Arial"/>
              </a:rPr>
              <a:t>VOIP</a:t>
            </a:r>
            <a:r>
              <a:rPr spc="-12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superior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37633" y="399289"/>
            <a:ext cx="1800225" cy="534121"/>
          </a:xfrm>
          <a:prstGeom prst="rect">
            <a:avLst/>
          </a:prstGeom>
          <a:solidFill>
            <a:srgbClr val="FFFF66"/>
          </a:solidFill>
        </p:spPr>
        <p:txBody>
          <a:bodyPr vert="horz" wrap="square" lIns="0" tIns="41275" rIns="0" bIns="0" rtlCol="0">
            <a:spAutoFit/>
          </a:bodyPr>
          <a:lstStyle/>
          <a:p>
            <a:pPr marL="91440" marR="142240">
              <a:spcBef>
                <a:spcPts val="325"/>
              </a:spcBef>
            </a:pPr>
            <a:r>
              <a:rPr sz="1600" spc="-5" dirty="0">
                <a:latin typeface="Arial"/>
                <a:cs typeface="Arial"/>
              </a:rPr>
              <a:t>Desen</a:t>
            </a:r>
            <a:r>
              <a:rPr sz="1600" dirty="0">
                <a:latin typeface="Arial"/>
                <a:cs typeface="Arial"/>
              </a:rPr>
              <a:t>v</a:t>
            </a:r>
            <a:r>
              <a:rPr sz="1600" spc="-5" dirty="0">
                <a:latin typeface="Arial"/>
                <a:cs typeface="Arial"/>
              </a:rPr>
              <a:t>olvimento  de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software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74748" y="1557527"/>
            <a:ext cx="1728470" cy="2307590"/>
          </a:xfrm>
          <a:prstGeom prst="rect">
            <a:avLst/>
          </a:prstGeom>
          <a:solidFill>
            <a:srgbClr val="FFFF66"/>
          </a:solidFill>
        </p:spPr>
        <p:txBody>
          <a:bodyPr vert="horz" wrap="square" lIns="0" tIns="39370" rIns="0" bIns="0" rtlCol="0">
            <a:spAutoFit/>
          </a:bodyPr>
          <a:lstStyle/>
          <a:p>
            <a:pPr marL="90805" marR="296545">
              <a:spcBef>
                <a:spcPts val="310"/>
              </a:spcBef>
            </a:pPr>
            <a:r>
              <a:rPr spc="-10" dirty="0">
                <a:latin typeface="Arial"/>
                <a:cs typeface="Arial"/>
              </a:rPr>
              <a:t>Gateways</a:t>
            </a:r>
            <a:r>
              <a:rPr spc="-2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de  pagamento</a:t>
            </a:r>
            <a:endParaRPr>
              <a:latin typeface="Arial"/>
              <a:cs typeface="Arial"/>
            </a:endParaRPr>
          </a:p>
          <a:p>
            <a:pPr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90805" marR="346710"/>
            <a:r>
              <a:rPr spc="-5" dirty="0">
                <a:latin typeface="Arial"/>
                <a:cs typeface="Arial"/>
              </a:rPr>
              <a:t>Parceiros</a:t>
            </a:r>
            <a:r>
              <a:rPr spc="-6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de  distribuição</a:t>
            </a:r>
            <a:endParaRPr>
              <a:latin typeface="Arial"/>
              <a:cs typeface="Arial"/>
            </a:endParaRPr>
          </a:p>
          <a:p>
            <a:pPr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90805" marR="665480"/>
            <a:r>
              <a:rPr spc="-5" dirty="0">
                <a:latin typeface="Arial"/>
                <a:cs typeface="Arial"/>
              </a:rPr>
              <a:t>P</a:t>
            </a:r>
            <a:r>
              <a:rPr spc="-15" dirty="0">
                <a:latin typeface="Arial"/>
                <a:cs typeface="Arial"/>
              </a:rPr>
              <a:t>a</a:t>
            </a:r>
            <a:r>
              <a:rPr spc="-5" dirty="0">
                <a:latin typeface="Arial"/>
                <a:cs typeface="Arial"/>
              </a:rPr>
              <a:t>rce</a:t>
            </a:r>
            <a:r>
              <a:rPr spc="-10" dirty="0">
                <a:latin typeface="Arial"/>
                <a:cs typeface="Arial"/>
              </a:rPr>
              <a:t>i</a:t>
            </a:r>
            <a:r>
              <a:rPr spc="-5" dirty="0">
                <a:latin typeface="Arial"/>
                <a:cs typeface="Arial"/>
              </a:rPr>
              <a:t>ros  </a:t>
            </a:r>
            <a:r>
              <a:rPr spc="-35" dirty="0">
                <a:latin typeface="Arial"/>
                <a:cs typeface="Arial"/>
              </a:rPr>
              <a:t>Telecom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00674" y="1124628"/>
            <a:ext cx="226695" cy="455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45"/>
              </a:lnSpc>
            </a:pPr>
            <a:r>
              <a:rPr sz="3200" b="1" dirty="0">
                <a:latin typeface="Arial"/>
                <a:cs typeface="Arial"/>
              </a:rPr>
              <a:t>2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57445" y="1133856"/>
            <a:ext cx="1800225" cy="287899"/>
          </a:xfrm>
          <a:prstGeom prst="rect">
            <a:avLst/>
          </a:prstGeom>
          <a:solidFill>
            <a:srgbClr val="FFFF66"/>
          </a:solidFill>
        </p:spPr>
        <p:txBody>
          <a:bodyPr vert="horz" wrap="square" lIns="0" tIns="41275" rIns="0" bIns="0" rtlCol="0">
            <a:spAutoFit/>
          </a:bodyPr>
          <a:lstStyle/>
          <a:p>
            <a:pPr marL="90805">
              <a:spcBef>
                <a:spcPts val="325"/>
              </a:spcBef>
            </a:pPr>
            <a:r>
              <a:rPr sz="1600" spc="-5" dirty="0">
                <a:latin typeface="Arial"/>
                <a:cs typeface="Arial"/>
              </a:rPr>
              <a:t>Marketing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92497" y="1652017"/>
            <a:ext cx="1800225" cy="287899"/>
          </a:xfrm>
          <a:prstGeom prst="rect">
            <a:avLst/>
          </a:prstGeom>
          <a:solidFill>
            <a:srgbClr val="FFFF66"/>
          </a:solidFill>
        </p:spPr>
        <p:txBody>
          <a:bodyPr vert="horz" wrap="square" lIns="0" tIns="41275" rIns="0" bIns="0" rtlCol="0">
            <a:spAutoFit/>
          </a:bodyPr>
          <a:lstStyle/>
          <a:p>
            <a:pPr marL="92075">
              <a:spcBef>
                <a:spcPts val="325"/>
              </a:spcBef>
            </a:pPr>
            <a:r>
              <a:rPr sz="1600" spc="-5" dirty="0">
                <a:latin typeface="Arial"/>
                <a:cs typeface="Arial"/>
              </a:rPr>
              <a:t>Suporte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45379" y="6021324"/>
            <a:ext cx="3710940" cy="318677"/>
          </a:xfrm>
          <a:prstGeom prst="rect">
            <a:avLst/>
          </a:prstGeom>
          <a:solidFill>
            <a:srgbClr val="FFFF66"/>
          </a:solidFill>
        </p:spPr>
        <p:txBody>
          <a:bodyPr vert="horz" wrap="square" lIns="0" tIns="41275" rIns="0" bIns="0" rtlCol="0">
            <a:spAutoFit/>
          </a:bodyPr>
          <a:lstStyle/>
          <a:p>
            <a:pPr marL="44450">
              <a:spcBef>
                <a:spcPts val="325"/>
              </a:spcBef>
            </a:pPr>
            <a:r>
              <a:rPr spc="-5" dirty="0">
                <a:latin typeface="Arial"/>
                <a:cs typeface="Arial"/>
              </a:rPr>
              <a:t>Custos de marketing e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publicidade</a:t>
            </a:r>
            <a:endParaRPr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01840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1"/>
            <a:ext cx="9144000" cy="405765"/>
          </a:xfrm>
          <a:custGeom>
            <a:avLst/>
            <a:gdLst/>
            <a:ahLst/>
            <a:cxnLst/>
            <a:rect l="l" t="t" r="r" b="b"/>
            <a:pathLst>
              <a:path w="9144000" h="405765">
                <a:moveTo>
                  <a:pt x="0" y="405384"/>
                </a:moveTo>
                <a:lnTo>
                  <a:pt x="9144000" y="405384"/>
                </a:lnTo>
                <a:lnTo>
                  <a:pt x="9144000" y="0"/>
                </a:lnTo>
                <a:lnTo>
                  <a:pt x="0" y="0"/>
                </a:lnTo>
                <a:lnTo>
                  <a:pt x="0" y="405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0" y="6452616"/>
            <a:ext cx="9144000" cy="405765"/>
          </a:xfrm>
          <a:custGeom>
            <a:avLst/>
            <a:gdLst/>
            <a:ahLst/>
            <a:cxnLst/>
            <a:rect l="l" t="t" r="r" b="b"/>
            <a:pathLst>
              <a:path w="9144000" h="405765">
                <a:moveTo>
                  <a:pt x="0" y="405383"/>
                </a:moveTo>
                <a:lnTo>
                  <a:pt x="9144000" y="405383"/>
                </a:lnTo>
                <a:lnTo>
                  <a:pt x="9144000" y="0"/>
                </a:lnTo>
                <a:lnTo>
                  <a:pt x="0" y="0"/>
                </a:lnTo>
                <a:lnTo>
                  <a:pt x="0" y="4053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15528" y="5661659"/>
            <a:ext cx="1712976" cy="9814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0" y="405384"/>
            <a:ext cx="9144000" cy="6047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73937" y="2081783"/>
            <a:ext cx="917447" cy="9936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50136" y="2165604"/>
            <a:ext cx="763524" cy="9631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06596" y="5250180"/>
            <a:ext cx="917447" cy="993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84321" y="5334000"/>
            <a:ext cx="763523" cy="9631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08120" y="5228844"/>
            <a:ext cx="914400" cy="990600"/>
          </a:xfrm>
          <a:custGeom>
            <a:avLst/>
            <a:gdLst/>
            <a:ahLst/>
            <a:cxnLst/>
            <a:rect l="l" t="t" r="r" b="b"/>
            <a:pathLst>
              <a:path w="914400" h="990600">
                <a:moveTo>
                  <a:pt x="0" y="990599"/>
                </a:moveTo>
                <a:lnTo>
                  <a:pt x="914400" y="990599"/>
                </a:lnTo>
                <a:lnTo>
                  <a:pt x="914400" y="0"/>
                </a:lnTo>
                <a:lnTo>
                  <a:pt x="0" y="0"/>
                </a:lnTo>
                <a:lnTo>
                  <a:pt x="0" y="9905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008120" y="5409996"/>
            <a:ext cx="914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spcBef>
                <a:spcPts val="100"/>
              </a:spcBef>
            </a:pPr>
            <a:r>
              <a:rPr sz="3600" b="1" dirty="0">
                <a:latin typeface="Calibri"/>
                <a:cs typeface="Calibri"/>
              </a:rPr>
              <a:t>?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078223" y="3595115"/>
            <a:ext cx="917448" cy="9936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55948" y="3678935"/>
            <a:ext cx="763524" cy="9631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79748" y="4436364"/>
            <a:ext cx="914400" cy="128270"/>
          </a:xfrm>
          <a:custGeom>
            <a:avLst/>
            <a:gdLst/>
            <a:ahLst/>
            <a:cxnLst/>
            <a:rect l="l" t="t" r="r" b="b"/>
            <a:pathLst>
              <a:path w="914400" h="128270">
                <a:moveTo>
                  <a:pt x="0" y="128016"/>
                </a:moveTo>
                <a:lnTo>
                  <a:pt x="914400" y="128016"/>
                </a:lnTo>
                <a:lnTo>
                  <a:pt x="914400" y="0"/>
                </a:lnTo>
                <a:lnTo>
                  <a:pt x="0" y="0"/>
                </a:lnTo>
                <a:lnTo>
                  <a:pt x="0" y="12801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34811" y="2298192"/>
            <a:ext cx="917448" cy="9936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11011" y="2382011"/>
            <a:ext cx="763524" cy="9631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61817" y="1362455"/>
            <a:ext cx="917447" cy="9936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39539" y="1446275"/>
            <a:ext cx="763524" cy="9631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63339" y="1341120"/>
            <a:ext cx="914400" cy="216535"/>
          </a:xfrm>
          <a:custGeom>
            <a:avLst/>
            <a:gdLst/>
            <a:ahLst/>
            <a:cxnLst/>
            <a:rect l="l" t="t" r="r" b="b"/>
            <a:pathLst>
              <a:path w="914400" h="216534">
                <a:moveTo>
                  <a:pt x="0" y="216407"/>
                </a:moveTo>
                <a:lnTo>
                  <a:pt x="914400" y="216407"/>
                </a:lnTo>
                <a:lnTo>
                  <a:pt x="914400" y="0"/>
                </a:lnTo>
                <a:lnTo>
                  <a:pt x="0" y="0"/>
                </a:lnTo>
                <a:lnTo>
                  <a:pt x="0" y="216407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686800" y="5178552"/>
            <a:ext cx="917448" cy="9936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763000" y="5262371"/>
            <a:ext cx="763524" cy="9631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88323" y="5157215"/>
            <a:ext cx="914400" cy="990600"/>
          </a:xfrm>
          <a:custGeom>
            <a:avLst/>
            <a:gdLst/>
            <a:ahLst/>
            <a:cxnLst/>
            <a:rect l="l" t="t" r="r" b="b"/>
            <a:pathLst>
              <a:path w="914400" h="990600">
                <a:moveTo>
                  <a:pt x="0" y="990600"/>
                </a:moveTo>
                <a:lnTo>
                  <a:pt x="914400" y="990600"/>
                </a:lnTo>
                <a:lnTo>
                  <a:pt x="9144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688323" y="5338673"/>
            <a:ext cx="914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spcBef>
                <a:spcPts val="100"/>
              </a:spcBef>
            </a:pPr>
            <a:r>
              <a:rPr sz="3600" b="1" dirty="0">
                <a:latin typeface="Calibri"/>
                <a:cs typeface="Calibri"/>
              </a:rPr>
              <a:t>?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463028" y="3595115"/>
            <a:ext cx="1010412" cy="9936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586471" y="3678935"/>
            <a:ext cx="763524" cy="9631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464552" y="4436364"/>
            <a:ext cx="1007744" cy="128270"/>
          </a:xfrm>
          <a:custGeom>
            <a:avLst/>
            <a:gdLst/>
            <a:ahLst/>
            <a:cxnLst/>
            <a:rect l="l" t="t" r="r" b="b"/>
            <a:pathLst>
              <a:path w="1007745" h="128270">
                <a:moveTo>
                  <a:pt x="0" y="128016"/>
                </a:moveTo>
                <a:lnTo>
                  <a:pt x="1007363" y="128016"/>
                </a:lnTo>
                <a:lnTo>
                  <a:pt x="1007363" y="0"/>
                </a:lnTo>
                <a:lnTo>
                  <a:pt x="0" y="0"/>
                </a:lnTo>
                <a:lnTo>
                  <a:pt x="0" y="12801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534655" y="1289303"/>
            <a:ext cx="917448" cy="9936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610855" y="1373125"/>
            <a:ext cx="763524" cy="96316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36179" y="1267967"/>
            <a:ext cx="914400" cy="289560"/>
          </a:xfrm>
          <a:custGeom>
            <a:avLst/>
            <a:gdLst/>
            <a:ahLst/>
            <a:cxnLst/>
            <a:rect l="l" t="t" r="r" b="b"/>
            <a:pathLst>
              <a:path w="914400" h="289559">
                <a:moveTo>
                  <a:pt x="0" y="289560"/>
                </a:moveTo>
                <a:lnTo>
                  <a:pt x="914400" y="289560"/>
                </a:lnTo>
                <a:lnTo>
                  <a:pt x="914400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334500" y="2010155"/>
            <a:ext cx="1011936" cy="101193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457943" y="2103121"/>
            <a:ext cx="763524" cy="96316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body" idx="1"/>
          </p:nvPr>
        </p:nvSpPr>
        <p:spPr>
          <a:xfrm>
            <a:off x="2620963" y="2108200"/>
            <a:ext cx="10058400" cy="2600712"/>
          </a:xfrm>
          <a:prstGeom prst="rect">
            <a:avLst/>
          </a:prstGeom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41300" algn="ctr">
              <a:lnSpc>
                <a:spcPts val="3420"/>
              </a:lnSpc>
              <a:tabLst>
                <a:tab pos="3914140" algn="l"/>
              </a:tabLst>
            </a:pPr>
            <a:r>
              <a:rPr sz="5400" baseline="-9259" dirty="0"/>
              <a:t>?	</a:t>
            </a:r>
            <a:r>
              <a:rPr sz="3600" dirty="0"/>
              <a:t>?</a:t>
            </a:r>
            <a:endParaRPr sz="3600"/>
          </a:p>
          <a:p>
            <a:pPr>
              <a:lnSpc>
                <a:spcPct val="100000"/>
              </a:lnSpc>
              <a:spcBef>
                <a:spcPts val="1425"/>
              </a:spcBef>
              <a:tabLst>
                <a:tab pos="3961129" algn="l"/>
                <a:tab pos="7609840" algn="l"/>
              </a:tabLst>
            </a:pPr>
            <a:r>
              <a:rPr sz="5400" baseline="-7716" dirty="0"/>
              <a:t>?	</a:t>
            </a:r>
            <a:r>
              <a:rPr sz="5400" baseline="-33950" dirty="0"/>
              <a:t>?	</a:t>
            </a:r>
            <a:r>
              <a:rPr sz="3600" dirty="0"/>
              <a:t>?</a:t>
            </a:r>
            <a:endParaRPr sz="3600"/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000">
              <a:latin typeface="Times New Roman"/>
              <a:cs typeface="Times New Roman"/>
            </a:endParaRPr>
          </a:p>
          <a:p>
            <a:pPr marL="433070" algn="ctr">
              <a:lnSpc>
                <a:spcPct val="100000"/>
              </a:lnSpc>
              <a:spcBef>
                <a:spcPts val="5"/>
              </a:spcBef>
              <a:tabLst>
                <a:tab pos="3865245" algn="l"/>
              </a:tabLst>
            </a:pPr>
            <a:r>
              <a:rPr dirty="0"/>
              <a:t>?	?</a:t>
            </a:r>
          </a:p>
        </p:txBody>
      </p:sp>
      <p:sp>
        <p:nvSpPr>
          <p:cNvPr id="33" name="object 33"/>
          <p:cNvSpPr/>
          <p:nvPr/>
        </p:nvSpPr>
        <p:spPr>
          <a:xfrm>
            <a:off x="1775460" y="1557527"/>
            <a:ext cx="8604885" cy="2879090"/>
          </a:xfrm>
          <a:custGeom>
            <a:avLst/>
            <a:gdLst/>
            <a:ahLst/>
            <a:cxnLst/>
            <a:rect l="l" t="t" r="r" b="b"/>
            <a:pathLst>
              <a:path w="8604885" h="2879090">
                <a:moveTo>
                  <a:pt x="0" y="2878836"/>
                </a:moveTo>
                <a:lnTo>
                  <a:pt x="8604504" y="2878836"/>
                </a:lnTo>
                <a:lnTo>
                  <a:pt x="8604504" y="0"/>
                </a:lnTo>
                <a:lnTo>
                  <a:pt x="0" y="0"/>
                </a:lnTo>
                <a:lnTo>
                  <a:pt x="0" y="2878836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221788" y="2233931"/>
            <a:ext cx="770953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spc="-114" dirty="0">
                <a:solidFill>
                  <a:srgbClr val="FFFFFF"/>
                </a:solidFill>
                <a:latin typeface="Lucida Sans"/>
                <a:cs typeface="Lucida Sans"/>
              </a:rPr>
              <a:t>No </a:t>
            </a:r>
            <a:r>
              <a:rPr sz="3200" spc="-65" dirty="0">
                <a:solidFill>
                  <a:srgbClr val="FFFFFF"/>
                </a:solidFill>
                <a:latin typeface="Lucida Sans"/>
                <a:cs typeface="Lucida Sans"/>
              </a:rPr>
              <a:t>Canvas</a:t>
            </a:r>
            <a:r>
              <a:rPr sz="3200" spc="-76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3200" spc="-100" dirty="0">
                <a:solidFill>
                  <a:srgbClr val="FFFFFF"/>
                </a:solidFill>
                <a:latin typeface="Lucida Sans"/>
                <a:cs typeface="Lucida Sans"/>
              </a:rPr>
              <a:t>temos </a:t>
            </a:r>
            <a:r>
              <a:rPr sz="3200" spc="-125" dirty="0">
                <a:solidFill>
                  <a:srgbClr val="FFFFFF"/>
                </a:solidFill>
                <a:latin typeface="Lucida Sans"/>
                <a:cs typeface="Lucida Sans"/>
              </a:rPr>
              <a:t>uma </a:t>
            </a:r>
            <a:r>
              <a:rPr sz="3200" spc="-95" dirty="0">
                <a:solidFill>
                  <a:srgbClr val="FFFFFF"/>
                </a:solidFill>
                <a:latin typeface="Lucida Sans"/>
                <a:cs typeface="Lucida Sans"/>
              </a:rPr>
              <a:t>série </a:t>
            </a:r>
            <a:r>
              <a:rPr sz="3200" spc="-145" dirty="0">
                <a:solidFill>
                  <a:srgbClr val="FFFFFF"/>
                </a:solidFill>
                <a:latin typeface="Lucida Sans"/>
                <a:cs typeface="Lucida Sans"/>
              </a:rPr>
              <a:t>de </a:t>
            </a:r>
            <a:r>
              <a:rPr sz="3200" spc="-95" dirty="0">
                <a:solidFill>
                  <a:srgbClr val="FFFFFF"/>
                </a:solidFill>
                <a:latin typeface="Lucida Sans"/>
                <a:cs typeface="Lucida Sans"/>
              </a:rPr>
              <a:t>hipóteses.</a:t>
            </a:r>
            <a:endParaRPr sz="3200">
              <a:latin typeface="Lucida Sans"/>
              <a:cs typeface="Lucida Sans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1890775" y="3208985"/>
            <a:ext cx="8369300" cy="514350"/>
          </a:xfrm>
          <a:prstGeom prst="rect">
            <a:avLst/>
          </a:prstGeom>
        </p:spPr>
        <p:txBody>
          <a:bodyPr vert="horz" wrap="square" lIns="0" tIns="13335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70" dirty="0">
                <a:solidFill>
                  <a:srgbClr val="FFFFFF"/>
                </a:solidFill>
                <a:latin typeface="Lucida Sans"/>
                <a:cs typeface="Lucida Sans"/>
              </a:rPr>
              <a:t>Como </a:t>
            </a:r>
            <a:r>
              <a:rPr sz="3200" spc="-114" dirty="0">
                <a:solidFill>
                  <a:srgbClr val="FFFFFF"/>
                </a:solidFill>
                <a:latin typeface="Lucida Sans"/>
                <a:cs typeface="Lucida Sans"/>
              </a:rPr>
              <a:t>transformar </a:t>
            </a:r>
            <a:r>
              <a:rPr sz="3200" spc="5" dirty="0">
                <a:solidFill>
                  <a:srgbClr val="FFFFFF"/>
                </a:solidFill>
                <a:latin typeface="Lucida Sans"/>
                <a:cs typeface="Lucida Sans"/>
              </a:rPr>
              <a:t>essas </a:t>
            </a:r>
            <a:r>
              <a:rPr sz="3200" spc="-95" dirty="0">
                <a:solidFill>
                  <a:srgbClr val="FFFFFF"/>
                </a:solidFill>
                <a:latin typeface="Lucida Sans"/>
                <a:cs typeface="Lucida Sans"/>
              </a:rPr>
              <a:t>hipóteses </a:t>
            </a:r>
            <a:r>
              <a:rPr sz="3200" spc="-140" dirty="0">
                <a:solidFill>
                  <a:srgbClr val="FFFFFF"/>
                </a:solidFill>
                <a:latin typeface="Lucida Sans"/>
                <a:cs typeface="Lucida Sans"/>
              </a:rPr>
              <a:t>em</a:t>
            </a:r>
            <a:r>
              <a:rPr sz="3200" spc="-75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Lucida Sans"/>
                <a:cs typeface="Lucida Sans"/>
              </a:rPr>
              <a:t>fatos?</a:t>
            </a:r>
            <a:endParaRPr sz="3200"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0762995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27A053-15AE-0348-9078-073F442A4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1263" y="3813175"/>
            <a:ext cx="6465887" cy="14859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3000">
                <a:solidFill>
                  <a:schemeClr val="bg1"/>
                </a:solidFill>
              </a:rPr>
              <a:t>Mentoria Plano Empreendedor</a:t>
            </a:r>
            <a:br>
              <a:rPr lang="pt-BR" sz="3000">
                <a:solidFill>
                  <a:schemeClr val="bg1"/>
                </a:solidFill>
              </a:rPr>
            </a:br>
            <a:br>
              <a:rPr lang="pt-BR" sz="3000">
                <a:solidFill>
                  <a:schemeClr val="bg1"/>
                </a:solidFill>
              </a:rPr>
            </a:br>
            <a:r>
              <a:rPr lang="pt-BR" sz="3000">
                <a:solidFill>
                  <a:schemeClr val="bg1"/>
                </a:solidFill>
              </a:rPr>
              <a:t>Autoconhecimento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3B0F1E-8842-3246-9BD4-4F8D13E2E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21263" y="5497513"/>
            <a:ext cx="6465887" cy="750887"/>
          </a:xfrm>
        </p:spPr>
        <p:txBody>
          <a:bodyPr rtlCol="0"/>
          <a:lstStyle/>
          <a:p>
            <a:pPr eaLnBrk="1" fontAlgn="auto" hangingPunct="1">
              <a:defRPr/>
            </a:pPr>
            <a:r>
              <a:rPr lang="pt-BR" cap="none">
                <a:solidFill>
                  <a:schemeClr val="bg1"/>
                </a:solidFill>
                <a:latin typeface="+mj-lt"/>
              </a:rPr>
              <a:t>Dra Alessandra Cassol</a:t>
            </a:r>
            <a:endParaRPr lang="pt-BR" cap="none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8915" name="Imagem 7">
            <a:extLst>
              <a:ext uri="{FF2B5EF4-FFF2-40B4-BE49-F238E27FC236}">
                <a16:creationId xmlns:a16="http://schemas.microsoft.com/office/drawing/2014/main" id="{260855AD-8D82-184E-A2F1-55686BB88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556125"/>
            <a:ext cx="1981200" cy="158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6" name="Imagem 9">
            <a:extLst>
              <a:ext uri="{FF2B5EF4-FFF2-40B4-BE49-F238E27FC236}">
                <a16:creationId xmlns:a16="http://schemas.microsoft.com/office/drawing/2014/main" id="{D9BC7BB5-28BD-CF4A-81AF-B5D2322D6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50" y="4589463"/>
            <a:ext cx="3181350" cy="161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1" y="288036"/>
            <a:ext cx="9143999" cy="6173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6968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57150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7364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6366" y="491997"/>
            <a:ext cx="8270240" cy="756920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285" dirty="0">
                <a:solidFill>
                  <a:srgbClr val="3CB5B5"/>
                </a:solidFill>
                <a:latin typeface="Arial"/>
                <a:cs typeface="Arial"/>
              </a:rPr>
              <a:t>COMO </a:t>
            </a:r>
            <a:r>
              <a:rPr sz="4800" b="1" spc="-310" dirty="0">
                <a:solidFill>
                  <a:srgbClr val="3CB5B5"/>
                </a:solidFill>
                <a:latin typeface="Arial"/>
                <a:cs typeface="Arial"/>
              </a:rPr>
              <a:t>NÃO </a:t>
            </a:r>
            <a:r>
              <a:rPr sz="4800" b="1" spc="-285" dirty="0">
                <a:solidFill>
                  <a:srgbClr val="3CB5B5"/>
                </a:solidFill>
                <a:latin typeface="Arial"/>
                <a:cs typeface="Arial"/>
              </a:rPr>
              <a:t>FAZER </a:t>
            </a:r>
            <a:r>
              <a:rPr sz="4800" b="1" spc="-455" dirty="0">
                <a:solidFill>
                  <a:srgbClr val="3CB5B5"/>
                </a:solidFill>
                <a:latin typeface="Arial"/>
                <a:cs typeface="Arial"/>
              </a:rPr>
              <a:t>O</a:t>
            </a:r>
            <a:r>
              <a:rPr sz="4800" b="1" spc="254" dirty="0">
                <a:solidFill>
                  <a:srgbClr val="3CB5B5"/>
                </a:solidFill>
                <a:latin typeface="Arial"/>
                <a:cs typeface="Arial"/>
              </a:rPr>
              <a:t> </a:t>
            </a:r>
            <a:r>
              <a:rPr sz="4800" b="1" spc="-265" dirty="0">
                <a:solidFill>
                  <a:srgbClr val="3CB5B5"/>
                </a:solidFill>
                <a:latin typeface="Arial"/>
                <a:cs typeface="Arial"/>
              </a:rPr>
              <a:t>CANVAS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2889" y="1998782"/>
            <a:ext cx="10872439" cy="43672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b="1" spc="-200" dirty="0">
                <a:latin typeface="Arial"/>
                <a:cs typeface="Arial"/>
              </a:rPr>
              <a:t>ERROS </a:t>
            </a:r>
            <a:r>
              <a:rPr sz="2800" b="1" spc="-110" dirty="0">
                <a:latin typeface="Arial"/>
                <a:cs typeface="Arial"/>
              </a:rPr>
              <a:t>COMUNS </a:t>
            </a:r>
            <a:r>
              <a:rPr sz="2800" b="1" spc="-135" dirty="0">
                <a:latin typeface="Arial"/>
                <a:cs typeface="Arial"/>
              </a:rPr>
              <a:t>NOS </a:t>
            </a:r>
            <a:r>
              <a:rPr sz="2800" b="1" spc="-150" dirty="0">
                <a:latin typeface="Arial"/>
                <a:cs typeface="Arial"/>
              </a:rPr>
              <a:t>SEGMENTOS </a:t>
            </a:r>
            <a:r>
              <a:rPr sz="2800" b="1" spc="-229" dirty="0">
                <a:latin typeface="Arial"/>
                <a:cs typeface="Arial"/>
              </a:rPr>
              <a:t>DE</a:t>
            </a:r>
            <a:r>
              <a:rPr sz="2800" b="1" spc="190" dirty="0">
                <a:latin typeface="Arial"/>
                <a:cs typeface="Arial"/>
              </a:rPr>
              <a:t> </a:t>
            </a:r>
            <a:r>
              <a:rPr sz="2800" b="1" spc="-150" dirty="0">
                <a:latin typeface="Arial"/>
                <a:cs typeface="Arial"/>
              </a:rPr>
              <a:t>CLIENTES:</a:t>
            </a:r>
            <a:endParaRPr sz="2800" dirty="0">
              <a:latin typeface="Arial"/>
              <a:cs typeface="Arial"/>
            </a:endParaRPr>
          </a:p>
          <a:p>
            <a:pPr>
              <a:spcBef>
                <a:spcPts val="2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469900" marR="5080" indent="-457200">
              <a:buChar char="-"/>
              <a:tabLst>
                <a:tab pos="469265" algn="l"/>
                <a:tab pos="469900" algn="l"/>
              </a:tabLst>
            </a:pPr>
            <a:r>
              <a:rPr sz="2800" spc="-75" dirty="0">
                <a:latin typeface="Lucida Sans"/>
                <a:cs typeface="Lucida Sans"/>
              </a:rPr>
              <a:t>Não</a:t>
            </a:r>
            <a:r>
              <a:rPr sz="2800" spc="-200" dirty="0">
                <a:latin typeface="Lucida Sans"/>
                <a:cs typeface="Lucida Sans"/>
              </a:rPr>
              <a:t> </a:t>
            </a:r>
            <a:r>
              <a:rPr sz="2800" spc="-50" dirty="0">
                <a:latin typeface="Lucida Sans"/>
                <a:cs typeface="Lucida Sans"/>
              </a:rPr>
              <a:t>seja</a:t>
            </a:r>
            <a:r>
              <a:rPr sz="2800" spc="-180" dirty="0">
                <a:latin typeface="Lucida Sans"/>
                <a:cs typeface="Lucida Sans"/>
              </a:rPr>
              <a:t> </a:t>
            </a:r>
            <a:r>
              <a:rPr sz="2800" spc="-120" dirty="0">
                <a:latin typeface="Lucida Sans"/>
                <a:cs typeface="Lucida Sans"/>
              </a:rPr>
              <a:t>genérico:</a:t>
            </a:r>
            <a:r>
              <a:rPr sz="2800" spc="-190" dirty="0">
                <a:latin typeface="Lucida Sans"/>
                <a:cs typeface="Lucida Sans"/>
              </a:rPr>
              <a:t> </a:t>
            </a:r>
            <a:r>
              <a:rPr sz="2800" spc="-55" dirty="0">
                <a:latin typeface="Lucida Sans"/>
                <a:cs typeface="Lucida Sans"/>
              </a:rPr>
              <a:t>Classe</a:t>
            </a:r>
            <a:r>
              <a:rPr sz="2800" spc="-204" dirty="0">
                <a:latin typeface="Lucida Sans"/>
                <a:cs typeface="Lucida Sans"/>
              </a:rPr>
              <a:t> </a:t>
            </a:r>
            <a:r>
              <a:rPr sz="2800" spc="-229" dirty="0">
                <a:latin typeface="Lucida Sans"/>
                <a:cs typeface="Lucida Sans"/>
              </a:rPr>
              <a:t>A,</a:t>
            </a:r>
            <a:r>
              <a:rPr sz="2800" spc="-190" dirty="0">
                <a:latin typeface="Lucida Sans"/>
                <a:cs typeface="Lucida Sans"/>
              </a:rPr>
              <a:t> </a:t>
            </a:r>
            <a:r>
              <a:rPr sz="2800" spc="-35" dirty="0">
                <a:latin typeface="Lucida Sans"/>
                <a:cs typeface="Lucida Sans"/>
              </a:rPr>
              <a:t>Pais,</a:t>
            </a:r>
            <a:r>
              <a:rPr sz="2800" spc="-190" dirty="0">
                <a:latin typeface="Lucida Sans"/>
                <a:cs typeface="Lucida Sans"/>
              </a:rPr>
              <a:t> </a:t>
            </a:r>
            <a:r>
              <a:rPr sz="2800" spc="-90" dirty="0">
                <a:latin typeface="Lucida Sans"/>
                <a:cs typeface="Lucida Sans"/>
              </a:rPr>
              <a:t>Mulheres</a:t>
            </a:r>
            <a:r>
              <a:rPr sz="2800" spc="-195" dirty="0">
                <a:latin typeface="Lucida Sans"/>
                <a:cs typeface="Lucida Sans"/>
              </a:rPr>
              <a:t> </a:t>
            </a:r>
            <a:r>
              <a:rPr sz="2800" spc="-140" dirty="0">
                <a:latin typeface="Lucida Sans"/>
                <a:cs typeface="Lucida Sans"/>
              </a:rPr>
              <a:t>que  </a:t>
            </a:r>
            <a:r>
              <a:rPr sz="2800" spc="-90" dirty="0">
                <a:latin typeface="Lucida Sans"/>
                <a:cs typeface="Lucida Sans"/>
              </a:rPr>
              <a:t>gostam </a:t>
            </a:r>
            <a:r>
              <a:rPr sz="2800" spc="-130" dirty="0">
                <a:latin typeface="Lucida Sans"/>
                <a:cs typeface="Lucida Sans"/>
              </a:rPr>
              <a:t>de </a:t>
            </a:r>
            <a:r>
              <a:rPr sz="2800" spc="-175" dirty="0">
                <a:latin typeface="Lucida Sans"/>
                <a:cs typeface="Lucida Sans"/>
              </a:rPr>
              <a:t>pet,</a:t>
            </a:r>
            <a:r>
              <a:rPr sz="2800" spc="-370" dirty="0">
                <a:latin typeface="Lucida Sans"/>
                <a:cs typeface="Lucida Sans"/>
              </a:rPr>
              <a:t> </a:t>
            </a:r>
            <a:r>
              <a:rPr sz="2800" spc="-65" dirty="0">
                <a:latin typeface="Lucida Sans"/>
                <a:cs typeface="Lucida Sans"/>
              </a:rPr>
              <a:t>etc.</a:t>
            </a:r>
            <a:endParaRPr sz="2800" dirty="0">
              <a:latin typeface="Lucida Sans"/>
              <a:cs typeface="Lucida Sans"/>
            </a:endParaRPr>
          </a:p>
          <a:p>
            <a:pPr>
              <a:spcBef>
                <a:spcPts val="25"/>
              </a:spcBef>
              <a:buClr>
                <a:srgbClr val="FFFFFF"/>
              </a:buClr>
              <a:buFont typeface="Lucida Sans"/>
              <a:buChar char="-"/>
            </a:pPr>
            <a:endParaRPr sz="2900" dirty="0">
              <a:latin typeface="Times New Roman"/>
              <a:cs typeface="Times New Roman"/>
            </a:endParaRPr>
          </a:p>
          <a:p>
            <a:pPr marL="469900" marR="1543685" indent="-457200">
              <a:spcBef>
                <a:spcPts val="5"/>
              </a:spcBef>
              <a:buChar char="-"/>
              <a:tabLst>
                <a:tab pos="469265" algn="l"/>
                <a:tab pos="469900" algn="l"/>
              </a:tabLst>
            </a:pPr>
            <a:r>
              <a:rPr sz="2800" spc="-75" dirty="0">
                <a:latin typeface="Lucida Sans"/>
                <a:cs typeface="Lucida Sans"/>
              </a:rPr>
              <a:t>Não </a:t>
            </a:r>
            <a:r>
              <a:rPr sz="2800" spc="-110" dirty="0">
                <a:latin typeface="Lucida Sans"/>
                <a:cs typeface="Lucida Sans"/>
              </a:rPr>
              <a:t>misture </a:t>
            </a:r>
            <a:r>
              <a:rPr sz="2800" spc="-50" dirty="0">
                <a:latin typeface="Lucida Sans"/>
                <a:cs typeface="Lucida Sans"/>
              </a:rPr>
              <a:t>os </a:t>
            </a:r>
            <a:r>
              <a:rPr sz="2800" spc="-100" dirty="0">
                <a:latin typeface="Lucida Sans"/>
                <a:cs typeface="Lucida Sans"/>
              </a:rPr>
              <a:t>segmentos:</a:t>
            </a:r>
            <a:r>
              <a:rPr sz="2800" spc="-545" dirty="0">
                <a:latin typeface="Lucida Sans"/>
                <a:cs typeface="Lucida Sans"/>
              </a:rPr>
              <a:t> </a:t>
            </a:r>
            <a:r>
              <a:rPr sz="2800" spc="-55" dirty="0">
                <a:latin typeface="Lucida Sans"/>
                <a:cs typeface="Lucida Sans"/>
              </a:rPr>
              <a:t>Pequenas  </a:t>
            </a:r>
            <a:r>
              <a:rPr sz="2800" spc="-60" dirty="0">
                <a:latin typeface="Lucida Sans"/>
                <a:cs typeface="Lucida Sans"/>
              </a:rPr>
              <a:t>Empresas </a:t>
            </a:r>
            <a:r>
              <a:rPr sz="2800" spc="-85" dirty="0">
                <a:latin typeface="Lucida Sans"/>
                <a:cs typeface="Lucida Sans"/>
              </a:rPr>
              <a:t>e </a:t>
            </a:r>
            <a:r>
              <a:rPr sz="2800" spc="-55" dirty="0">
                <a:latin typeface="Lucida Sans"/>
                <a:cs typeface="Lucida Sans"/>
              </a:rPr>
              <a:t>Profissionais</a:t>
            </a:r>
            <a:r>
              <a:rPr sz="2800" spc="-445" dirty="0">
                <a:latin typeface="Lucida Sans"/>
                <a:cs typeface="Lucida Sans"/>
              </a:rPr>
              <a:t> </a:t>
            </a:r>
            <a:r>
              <a:rPr sz="2800" spc="-120" dirty="0">
                <a:latin typeface="Lucida Sans"/>
                <a:cs typeface="Lucida Sans"/>
              </a:rPr>
              <a:t>Autônomos</a:t>
            </a:r>
            <a:endParaRPr sz="2800" dirty="0">
              <a:latin typeface="Lucida Sans"/>
              <a:cs typeface="Lucida Sans"/>
            </a:endParaRPr>
          </a:p>
          <a:p>
            <a:pPr>
              <a:spcBef>
                <a:spcPts val="25"/>
              </a:spcBef>
              <a:buClr>
                <a:srgbClr val="FFFFFF"/>
              </a:buClr>
              <a:buFont typeface="Lucida Sans"/>
              <a:buChar char="-"/>
            </a:pPr>
            <a:endParaRPr sz="2900" dirty="0">
              <a:latin typeface="Times New Roman"/>
              <a:cs typeface="Times New Roman"/>
            </a:endParaRPr>
          </a:p>
          <a:p>
            <a:pPr marL="469900" marR="520065" indent="-457200">
              <a:buChar char="-"/>
              <a:tabLst>
                <a:tab pos="469265" algn="l"/>
                <a:tab pos="469900" algn="l"/>
              </a:tabLst>
            </a:pPr>
            <a:r>
              <a:rPr sz="2800" spc="-75" dirty="0">
                <a:latin typeface="Lucida Sans"/>
                <a:cs typeface="Lucida Sans"/>
              </a:rPr>
              <a:t>Não </a:t>
            </a:r>
            <a:r>
              <a:rPr sz="2800" spc="-105" dirty="0">
                <a:latin typeface="Lucida Sans"/>
                <a:cs typeface="Lucida Sans"/>
              </a:rPr>
              <a:t>coloque </a:t>
            </a:r>
            <a:r>
              <a:rPr sz="2800" spc="-165" dirty="0">
                <a:latin typeface="Lucida Sans"/>
                <a:cs typeface="Lucida Sans"/>
              </a:rPr>
              <a:t>um </a:t>
            </a:r>
            <a:r>
              <a:rPr sz="2800" spc="-50" dirty="0">
                <a:latin typeface="Lucida Sans"/>
                <a:cs typeface="Lucida Sans"/>
              </a:rPr>
              <a:t>viés </a:t>
            </a:r>
            <a:r>
              <a:rPr sz="2800" spc="-100" dirty="0">
                <a:latin typeface="Lucida Sans"/>
                <a:cs typeface="Lucida Sans"/>
              </a:rPr>
              <a:t>para </a:t>
            </a:r>
            <a:r>
              <a:rPr sz="2800" spc="-130" dirty="0">
                <a:latin typeface="Lucida Sans"/>
                <a:cs typeface="Lucida Sans"/>
              </a:rPr>
              <a:t>o </a:t>
            </a:r>
            <a:r>
              <a:rPr sz="2800" spc="-65" dirty="0">
                <a:latin typeface="Lucida Sans"/>
                <a:cs typeface="Lucida Sans"/>
              </a:rPr>
              <a:t>seu </a:t>
            </a:r>
            <a:r>
              <a:rPr sz="2800" spc="-160" dirty="0">
                <a:latin typeface="Lucida Sans"/>
                <a:cs typeface="Lucida Sans"/>
              </a:rPr>
              <a:t>produto:  </a:t>
            </a:r>
            <a:r>
              <a:rPr sz="2800" spc="5" dirty="0">
                <a:latin typeface="Palatino Linotype"/>
                <a:cs typeface="Palatino Linotype"/>
              </a:rPr>
              <a:t>Homens </a:t>
            </a:r>
            <a:r>
              <a:rPr sz="2800" spc="25" dirty="0">
                <a:latin typeface="Palatino Linotype"/>
                <a:cs typeface="Palatino Linotype"/>
              </a:rPr>
              <a:t>adultos </a:t>
            </a:r>
            <a:r>
              <a:rPr sz="2800" spc="10" dirty="0">
                <a:latin typeface="Palatino Linotype"/>
                <a:cs typeface="Palatino Linotype"/>
              </a:rPr>
              <a:t>que </a:t>
            </a:r>
            <a:r>
              <a:rPr sz="2800" spc="-60" dirty="0">
                <a:latin typeface="Palatino Linotype"/>
                <a:cs typeface="Palatino Linotype"/>
              </a:rPr>
              <a:t>“tem </a:t>
            </a:r>
            <a:r>
              <a:rPr sz="2800" spc="60" dirty="0">
                <a:latin typeface="Palatino Linotype"/>
                <a:cs typeface="Palatino Linotype"/>
              </a:rPr>
              <a:t>o </a:t>
            </a:r>
            <a:r>
              <a:rPr sz="2800" spc="5" dirty="0">
                <a:latin typeface="Palatino Linotype"/>
                <a:cs typeface="Palatino Linotype"/>
              </a:rPr>
              <a:t>meu </a:t>
            </a:r>
            <a:r>
              <a:rPr sz="2800" spc="-5" dirty="0">
                <a:latin typeface="Palatino Linotype"/>
                <a:cs typeface="Palatino Linotype"/>
              </a:rPr>
              <a:t>problema</a:t>
            </a:r>
            <a:r>
              <a:rPr sz="2800" spc="-100" dirty="0">
                <a:latin typeface="Palatino Linotype"/>
                <a:cs typeface="Palatino Linotype"/>
              </a:rPr>
              <a:t> </a:t>
            </a:r>
            <a:r>
              <a:rPr sz="2800" spc="135" dirty="0">
                <a:latin typeface="Palatino Linotype"/>
                <a:cs typeface="Palatino Linotype"/>
              </a:rPr>
              <a:t>e  </a:t>
            </a:r>
            <a:r>
              <a:rPr sz="2800" spc="-5" dirty="0">
                <a:latin typeface="Palatino Linotype"/>
                <a:cs typeface="Palatino Linotype"/>
              </a:rPr>
              <a:t>querem </a:t>
            </a:r>
            <a:r>
              <a:rPr sz="2800" spc="60" dirty="0">
                <a:latin typeface="Palatino Linotype"/>
                <a:cs typeface="Palatino Linotype"/>
              </a:rPr>
              <a:t>o </a:t>
            </a:r>
            <a:r>
              <a:rPr sz="2800" spc="5" dirty="0">
                <a:latin typeface="Palatino Linotype"/>
                <a:cs typeface="Palatino Linotype"/>
              </a:rPr>
              <a:t>meu</a:t>
            </a:r>
            <a:r>
              <a:rPr sz="2800" spc="-65" dirty="0">
                <a:latin typeface="Palatino Linotype"/>
                <a:cs typeface="Palatino Linotype"/>
              </a:rPr>
              <a:t> </a:t>
            </a:r>
            <a:r>
              <a:rPr sz="2800" spc="-75" dirty="0">
                <a:latin typeface="Palatino Linotype"/>
                <a:cs typeface="Palatino Linotype"/>
              </a:rPr>
              <a:t>produto”.</a:t>
            </a:r>
            <a:endParaRPr sz="2800" dirty="0"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590337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5576" y="971500"/>
            <a:ext cx="7453630" cy="756920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254" dirty="0">
                <a:solidFill>
                  <a:srgbClr val="3CB5B5"/>
                </a:solidFill>
                <a:latin typeface="Arial"/>
                <a:cs typeface="Arial"/>
              </a:rPr>
              <a:t>SEGMENTOS </a:t>
            </a:r>
            <a:r>
              <a:rPr sz="4800" b="1" spc="-390" dirty="0">
                <a:solidFill>
                  <a:srgbClr val="3CB5B5"/>
                </a:solidFill>
                <a:latin typeface="Arial"/>
                <a:cs typeface="Arial"/>
              </a:rPr>
              <a:t>DE</a:t>
            </a:r>
            <a:r>
              <a:rPr sz="4800" b="1" spc="-40" dirty="0">
                <a:solidFill>
                  <a:srgbClr val="3CB5B5"/>
                </a:solidFill>
                <a:latin typeface="Arial"/>
                <a:cs typeface="Arial"/>
              </a:rPr>
              <a:t> </a:t>
            </a:r>
            <a:r>
              <a:rPr sz="4800" b="1" spc="-254" dirty="0">
                <a:solidFill>
                  <a:srgbClr val="3CB5B5"/>
                </a:solidFill>
                <a:latin typeface="Arial"/>
                <a:cs typeface="Arial"/>
              </a:rPr>
              <a:t>CLIENTES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80274" y="2026629"/>
            <a:ext cx="9782097" cy="30437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spcBef>
                <a:spcPts val="95"/>
              </a:spcBef>
              <a:buChar char="-"/>
              <a:tabLst>
                <a:tab pos="469265" algn="l"/>
                <a:tab pos="469900" algn="l"/>
              </a:tabLst>
            </a:pPr>
            <a:r>
              <a:rPr sz="2800" spc="-114" dirty="0">
                <a:latin typeface="Lucida Sans"/>
                <a:cs typeface="Lucida Sans"/>
              </a:rPr>
              <a:t>Defina </a:t>
            </a:r>
            <a:r>
              <a:rPr sz="2800" spc="-165" dirty="0">
                <a:latin typeface="Lucida Sans"/>
                <a:cs typeface="Lucida Sans"/>
              </a:rPr>
              <a:t>um </a:t>
            </a:r>
            <a:r>
              <a:rPr sz="2800" spc="-114" dirty="0">
                <a:latin typeface="Lucida Sans"/>
                <a:cs typeface="Lucida Sans"/>
              </a:rPr>
              <a:t>conjunto </a:t>
            </a:r>
            <a:r>
              <a:rPr sz="2800" spc="-130" dirty="0">
                <a:latin typeface="Lucida Sans"/>
                <a:cs typeface="Lucida Sans"/>
              </a:rPr>
              <a:t>de</a:t>
            </a:r>
            <a:r>
              <a:rPr sz="2800" spc="-370" dirty="0">
                <a:latin typeface="Lucida Sans"/>
                <a:cs typeface="Lucida Sans"/>
              </a:rPr>
              <a:t> </a:t>
            </a:r>
            <a:r>
              <a:rPr sz="2800" spc="-50" dirty="0">
                <a:latin typeface="Lucida Sans"/>
                <a:cs typeface="Lucida Sans"/>
              </a:rPr>
              <a:t>características;</a:t>
            </a:r>
            <a:endParaRPr sz="2800" dirty="0">
              <a:latin typeface="Lucida Sans"/>
              <a:cs typeface="Lucida Sans"/>
            </a:endParaRPr>
          </a:p>
          <a:p>
            <a:pPr>
              <a:spcBef>
                <a:spcPts val="25"/>
              </a:spcBef>
              <a:buClr>
                <a:srgbClr val="FFFFFF"/>
              </a:buClr>
              <a:buFont typeface="Lucida Sans"/>
              <a:buChar char="-"/>
            </a:pPr>
            <a:endParaRPr sz="2900" dirty="0">
              <a:latin typeface="Times New Roman"/>
              <a:cs typeface="Times New Roman"/>
            </a:endParaRPr>
          </a:p>
          <a:p>
            <a:pPr marL="469900" marR="5080" indent="-457200">
              <a:buChar char="-"/>
              <a:tabLst>
                <a:tab pos="469265" algn="l"/>
                <a:tab pos="469900" algn="l"/>
              </a:tabLst>
            </a:pPr>
            <a:r>
              <a:rPr sz="2800" spc="40" dirty="0">
                <a:latin typeface="Lucida Sans"/>
                <a:cs typeface="Lucida Sans"/>
              </a:rPr>
              <a:t>Faça</a:t>
            </a:r>
            <a:r>
              <a:rPr sz="2800" spc="-595" dirty="0">
                <a:latin typeface="Lucida Sans"/>
                <a:cs typeface="Lucida Sans"/>
              </a:rPr>
              <a:t> </a:t>
            </a:r>
            <a:r>
              <a:rPr sz="2800" spc="-170" dirty="0">
                <a:latin typeface="Lucida Sans"/>
                <a:cs typeface="Lucida Sans"/>
              </a:rPr>
              <a:t>um </a:t>
            </a:r>
            <a:r>
              <a:rPr sz="2800" spc="-90" dirty="0">
                <a:latin typeface="Lucida Sans"/>
                <a:cs typeface="Lucida Sans"/>
              </a:rPr>
              <a:t>CORTE! </a:t>
            </a:r>
            <a:r>
              <a:rPr sz="2800" spc="-125" dirty="0">
                <a:latin typeface="Lucida Sans"/>
                <a:cs typeface="Lucida Sans"/>
              </a:rPr>
              <a:t>Delimite </a:t>
            </a:r>
            <a:r>
              <a:rPr sz="2800" spc="-85" dirty="0">
                <a:latin typeface="Lucida Sans"/>
                <a:cs typeface="Lucida Sans"/>
              </a:rPr>
              <a:t>claramente </a:t>
            </a:r>
            <a:r>
              <a:rPr sz="2800" spc="-130" dirty="0">
                <a:latin typeface="Lucida Sans"/>
                <a:cs typeface="Lucida Sans"/>
              </a:rPr>
              <a:t>o </a:t>
            </a:r>
            <a:r>
              <a:rPr sz="2800" spc="-65" dirty="0">
                <a:latin typeface="Lucida Sans"/>
                <a:cs typeface="Lucida Sans"/>
              </a:rPr>
              <a:t>seu  </a:t>
            </a:r>
            <a:r>
              <a:rPr sz="2800" spc="-120" dirty="0">
                <a:latin typeface="Lucida Sans"/>
                <a:cs typeface="Lucida Sans"/>
              </a:rPr>
              <a:t>mercado:</a:t>
            </a:r>
            <a:endParaRPr sz="2800" dirty="0">
              <a:latin typeface="Lucida Sans"/>
              <a:cs typeface="Lucida Sans"/>
            </a:endParaRPr>
          </a:p>
          <a:p>
            <a:pPr marL="927100" lvl="1" indent="-457834">
              <a:spcBef>
                <a:spcPts val="5"/>
              </a:spcBef>
              <a:buChar char="-"/>
              <a:tabLst>
                <a:tab pos="927100" algn="l"/>
                <a:tab pos="927735" algn="l"/>
              </a:tabLst>
            </a:pPr>
            <a:r>
              <a:rPr sz="2800" spc="-125" dirty="0">
                <a:latin typeface="Lucida Sans"/>
                <a:cs typeface="Lucida Sans"/>
              </a:rPr>
              <a:t>Demográfico;</a:t>
            </a:r>
            <a:endParaRPr sz="2800" dirty="0">
              <a:latin typeface="Lucida Sans"/>
              <a:cs typeface="Lucida Sans"/>
            </a:endParaRPr>
          </a:p>
          <a:p>
            <a:pPr marL="927100" lvl="1" indent="-457834">
              <a:buChar char="-"/>
              <a:tabLst>
                <a:tab pos="927100" algn="l"/>
                <a:tab pos="927735" algn="l"/>
              </a:tabLst>
            </a:pPr>
            <a:r>
              <a:rPr sz="2800" spc="-85" dirty="0">
                <a:latin typeface="Lucida Sans"/>
                <a:cs typeface="Lucida Sans"/>
              </a:rPr>
              <a:t>Financeiro;</a:t>
            </a:r>
            <a:endParaRPr sz="2800" dirty="0">
              <a:latin typeface="Lucida Sans"/>
              <a:cs typeface="Lucida Sans"/>
            </a:endParaRPr>
          </a:p>
          <a:p>
            <a:pPr marL="927100" lvl="1" indent="-457834">
              <a:buChar char="-"/>
              <a:tabLst>
                <a:tab pos="927100" algn="l"/>
                <a:tab pos="927735" algn="l"/>
              </a:tabLst>
            </a:pPr>
            <a:r>
              <a:rPr sz="2800" spc="-130" dirty="0">
                <a:latin typeface="Lucida Sans"/>
                <a:cs typeface="Lucida Sans"/>
              </a:rPr>
              <a:t>Comportamental;</a:t>
            </a:r>
            <a:endParaRPr sz="2800" dirty="0">
              <a:latin typeface="Lucida Sans"/>
              <a:cs typeface="Lucida Sans"/>
            </a:endParaRPr>
          </a:p>
          <a:p>
            <a:pPr marL="927100" lvl="1" indent="-457834">
              <a:buChar char="-"/>
              <a:tabLst>
                <a:tab pos="927100" algn="l"/>
                <a:tab pos="927735" algn="l"/>
              </a:tabLst>
            </a:pPr>
            <a:r>
              <a:rPr sz="2800" spc="-20" dirty="0">
                <a:latin typeface="Lucida Sans"/>
                <a:cs typeface="Lucida Sans"/>
              </a:rPr>
              <a:t>Etc.</a:t>
            </a:r>
            <a:endParaRPr sz="2800" dirty="0"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4025470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7494" y="2014171"/>
            <a:ext cx="10515600" cy="43518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464820" indent="-457200" algn="just">
              <a:spcBef>
                <a:spcPts val="95"/>
              </a:spcBef>
              <a:buChar char="-"/>
              <a:tabLst>
                <a:tab pos="469265" algn="l"/>
                <a:tab pos="469900" algn="l"/>
              </a:tabLst>
            </a:pPr>
            <a:r>
              <a:rPr sz="2800" spc="-85" dirty="0">
                <a:latin typeface="Lucida Sans"/>
                <a:cs typeface="Lucida Sans"/>
              </a:rPr>
              <a:t>Entenda </a:t>
            </a:r>
            <a:r>
              <a:rPr sz="2800" spc="-10" dirty="0">
                <a:latin typeface="Lucida Sans"/>
                <a:cs typeface="Lucida Sans"/>
              </a:rPr>
              <a:t>a </a:t>
            </a:r>
            <a:r>
              <a:rPr sz="2800" spc="-95" dirty="0">
                <a:latin typeface="Lucida Sans"/>
                <a:cs typeface="Lucida Sans"/>
              </a:rPr>
              <a:t>diferença </a:t>
            </a:r>
            <a:r>
              <a:rPr sz="2800" spc="-120" dirty="0">
                <a:latin typeface="Lucida Sans"/>
                <a:cs typeface="Lucida Sans"/>
              </a:rPr>
              <a:t>entre </a:t>
            </a:r>
            <a:r>
              <a:rPr sz="2800" spc="-45" dirty="0">
                <a:latin typeface="Lucida Sans"/>
                <a:cs typeface="Lucida Sans"/>
              </a:rPr>
              <a:t>seus </a:t>
            </a:r>
            <a:r>
              <a:rPr sz="2800" spc="5" dirty="0">
                <a:latin typeface="Lucida Sans"/>
                <a:cs typeface="Lucida Sans"/>
              </a:rPr>
              <a:t>CLIENTES </a:t>
            </a:r>
            <a:r>
              <a:rPr sz="2800" spc="-85" dirty="0">
                <a:latin typeface="Lucida Sans"/>
                <a:cs typeface="Lucida Sans"/>
              </a:rPr>
              <a:t>e  </a:t>
            </a:r>
            <a:r>
              <a:rPr sz="2800" spc="-45" dirty="0">
                <a:latin typeface="Lucida Sans"/>
                <a:cs typeface="Lucida Sans"/>
              </a:rPr>
              <a:t>seus</a:t>
            </a:r>
            <a:r>
              <a:rPr sz="2800" spc="-200" dirty="0">
                <a:latin typeface="Lucida Sans"/>
                <a:cs typeface="Lucida Sans"/>
              </a:rPr>
              <a:t> </a:t>
            </a:r>
            <a:r>
              <a:rPr sz="2800" spc="-5" dirty="0">
                <a:latin typeface="Lucida Sans"/>
                <a:cs typeface="Lucida Sans"/>
              </a:rPr>
              <a:t>PARCEIROS:</a:t>
            </a:r>
            <a:r>
              <a:rPr sz="2800" spc="-145" dirty="0">
                <a:latin typeface="Lucida Sans"/>
                <a:cs typeface="Lucida Sans"/>
              </a:rPr>
              <a:t> </a:t>
            </a:r>
            <a:r>
              <a:rPr sz="2800" spc="-10" dirty="0">
                <a:latin typeface="Lucida Sans"/>
                <a:cs typeface="Lucida Sans"/>
              </a:rPr>
              <a:t>a</a:t>
            </a:r>
            <a:r>
              <a:rPr sz="2800" spc="-190" dirty="0">
                <a:latin typeface="Lucida Sans"/>
                <a:cs typeface="Lucida Sans"/>
              </a:rPr>
              <a:t> </a:t>
            </a:r>
            <a:r>
              <a:rPr sz="2800" spc="-150" dirty="0">
                <a:latin typeface="Lucida Sans"/>
                <a:cs typeface="Lucida Sans"/>
              </a:rPr>
              <a:t>quem</a:t>
            </a:r>
            <a:r>
              <a:rPr sz="2800" spc="-185" dirty="0">
                <a:latin typeface="Lucida Sans"/>
                <a:cs typeface="Lucida Sans"/>
              </a:rPr>
              <a:t> </a:t>
            </a:r>
            <a:r>
              <a:rPr sz="2800" spc="-10" dirty="0">
                <a:latin typeface="Lucida Sans"/>
                <a:cs typeface="Lucida Sans"/>
              </a:rPr>
              <a:t>a</a:t>
            </a:r>
            <a:r>
              <a:rPr sz="2800" spc="-185" dirty="0">
                <a:latin typeface="Lucida Sans"/>
                <a:cs typeface="Lucida Sans"/>
              </a:rPr>
              <a:t> </a:t>
            </a:r>
            <a:r>
              <a:rPr sz="2800" spc="-45" dirty="0">
                <a:latin typeface="Lucida Sans"/>
                <a:cs typeface="Lucida Sans"/>
              </a:rPr>
              <a:t>sua</a:t>
            </a:r>
            <a:r>
              <a:rPr sz="2800" spc="-190" dirty="0">
                <a:latin typeface="Lucida Sans"/>
                <a:cs typeface="Lucida Sans"/>
              </a:rPr>
              <a:t> </a:t>
            </a:r>
            <a:r>
              <a:rPr sz="2800" spc="-110" dirty="0">
                <a:latin typeface="Lucida Sans"/>
                <a:cs typeface="Lucida Sans"/>
              </a:rPr>
              <a:t>proposta</a:t>
            </a:r>
            <a:r>
              <a:rPr sz="2800" spc="-185" dirty="0">
                <a:latin typeface="Lucida Sans"/>
                <a:cs typeface="Lucida Sans"/>
              </a:rPr>
              <a:t> </a:t>
            </a:r>
            <a:r>
              <a:rPr sz="2800" spc="-25" dirty="0">
                <a:latin typeface="Lucida Sans"/>
                <a:cs typeface="Lucida Sans"/>
              </a:rPr>
              <a:t>se  </a:t>
            </a:r>
            <a:r>
              <a:rPr sz="2800" spc="-85" dirty="0">
                <a:latin typeface="Lucida Sans"/>
                <a:cs typeface="Lucida Sans"/>
              </a:rPr>
              <a:t>destina e </a:t>
            </a:r>
            <a:r>
              <a:rPr sz="2800" spc="-150" dirty="0">
                <a:latin typeface="Lucida Sans"/>
                <a:cs typeface="Lucida Sans"/>
              </a:rPr>
              <a:t>quem </a:t>
            </a:r>
            <a:r>
              <a:rPr sz="2800" spc="-10" dirty="0">
                <a:latin typeface="Lucida Sans"/>
                <a:cs typeface="Lucida Sans"/>
              </a:rPr>
              <a:t>a</a:t>
            </a:r>
            <a:r>
              <a:rPr sz="2800" spc="-450" dirty="0">
                <a:latin typeface="Lucida Sans"/>
                <a:cs typeface="Lucida Sans"/>
              </a:rPr>
              <a:t> </a:t>
            </a:r>
            <a:r>
              <a:rPr sz="2800" spc="-60" dirty="0">
                <a:latin typeface="Lucida Sans"/>
                <a:cs typeface="Lucida Sans"/>
              </a:rPr>
              <a:t>ajuda?</a:t>
            </a:r>
            <a:endParaRPr sz="2800" dirty="0">
              <a:latin typeface="Lucida Sans"/>
              <a:cs typeface="Lucida Sans"/>
            </a:endParaRPr>
          </a:p>
          <a:p>
            <a:pPr algn="just">
              <a:spcBef>
                <a:spcPts val="25"/>
              </a:spcBef>
              <a:buClr>
                <a:srgbClr val="FFFFFF"/>
              </a:buClr>
              <a:buFont typeface="Lucida Sans"/>
              <a:buChar char="-"/>
            </a:pPr>
            <a:endParaRPr sz="2900" dirty="0">
              <a:latin typeface="Times New Roman"/>
              <a:cs typeface="Times New Roman"/>
            </a:endParaRPr>
          </a:p>
          <a:p>
            <a:pPr marL="469900" marR="97155" indent="-457200" algn="just">
              <a:spcBef>
                <a:spcPts val="5"/>
              </a:spcBef>
              <a:buChar char="-"/>
              <a:tabLst>
                <a:tab pos="469265" algn="l"/>
                <a:tab pos="469900" algn="l"/>
              </a:tabLst>
            </a:pPr>
            <a:r>
              <a:rPr sz="2800" spc="-170" dirty="0">
                <a:latin typeface="Lucida Sans"/>
                <a:cs typeface="Lucida Sans"/>
              </a:rPr>
              <a:t>Quem </a:t>
            </a:r>
            <a:r>
              <a:rPr sz="2800" spc="-95" dirty="0">
                <a:latin typeface="Lucida Sans"/>
                <a:cs typeface="Lucida Sans"/>
              </a:rPr>
              <a:t>recebe </a:t>
            </a:r>
            <a:r>
              <a:rPr sz="2800" spc="-135" dirty="0">
                <a:latin typeface="Lucida Sans"/>
                <a:cs typeface="Lucida Sans"/>
              </a:rPr>
              <a:t>o </a:t>
            </a:r>
            <a:r>
              <a:rPr sz="2800" spc="-55" dirty="0">
                <a:latin typeface="Lucida Sans"/>
                <a:cs typeface="Lucida Sans"/>
              </a:rPr>
              <a:t>benefício?? </a:t>
            </a:r>
            <a:r>
              <a:rPr sz="2800" spc="50" dirty="0">
                <a:latin typeface="Lucida Sans"/>
                <a:cs typeface="Lucida Sans"/>
              </a:rPr>
              <a:t>Só</a:t>
            </a:r>
            <a:r>
              <a:rPr sz="2800" spc="-620" dirty="0">
                <a:latin typeface="Lucida Sans"/>
                <a:cs typeface="Lucida Sans"/>
              </a:rPr>
              <a:t> </a:t>
            </a:r>
            <a:r>
              <a:rPr sz="2800" spc="-150" dirty="0">
                <a:latin typeface="Lucida Sans"/>
                <a:cs typeface="Lucida Sans"/>
              </a:rPr>
              <a:t>quem </a:t>
            </a:r>
            <a:r>
              <a:rPr sz="2800" spc="-95" dirty="0">
                <a:latin typeface="Lucida Sans"/>
                <a:cs typeface="Lucida Sans"/>
              </a:rPr>
              <a:t>paga </a:t>
            </a:r>
            <a:r>
              <a:rPr sz="2800" spc="-130" dirty="0">
                <a:latin typeface="Lucida Sans"/>
                <a:cs typeface="Lucida Sans"/>
              </a:rPr>
              <a:t>pelo  </a:t>
            </a:r>
            <a:r>
              <a:rPr sz="2800" spc="-100" dirty="0">
                <a:latin typeface="Lucida Sans"/>
                <a:cs typeface="Lucida Sans"/>
              </a:rPr>
              <a:t>produto/serviço?</a:t>
            </a:r>
            <a:endParaRPr sz="2800" dirty="0">
              <a:latin typeface="Lucida Sans"/>
              <a:cs typeface="Lucida Sans"/>
            </a:endParaRPr>
          </a:p>
          <a:p>
            <a:pPr algn="just">
              <a:spcBef>
                <a:spcPts val="25"/>
              </a:spcBef>
              <a:buClr>
                <a:srgbClr val="FFFFFF"/>
              </a:buClr>
              <a:buFont typeface="Lucida Sans"/>
              <a:buChar char="-"/>
            </a:pPr>
            <a:endParaRPr sz="2900" dirty="0">
              <a:latin typeface="Times New Roman"/>
              <a:cs typeface="Times New Roman"/>
            </a:endParaRPr>
          </a:p>
          <a:p>
            <a:pPr marL="469900" marR="5080" indent="-457200" algn="just">
              <a:buChar char="-"/>
              <a:tabLst>
                <a:tab pos="469265" algn="l"/>
                <a:tab pos="469900" algn="l"/>
              </a:tabLst>
            </a:pPr>
            <a:r>
              <a:rPr sz="2800" spc="-105" dirty="0">
                <a:latin typeface="Lucida Sans"/>
                <a:cs typeface="Lucida Sans"/>
              </a:rPr>
              <a:t>Tenha </a:t>
            </a:r>
            <a:r>
              <a:rPr sz="2800" spc="-150" dirty="0">
                <a:latin typeface="Lucida Sans"/>
                <a:cs typeface="Lucida Sans"/>
              </a:rPr>
              <a:t>ou </a:t>
            </a:r>
            <a:r>
              <a:rPr sz="2800" spc="-110" dirty="0">
                <a:latin typeface="Lucida Sans"/>
                <a:cs typeface="Lucida Sans"/>
              </a:rPr>
              <a:t>uma </a:t>
            </a:r>
            <a:r>
              <a:rPr sz="2800" spc="-130" dirty="0">
                <a:latin typeface="Lucida Sans"/>
                <a:cs typeface="Lucida Sans"/>
              </a:rPr>
              <a:t>oferta, </a:t>
            </a:r>
            <a:r>
              <a:rPr sz="2800" spc="-75" dirty="0">
                <a:latin typeface="Lucida Sans"/>
                <a:cs typeface="Lucida Sans"/>
              </a:rPr>
              <a:t>canais, </a:t>
            </a:r>
            <a:r>
              <a:rPr sz="2800" spc="-100" dirty="0">
                <a:latin typeface="Lucida Sans"/>
                <a:cs typeface="Lucida Sans"/>
              </a:rPr>
              <a:t>relacionamento  </a:t>
            </a:r>
            <a:r>
              <a:rPr sz="2800" b="1" spc="-135" dirty="0">
                <a:latin typeface="Arial"/>
                <a:cs typeface="Arial"/>
              </a:rPr>
              <a:t>ou </a:t>
            </a:r>
            <a:r>
              <a:rPr sz="2800" spc="-90" dirty="0">
                <a:latin typeface="Lucida Sans"/>
                <a:cs typeface="Lucida Sans"/>
              </a:rPr>
              <a:t>benefícios </a:t>
            </a:r>
            <a:r>
              <a:rPr sz="2800" spc="-100" dirty="0">
                <a:latin typeface="Lucida Sans"/>
                <a:cs typeface="Lucida Sans"/>
              </a:rPr>
              <a:t>diferentes para </a:t>
            </a:r>
            <a:r>
              <a:rPr sz="2800" spc="-40" dirty="0">
                <a:latin typeface="Lucida Sans"/>
                <a:cs typeface="Lucida Sans"/>
              </a:rPr>
              <a:t>cada </a:t>
            </a:r>
            <a:r>
              <a:rPr sz="2800" spc="-110" dirty="0">
                <a:latin typeface="Lucida Sans"/>
                <a:cs typeface="Lucida Sans"/>
              </a:rPr>
              <a:t>segmento.  </a:t>
            </a:r>
            <a:r>
              <a:rPr sz="2800" b="1" spc="-265" dirty="0">
                <a:latin typeface="Arial"/>
                <a:cs typeface="Arial"/>
              </a:rPr>
              <a:t>É  </a:t>
            </a:r>
            <a:r>
              <a:rPr sz="2800" b="1" spc="-105" dirty="0">
                <a:latin typeface="Arial"/>
                <a:cs typeface="Arial"/>
              </a:rPr>
              <a:t>isso </a:t>
            </a:r>
            <a:r>
              <a:rPr sz="2800" b="1" spc="-114" dirty="0">
                <a:latin typeface="Arial"/>
                <a:cs typeface="Arial"/>
              </a:rPr>
              <a:t>que </a:t>
            </a:r>
            <a:r>
              <a:rPr sz="2800" b="1" spc="-75" dirty="0">
                <a:latin typeface="Arial"/>
                <a:cs typeface="Arial"/>
              </a:rPr>
              <a:t>determina </a:t>
            </a:r>
            <a:r>
              <a:rPr sz="2800" b="1" spc="-105" dirty="0">
                <a:latin typeface="Arial"/>
                <a:cs typeface="Arial"/>
              </a:rPr>
              <a:t>um </a:t>
            </a:r>
            <a:r>
              <a:rPr sz="2800" b="1" spc="-90" dirty="0">
                <a:latin typeface="Arial"/>
                <a:cs typeface="Arial"/>
              </a:rPr>
              <a:t>segmento </a:t>
            </a:r>
            <a:r>
              <a:rPr sz="2800" b="1" spc="-110" dirty="0">
                <a:latin typeface="Arial"/>
                <a:cs typeface="Arial"/>
              </a:rPr>
              <a:t>de</a:t>
            </a:r>
            <a:r>
              <a:rPr sz="2800" b="1" spc="-330" dirty="0">
                <a:latin typeface="Arial"/>
                <a:cs typeface="Arial"/>
              </a:rPr>
              <a:t> </a:t>
            </a:r>
            <a:r>
              <a:rPr sz="2800" b="1" spc="-75" dirty="0">
                <a:latin typeface="Arial"/>
                <a:cs typeface="Arial"/>
              </a:rPr>
              <a:t>clientes</a:t>
            </a:r>
            <a:r>
              <a:rPr sz="2800" spc="-75" dirty="0">
                <a:latin typeface="Lucida Sans"/>
                <a:cs typeface="Lucida Sans"/>
              </a:rPr>
              <a:t>.</a:t>
            </a:r>
            <a:endParaRPr sz="2800" dirty="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55576" y="703871"/>
            <a:ext cx="7453630" cy="756920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254" dirty="0">
                <a:solidFill>
                  <a:srgbClr val="3CB5B5"/>
                </a:solidFill>
                <a:latin typeface="Arial"/>
                <a:cs typeface="Arial"/>
              </a:rPr>
              <a:t>SEGMENTOS </a:t>
            </a:r>
            <a:r>
              <a:rPr sz="4800" b="1" spc="-390" dirty="0">
                <a:solidFill>
                  <a:srgbClr val="3CB5B5"/>
                </a:solidFill>
                <a:latin typeface="Arial"/>
                <a:cs typeface="Arial"/>
              </a:rPr>
              <a:t>DE</a:t>
            </a:r>
            <a:r>
              <a:rPr sz="4800" b="1" spc="-40" dirty="0">
                <a:solidFill>
                  <a:srgbClr val="3CB5B5"/>
                </a:solidFill>
                <a:latin typeface="Arial"/>
                <a:cs typeface="Arial"/>
              </a:rPr>
              <a:t> </a:t>
            </a:r>
            <a:r>
              <a:rPr sz="4800" b="1" spc="-254" dirty="0">
                <a:solidFill>
                  <a:srgbClr val="3CB5B5"/>
                </a:solidFill>
                <a:latin typeface="Arial"/>
                <a:cs typeface="Arial"/>
              </a:rPr>
              <a:t>CLIENTES</a:t>
            </a:r>
            <a:endParaRPr sz="4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1539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3435" y="2305410"/>
            <a:ext cx="10216994" cy="2612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434975" indent="-457200" algn="just">
              <a:spcBef>
                <a:spcPts val="95"/>
              </a:spcBef>
              <a:buChar char="-"/>
              <a:tabLst>
                <a:tab pos="469265" algn="l"/>
                <a:tab pos="469900" algn="l"/>
              </a:tabLst>
            </a:pPr>
            <a:r>
              <a:rPr sz="2800" spc="-105" dirty="0">
                <a:latin typeface="Lucida Sans"/>
                <a:cs typeface="Lucida Sans"/>
              </a:rPr>
              <a:t>Entender </a:t>
            </a:r>
            <a:r>
              <a:rPr sz="2800" spc="-135" dirty="0">
                <a:latin typeface="Lucida Sans"/>
                <a:cs typeface="Lucida Sans"/>
              </a:rPr>
              <a:t>o </a:t>
            </a:r>
            <a:r>
              <a:rPr sz="2800" spc="-65" dirty="0">
                <a:latin typeface="Lucida Sans"/>
                <a:cs typeface="Lucida Sans"/>
              </a:rPr>
              <a:t>seu </a:t>
            </a:r>
            <a:r>
              <a:rPr sz="2800" spc="-105" dirty="0">
                <a:latin typeface="Lucida Sans"/>
                <a:cs typeface="Lucida Sans"/>
              </a:rPr>
              <a:t>recorte </a:t>
            </a:r>
            <a:r>
              <a:rPr sz="2800" spc="-130" dirty="0">
                <a:latin typeface="Lucida Sans"/>
                <a:cs typeface="Lucida Sans"/>
              </a:rPr>
              <a:t>de </a:t>
            </a:r>
            <a:r>
              <a:rPr sz="2800" spc="-100" dirty="0">
                <a:latin typeface="Lucida Sans"/>
                <a:cs typeface="Lucida Sans"/>
              </a:rPr>
              <a:t>mercado </a:t>
            </a:r>
            <a:r>
              <a:rPr sz="2800" spc="-85" dirty="0">
                <a:latin typeface="Lucida Sans"/>
                <a:cs typeface="Lucida Sans"/>
              </a:rPr>
              <a:t>é  </a:t>
            </a:r>
            <a:r>
              <a:rPr sz="2800" spc="-110" dirty="0">
                <a:latin typeface="Lucida Sans"/>
                <a:cs typeface="Lucida Sans"/>
              </a:rPr>
              <a:t>fundamental </a:t>
            </a:r>
            <a:r>
              <a:rPr sz="2800" spc="-100" dirty="0">
                <a:latin typeface="Lucida Sans"/>
                <a:cs typeface="Lucida Sans"/>
              </a:rPr>
              <a:t>para </a:t>
            </a:r>
            <a:r>
              <a:rPr sz="2800" spc="-60" dirty="0">
                <a:latin typeface="Lucida Sans"/>
                <a:cs typeface="Lucida Sans"/>
              </a:rPr>
              <a:t>passar </a:t>
            </a:r>
            <a:r>
              <a:rPr sz="2800" spc="-130" dirty="0">
                <a:latin typeface="Lucida Sans"/>
                <a:cs typeface="Lucida Sans"/>
              </a:rPr>
              <a:t>pelo </a:t>
            </a:r>
            <a:r>
              <a:rPr sz="2800" spc="-70" dirty="0">
                <a:latin typeface="Lucida Sans"/>
                <a:cs typeface="Lucida Sans"/>
              </a:rPr>
              <a:t>Vale </a:t>
            </a:r>
            <a:r>
              <a:rPr sz="2800" spc="-100" dirty="0">
                <a:latin typeface="Lucida Sans"/>
                <a:cs typeface="Lucida Sans"/>
              </a:rPr>
              <a:t>da</a:t>
            </a:r>
            <a:r>
              <a:rPr sz="2800" spc="-650" dirty="0">
                <a:latin typeface="Lucida Sans"/>
                <a:cs typeface="Lucida Sans"/>
              </a:rPr>
              <a:t> </a:t>
            </a:r>
            <a:r>
              <a:rPr sz="2800" spc="-105" dirty="0">
                <a:latin typeface="Lucida Sans"/>
                <a:cs typeface="Lucida Sans"/>
              </a:rPr>
              <a:t>Morte!</a:t>
            </a:r>
            <a:endParaRPr sz="2800" dirty="0">
              <a:latin typeface="Lucida Sans"/>
              <a:cs typeface="Lucida Sans"/>
            </a:endParaRPr>
          </a:p>
          <a:p>
            <a:pPr algn="just">
              <a:spcBef>
                <a:spcPts val="25"/>
              </a:spcBef>
              <a:buClr>
                <a:srgbClr val="FFFFFF"/>
              </a:buClr>
              <a:buFont typeface="Lucida Sans"/>
              <a:buChar char="-"/>
            </a:pPr>
            <a:endParaRPr sz="2900" dirty="0">
              <a:latin typeface="Times New Roman"/>
              <a:cs typeface="Times New Roman"/>
            </a:endParaRPr>
          </a:p>
          <a:p>
            <a:pPr marL="469900" marR="5080" indent="-457200" algn="just">
              <a:spcBef>
                <a:spcPts val="5"/>
              </a:spcBef>
              <a:buChar char="-"/>
              <a:tabLst>
                <a:tab pos="469265" algn="l"/>
                <a:tab pos="469900" algn="l"/>
              </a:tabLst>
            </a:pPr>
            <a:r>
              <a:rPr sz="2800" spc="-150" dirty="0">
                <a:latin typeface="Lucida Sans"/>
                <a:cs typeface="Lucida Sans"/>
              </a:rPr>
              <a:t>Quando</a:t>
            </a:r>
            <a:r>
              <a:rPr sz="2800" spc="-180" dirty="0">
                <a:latin typeface="Lucida Sans"/>
                <a:cs typeface="Lucida Sans"/>
              </a:rPr>
              <a:t> </a:t>
            </a:r>
            <a:r>
              <a:rPr sz="2800" spc="-10" dirty="0">
                <a:latin typeface="Lucida Sans"/>
                <a:cs typeface="Lucida Sans"/>
              </a:rPr>
              <a:t>a</a:t>
            </a:r>
            <a:r>
              <a:rPr sz="2800" spc="-195" dirty="0">
                <a:latin typeface="Lucida Sans"/>
                <a:cs typeface="Lucida Sans"/>
              </a:rPr>
              <a:t> </a:t>
            </a:r>
            <a:r>
              <a:rPr sz="2800" spc="-100" dirty="0">
                <a:latin typeface="Lucida Sans"/>
                <a:cs typeface="Lucida Sans"/>
              </a:rPr>
              <a:t>tomada</a:t>
            </a:r>
            <a:r>
              <a:rPr sz="2800" spc="-190" dirty="0">
                <a:latin typeface="Lucida Sans"/>
                <a:cs typeface="Lucida Sans"/>
              </a:rPr>
              <a:t> </a:t>
            </a:r>
            <a:r>
              <a:rPr sz="2800" spc="-130" dirty="0">
                <a:latin typeface="Lucida Sans"/>
                <a:cs typeface="Lucida Sans"/>
              </a:rPr>
              <a:t>de</a:t>
            </a:r>
            <a:r>
              <a:rPr sz="2800" spc="-200" dirty="0">
                <a:latin typeface="Lucida Sans"/>
                <a:cs typeface="Lucida Sans"/>
              </a:rPr>
              <a:t> </a:t>
            </a:r>
            <a:r>
              <a:rPr sz="2800" spc="-65" dirty="0">
                <a:latin typeface="Lucida Sans"/>
                <a:cs typeface="Lucida Sans"/>
              </a:rPr>
              <a:t>decisão</a:t>
            </a:r>
            <a:r>
              <a:rPr sz="2800" spc="-200" dirty="0">
                <a:latin typeface="Lucida Sans"/>
                <a:cs typeface="Lucida Sans"/>
              </a:rPr>
              <a:t> </a:t>
            </a:r>
            <a:r>
              <a:rPr sz="2800" spc="-130" dirty="0">
                <a:latin typeface="Lucida Sans"/>
                <a:cs typeface="Lucida Sans"/>
              </a:rPr>
              <a:t>de</a:t>
            </a:r>
            <a:r>
              <a:rPr sz="2800" spc="-200" dirty="0">
                <a:latin typeface="Lucida Sans"/>
                <a:cs typeface="Lucida Sans"/>
              </a:rPr>
              <a:t> </a:t>
            </a:r>
            <a:r>
              <a:rPr sz="2800" spc="-110" dirty="0">
                <a:latin typeface="Lucida Sans"/>
                <a:cs typeface="Lucida Sans"/>
              </a:rPr>
              <a:t>compra</a:t>
            </a:r>
            <a:r>
              <a:rPr sz="2800" spc="-175" dirty="0">
                <a:latin typeface="Lucida Sans"/>
                <a:cs typeface="Lucida Sans"/>
              </a:rPr>
              <a:t> </a:t>
            </a:r>
            <a:r>
              <a:rPr sz="2800" spc="-155" dirty="0">
                <a:latin typeface="Lucida Sans"/>
                <a:cs typeface="Lucida Sans"/>
              </a:rPr>
              <a:t>do</a:t>
            </a:r>
            <a:r>
              <a:rPr sz="2800" spc="-200" dirty="0">
                <a:latin typeface="Lucida Sans"/>
                <a:cs typeface="Lucida Sans"/>
              </a:rPr>
              <a:t> </a:t>
            </a:r>
            <a:r>
              <a:rPr sz="2800" spc="-65" dirty="0">
                <a:latin typeface="Lucida Sans"/>
                <a:cs typeface="Lucida Sans"/>
              </a:rPr>
              <a:t>seu  </a:t>
            </a:r>
            <a:r>
              <a:rPr sz="2800" spc="-155" dirty="0">
                <a:latin typeface="Lucida Sans"/>
                <a:cs typeface="Lucida Sans"/>
              </a:rPr>
              <a:t>produto </a:t>
            </a:r>
            <a:r>
              <a:rPr sz="2800" spc="-145" dirty="0">
                <a:latin typeface="Lucida Sans"/>
                <a:cs typeface="Lucida Sans"/>
              </a:rPr>
              <a:t>ou </a:t>
            </a:r>
            <a:r>
              <a:rPr sz="2800" spc="-70" dirty="0">
                <a:latin typeface="Lucida Sans"/>
                <a:cs typeface="Lucida Sans"/>
              </a:rPr>
              <a:t>serviço </a:t>
            </a:r>
            <a:r>
              <a:rPr sz="2800" spc="-85" dirty="0">
                <a:latin typeface="Lucida Sans"/>
                <a:cs typeface="Lucida Sans"/>
              </a:rPr>
              <a:t>é </a:t>
            </a:r>
            <a:r>
              <a:rPr sz="2800" spc="-135" dirty="0">
                <a:latin typeface="Lucida Sans"/>
                <a:cs typeface="Lucida Sans"/>
              </a:rPr>
              <a:t>muito </a:t>
            </a:r>
            <a:r>
              <a:rPr sz="2800" spc="-145" dirty="0">
                <a:latin typeface="Lucida Sans"/>
                <a:cs typeface="Lucida Sans"/>
              </a:rPr>
              <a:t>complexa, </a:t>
            </a:r>
            <a:r>
              <a:rPr sz="2800" spc="-85" dirty="0">
                <a:latin typeface="Lucida Sans"/>
                <a:cs typeface="Lucida Sans"/>
              </a:rPr>
              <a:t>é  </a:t>
            </a:r>
            <a:r>
              <a:rPr sz="2800" spc="-120" dirty="0">
                <a:latin typeface="Lucida Sans"/>
                <a:cs typeface="Lucida Sans"/>
              </a:rPr>
              <a:t>importante </a:t>
            </a:r>
            <a:r>
              <a:rPr sz="2800" spc="-90" dirty="0">
                <a:latin typeface="Lucida Sans"/>
                <a:cs typeface="Lucida Sans"/>
              </a:rPr>
              <a:t>conhecer </a:t>
            </a:r>
            <a:r>
              <a:rPr sz="2800" spc="-50" dirty="0">
                <a:latin typeface="Lucida Sans"/>
                <a:cs typeface="Lucida Sans"/>
              </a:rPr>
              <a:t>os </a:t>
            </a:r>
            <a:r>
              <a:rPr sz="2800" spc="-90" dirty="0">
                <a:latin typeface="Lucida Sans"/>
                <a:cs typeface="Lucida Sans"/>
              </a:rPr>
              <a:t>papéis </a:t>
            </a:r>
            <a:r>
              <a:rPr sz="2800" spc="-130" dirty="0">
                <a:latin typeface="Lucida Sans"/>
                <a:cs typeface="Lucida Sans"/>
              </a:rPr>
              <a:t>de</a:t>
            </a:r>
            <a:r>
              <a:rPr sz="2800" spc="-610" dirty="0">
                <a:latin typeface="Lucida Sans"/>
                <a:cs typeface="Lucida Sans"/>
              </a:rPr>
              <a:t> </a:t>
            </a:r>
            <a:r>
              <a:rPr sz="2800" spc="-110" dirty="0">
                <a:latin typeface="Lucida Sans"/>
                <a:cs typeface="Lucida Sans"/>
              </a:rPr>
              <a:t>compra.</a:t>
            </a:r>
            <a:endParaRPr sz="2800" dirty="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10610" y="636963"/>
            <a:ext cx="7453630" cy="756920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254" dirty="0">
                <a:solidFill>
                  <a:srgbClr val="3CB5B5"/>
                </a:solidFill>
                <a:latin typeface="Arial"/>
                <a:cs typeface="Arial"/>
              </a:rPr>
              <a:t>SEGMENTOS </a:t>
            </a:r>
            <a:r>
              <a:rPr sz="4800" b="1" spc="-390" dirty="0">
                <a:solidFill>
                  <a:srgbClr val="3CB5B5"/>
                </a:solidFill>
                <a:latin typeface="Arial"/>
                <a:cs typeface="Arial"/>
              </a:rPr>
              <a:t>DE</a:t>
            </a:r>
            <a:r>
              <a:rPr sz="4800" b="1" spc="-40" dirty="0">
                <a:solidFill>
                  <a:srgbClr val="3CB5B5"/>
                </a:solidFill>
                <a:latin typeface="Arial"/>
                <a:cs typeface="Arial"/>
              </a:rPr>
              <a:t> </a:t>
            </a:r>
            <a:r>
              <a:rPr sz="4800" b="1" spc="-254" dirty="0">
                <a:solidFill>
                  <a:srgbClr val="3CB5B5"/>
                </a:solidFill>
                <a:latin typeface="Arial"/>
                <a:cs typeface="Arial"/>
              </a:rPr>
              <a:t>CLIENTES</a:t>
            </a:r>
            <a:endParaRPr sz="4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67835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991</Words>
  <Application>Microsoft Office PowerPoint</Application>
  <PresentationFormat>Widescreen</PresentationFormat>
  <Paragraphs>219</Paragraphs>
  <Slides>38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48" baseType="lpstr">
      <vt:lpstr>Arial</vt:lpstr>
      <vt:lpstr>Arial Narrow</vt:lpstr>
      <vt:lpstr>Calibri</vt:lpstr>
      <vt:lpstr>Calibri Light</vt:lpstr>
      <vt:lpstr>Freestyle Script</vt:lpstr>
      <vt:lpstr>Lucida Sans</vt:lpstr>
      <vt:lpstr>Palatino Linotype</vt:lpstr>
      <vt:lpstr>Times New Roman</vt:lpstr>
      <vt:lpstr>Wingdings</vt:lpstr>
      <vt:lpstr>Tema do Office</vt:lpstr>
      <vt:lpstr>CANVAS</vt:lpstr>
      <vt:lpstr>Apresentação do PowerPoint</vt:lpstr>
      <vt:lpstr>Apresentação do PowerPoint</vt:lpstr>
      <vt:lpstr>Apresentação do PowerPoint</vt:lpstr>
      <vt:lpstr>Apresentação do PowerPoint</vt:lpstr>
      <vt:lpstr>COMO NÃO FAZER O CANVAS</vt:lpstr>
      <vt:lpstr>SEGMENTOS DE CLIENTES</vt:lpstr>
      <vt:lpstr>SEGMENTOS DE CLIENTES</vt:lpstr>
      <vt:lpstr>SEGMENTOS DE CLIENTES</vt:lpstr>
      <vt:lpstr>Papéis de compra</vt:lpstr>
      <vt:lpstr>Papéis de compra</vt:lpstr>
      <vt:lpstr>Papéis de compra</vt:lpstr>
      <vt:lpstr>Apresentação do PowerPoint</vt:lpstr>
      <vt:lpstr>COMO NÃO FAZER O CANVAS</vt:lpstr>
      <vt:lpstr>PROPOSTA DE VALOR</vt:lpstr>
      <vt:lpstr>PROPOSTA DE VALOR</vt:lpstr>
      <vt:lpstr>Apresentação do PowerPoint</vt:lpstr>
      <vt:lpstr>CANAIS</vt:lpstr>
      <vt:lpstr>CANAIS</vt:lpstr>
      <vt:lpstr>Apresentação do PowerPoint</vt:lpstr>
      <vt:lpstr>RELACIONAMENTO COM  CLIENTES</vt:lpstr>
      <vt:lpstr>Apresentação do PowerPoint</vt:lpstr>
      <vt:lpstr>FONTES DE RECEITA</vt:lpstr>
      <vt:lpstr>Apresentação do PowerPoint</vt:lpstr>
      <vt:lpstr>ATIVIDADES CHAVE</vt:lpstr>
      <vt:lpstr>Apresentação do PowerPoint</vt:lpstr>
      <vt:lpstr>RECURSOS CHAVE</vt:lpstr>
      <vt:lpstr>Apresentação do PowerPoint</vt:lpstr>
      <vt:lpstr>PARCEIROS CHAVE</vt:lpstr>
      <vt:lpstr>Apresentação do PowerPoint</vt:lpstr>
      <vt:lpstr>ESTRUTURA DE CUSTOS</vt:lpstr>
      <vt:lpstr>Apresentação do PowerPoint</vt:lpstr>
      <vt:lpstr>Apresentação do PowerPoint</vt:lpstr>
      <vt:lpstr>Apresentação do PowerPoint</vt:lpstr>
      <vt:lpstr>4</vt:lpstr>
      <vt:lpstr>Apresentação do PowerPoint</vt:lpstr>
      <vt:lpstr>Como transformar essas hipóteses em fatos?</vt:lpstr>
      <vt:lpstr>Mentoria Plano Empreendedor  Autoconhecimento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Humberto Tosta</dc:creator>
  <cp:lastModifiedBy>Humberto Tosta</cp:lastModifiedBy>
  <cp:revision>1</cp:revision>
  <dcterms:created xsi:type="dcterms:W3CDTF">2022-06-29T22:31:44Z</dcterms:created>
  <dcterms:modified xsi:type="dcterms:W3CDTF">2022-12-01T11:29:24Z</dcterms:modified>
</cp:coreProperties>
</file>