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Thin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  <p:embeddedFont>
      <p:font typeface="Roboto Mono Regula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Regular-boldItalic.fntdata"/><Relationship Id="rId20" Type="http://schemas.openxmlformats.org/officeDocument/2006/relationships/slide" Target="slides/slide15.xml"/><Relationship Id="rId22" Type="http://schemas.openxmlformats.org/officeDocument/2006/relationships/font" Target="fonts/RobotoThin-bold.fntdata"/><Relationship Id="rId21" Type="http://schemas.openxmlformats.org/officeDocument/2006/relationships/font" Target="fonts/RobotoThin-regular.fntdata"/><Relationship Id="rId24" Type="http://schemas.openxmlformats.org/officeDocument/2006/relationships/font" Target="fonts/RobotoThin-boldItalic.fntdata"/><Relationship Id="rId23" Type="http://schemas.openxmlformats.org/officeDocument/2006/relationships/font" Target="fonts/RobotoTh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Regular-regular.fntdata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Regular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Regula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0fa518a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0fa518a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fae9f9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afae9f9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fae9f9a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afae9f9a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fae9f9a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afae9f9a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afae9f9a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afae9f9a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afae9f9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afae9f9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afae9f9a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afae9f9a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a6ef4c2a7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a6ef4c2a7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0fa518ab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0fa518ab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0fa518ab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0fa518ab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Analogia: comércio </a:t>
            </a:r>
            <a:r>
              <a:rPr lang="en"/>
              <a:t>eletrônico</a:t>
            </a:r>
            <a:r>
              <a:rPr lang="en"/>
              <a:t>, blog e SMS/MMS.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0fa518abc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0fa518ab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0fa518abc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0fa518abc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</a:t>
            </a:r>
            <a:r>
              <a:rPr lang="en"/>
              <a:t>Coleta por big-data, facilidade, etc;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Para melhor desempenho e privacidade;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Importante para medir a </a:t>
            </a:r>
            <a:r>
              <a:rPr lang="en"/>
              <a:t>influência</a:t>
            </a:r>
            <a:r>
              <a:rPr lang="en"/>
              <a:t> com sucesso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Gerar as equações para realizar o cálculo de </a:t>
            </a:r>
            <a:r>
              <a:rPr lang="en"/>
              <a:t>influência</a:t>
            </a:r>
            <a:r>
              <a:rPr lang="en"/>
              <a:t> de cada nodo com os dados da vida real;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Algoritmo de maximização para encontrar os top -&gt; A maioria dos algoritmos existentes são os algoritmos aprimorados com base no algoritmo guloso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Desempenho do algoritmo: tem baixa complexidade computacional e baixa sobrecarga do sistema, e o mais </a:t>
            </a:r>
            <a:r>
              <a:rPr lang="en"/>
              <a:t>influente top</a:t>
            </a:r>
            <a:r>
              <a:rPr lang="en"/>
              <a:t>- k nós tem uma grande gama influente.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0fa518ab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0fa518ab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fae9f9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fae9f9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Usar a analogia de pessoas que mandam anúncios por mensgem na parte de interação efetivas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fae9f9a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fae9f9a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34343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Thin"/>
              <a:buChar char="●"/>
              <a:defRPr sz="18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■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■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400"/>
              <a:buFont typeface="Roboto Thin"/>
              <a:buChar char="■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58784" y="81791"/>
            <a:ext cx="1081297" cy="2542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894300" y="2180854"/>
            <a:ext cx="73554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Modelagem de influência social usando teoria da informação em redes sociais móveis</a:t>
            </a:r>
            <a:endParaRPr sz="32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503438"/>
            <a:ext cx="1371601" cy="13716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925400" y="3013350"/>
            <a:ext cx="52932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Autores do Artigo: Sancheng Penga, Aimin Yanga, Lihong Caoc, Shui Yud, Dongqing Xiee</a:t>
            </a:r>
            <a:endParaRPr sz="16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44850" y="4423058"/>
            <a:ext cx="3054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Alisson Luan de Lima Peloso</a:t>
            </a:r>
            <a:endParaRPr sz="10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730850" y="676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Influência Direta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538750" y="1258700"/>
            <a:ext cx="5060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O tamanho de</a:t>
            </a:r>
            <a:r>
              <a:rPr lang="en">
                <a:solidFill>
                  <a:srgbClr val="CCCCC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en">
                <a:solidFill>
                  <a:srgbClr val="F0556B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Cij(t)</a:t>
            </a:r>
            <a:r>
              <a:rPr lang="en">
                <a:solidFill>
                  <a:srgbClr val="CCCCC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também é um fator importante para o cálculo de entropia na frequência de interação entre nós amigos.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900" y="2354525"/>
            <a:ext cx="3135000" cy="541950"/>
          </a:xfrm>
          <a:prstGeom prst="rect">
            <a:avLst/>
          </a:prstGeom>
          <a:noFill/>
          <a:ln cap="flat" cmpd="sng" w="9525">
            <a:solidFill>
              <a:srgbClr val="F0556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738" y="3891250"/>
            <a:ext cx="1838325" cy="295275"/>
          </a:xfrm>
          <a:prstGeom prst="rect">
            <a:avLst/>
          </a:prstGeom>
          <a:noFill/>
          <a:ln cap="flat" cmpd="sng" w="9525">
            <a:solidFill>
              <a:srgbClr val="F055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22"/>
          <p:cNvSpPr txBox="1"/>
          <p:nvPr/>
        </p:nvSpPr>
        <p:spPr>
          <a:xfrm>
            <a:off x="538750" y="2425400"/>
            <a:ext cx="2958600" cy="400200"/>
          </a:xfrm>
          <a:prstGeom prst="rect">
            <a:avLst/>
          </a:prstGeom>
          <a:noFill/>
          <a:ln cap="flat" cmpd="sng" w="9525">
            <a:solidFill>
              <a:srgbClr val="F055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</a:t>
            </a:r>
            <a:r>
              <a:rPr lang="en">
                <a:solidFill>
                  <a:srgbClr val="CCCCC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ic(t)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-&gt;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frequência da interação</a:t>
            </a:r>
            <a:endParaRPr/>
          </a:p>
        </p:txBody>
      </p:sp>
      <p:cxnSp>
        <p:nvCxnSpPr>
          <p:cNvPr id="177" name="Google Shape;177;p22"/>
          <p:cNvCxnSpPr>
            <a:stCxn id="176" idx="3"/>
            <a:endCxn id="174" idx="1"/>
          </p:cNvCxnSpPr>
          <p:nvPr/>
        </p:nvCxnSpPr>
        <p:spPr>
          <a:xfrm>
            <a:off x="3497350" y="2625500"/>
            <a:ext cx="23157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F0556B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78" name="Google Shape;178;p22"/>
          <p:cNvSpPr txBox="1"/>
          <p:nvPr/>
        </p:nvSpPr>
        <p:spPr>
          <a:xfrm>
            <a:off x="5599150" y="102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538750" y="3359600"/>
            <a:ext cx="7682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Assim, a influência direta total de i em seus nós amigos de um salto é: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834250" y="4274175"/>
            <a:ext cx="547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onde </a:t>
            </a:r>
            <a:r>
              <a:rPr lang="en" sz="1200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α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 </a:t>
            </a:r>
            <a:r>
              <a:rPr lang="en" sz="1200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β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denotam o peso de </a:t>
            </a:r>
            <a:r>
              <a:rPr lang="en" sz="1200">
                <a:solidFill>
                  <a:srgbClr val="F0556B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Iif(t)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 </a:t>
            </a:r>
            <a:r>
              <a:rPr lang="en" sz="1200">
                <a:solidFill>
                  <a:srgbClr val="F0556B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Iic(t</a:t>
            </a:r>
            <a:r>
              <a:rPr lang="en" sz="1200">
                <a:solidFill>
                  <a:srgbClr val="F0556B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, respectivamente, e </a:t>
            </a:r>
            <a:r>
              <a:rPr lang="en" sz="1200">
                <a:solidFill>
                  <a:srgbClr val="F0556B"/>
                </a:solidFill>
                <a:latin typeface="Roboto Light"/>
                <a:ea typeface="Roboto Light"/>
                <a:cs typeface="Roboto Light"/>
                <a:sym typeface="Roboto Light"/>
              </a:rPr>
              <a:t>α + β = 1</a:t>
            </a:r>
            <a:endParaRPr sz="1200">
              <a:solidFill>
                <a:srgbClr val="F0556B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730850" y="676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Influência Indireta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475775" y="1641113"/>
            <a:ext cx="2958600" cy="723300"/>
          </a:xfrm>
          <a:prstGeom prst="rect">
            <a:avLst/>
          </a:prstGeom>
          <a:noFill/>
          <a:ln cap="flat" cmpd="sng" w="9525">
            <a:solidFill>
              <a:srgbClr val="71C9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Nik(t)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-&gt;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nodos amigos em comum entre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i e k.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p23"/>
          <p:cNvCxnSpPr>
            <a:stCxn id="190" idx="3"/>
            <a:endCxn id="192" idx="1"/>
          </p:cNvCxnSpPr>
          <p:nvPr/>
        </p:nvCxnSpPr>
        <p:spPr>
          <a:xfrm>
            <a:off x="3434375" y="2002763"/>
            <a:ext cx="32781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71C9B8"/>
            </a:solidFill>
            <a:prstDash val="dash"/>
            <a:round/>
            <a:headEnd len="med" w="med" type="none"/>
            <a:tailEnd len="med" w="med" type="stealth"/>
          </a:ln>
        </p:spPr>
      </p:cxn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600" y="1865963"/>
            <a:ext cx="1459025" cy="273575"/>
          </a:xfrm>
          <a:prstGeom prst="rect">
            <a:avLst/>
          </a:prstGeom>
          <a:noFill/>
          <a:ln cap="flat" cmpd="sng" w="9525">
            <a:solidFill>
              <a:srgbClr val="71C9B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3"/>
          <p:cNvSpPr txBox="1"/>
          <p:nvPr/>
        </p:nvSpPr>
        <p:spPr>
          <a:xfrm>
            <a:off x="3719275" y="2574525"/>
            <a:ext cx="46143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Assim, de acordo com a imagem ao lado, a influência indireta do nó i sobre k é descrita da seguinte maneira: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 rotWithShape="1">
          <a:blip r:embed="rId4">
            <a:alphaModFix/>
          </a:blip>
          <a:srcRect b="0" l="2458" r="0" t="10658"/>
          <a:stretch/>
        </p:blipFill>
        <p:spPr>
          <a:xfrm>
            <a:off x="358663" y="3070375"/>
            <a:ext cx="2991575" cy="723300"/>
          </a:xfrm>
          <a:prstGeom prst="rect">
            <a:avLst/>
          </a:prstGeom>
          <a:noFill/>
          <a:ln cap="flat" cmpd="sng" w="9525">
            <a:solidFill>
              <a:srgbClr val="71C9B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6700" y="3662800"/>
            <a:ext cx="3219450" cy="400050"/>
          </a:xfrm>
          <a:prstGeom prst="rect">
            <a:avLst/>
          </a:prstGeom>
          <a:noFill/>
          <a:ln cap="flat" cmpd="sng" w="9525">
            <a:solidFill>
              <a:srgbClr val="71C9B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6" name="Google Shape;196;p23"/>
          <p:cNvCxnSpPr/>
          <p:nvPr/>
        </p:nvCxnSpPr>
        <p:spPr>
          <a:xfrm flipH="1">
            <a:off x="3719275" y="2700475"/>
            <a:ext cx="9000" cy="1463100"/>
          </a:xfrm>
          <a:prstGeom prst="straightConnector1">
            <a:avLst/>
          </a:prstGeom>
          <a:noFill/>
          <a:ln cap="flat" cmpd="sng" w="9525">
            <a:solidFill>
              <a:srgbClr val="71C9B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730850" y="676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Influência Indireta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730850" y="1313075"/>
            <a:ext cx="71064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Se </a:t>
            </a:r>
            <a:r>
              <a:rPr lang="en">
                <a:solidFill>
                  <a:srgbClr val="FCAE17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Nik(t)=3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, existem três caminhos do nó i para k , que é mostrado da Esquerda. Assim, a influência indireta do nó i sobre k é descrita como na figura da direita: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 rotWithShape="1">
          <a:blip r:embed="rId3">
            <a:alphaModFix/>
          </a:blip>
          <a:srcRect b="0" l="2353" r="0" t="2066"/>
          <a:stretch/>
        </p:blipFill>
        <p:spPr>
          <a:xfrm>
            <a:off x="304075" y="2327600"/>
            <a:ext cx="3143975" cy="2416050"/>
          </a:xfrm>
          <a:prstGeom prst="rect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550" y="3081275"/>
            <a:ext cx="4231700" cy="908700"/>
          </a:xfrm>
          <a:prstGeom prst="rect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9" name="Google Shape;209;p24"/>
          <p:cNvCxnSpPr/>
          <p:nvPr/>
        </p:nvCxnSpPr>
        <p:spPr>
          <a:xfrm flipH="1">
            <a:off x="3801800" y="2209775"/>
            <a:ext cx="9000" cy="2651700"/>
          </a:xfrm>
          <a:prstGeom prst="straightConnector1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/>
        </p:nvSpPr>
        <p:spPr>
          <a:xfrm>
            <a:off x="730850" y="676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Influência Indireta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652675" y="1390425"/>
            <a:ext cx="75345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Assim, a </a:t>
            </a:r>
            <a:r>
              <a:rPr lang="en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influência indireta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pode ser descrita assim: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650" y="1938525"/>
            <a:ext cx="2876550" cy="419100"/>
          </a:xfrm>
          <a:prstGeom prst="rect">
            <a:avLst/>
          </a:prstGeom>
          <a:noFill/>
          <a:ln cap="flat" cmpd="sng" w="9525">
            <a:solidFill>
              <a:srgbClr val="F055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1" name="Google Shape;221;p25"/>
          <p:cNvSpPr txBox="1"/>
          <p:nvPr/>
        </p:nvSpPr>
        <p:spPr>
          <a:xfrm>
            <a:off x="730850" y="2519425"/>
            <a:ext cx="7534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Considerando </a:t>
            </a:r>
            <a:r>
              <a:rPr lang="en">
                <a:solidFill>
                  <a:srgbClr val="F0556B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Mi(t)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o número de nós amigos indiretos de </a:t>
            </a:r>
            <a:r>
              <a:rPr lang="en">
                <a:solidFill>
                  <a:srgbClr val="F0556B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no tempo </a:t>
            </a:r>
            <a:r>
              <a:rPr lang="en">
                <a:solidFill>
                  <a:srgbClr val="F0556B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. A influência indireta total </a:t>
            </a:r>
            <a:r>
              <a:rPr lang="en">
                <a:solidFill>
                  <a:srgbClr val="F0556B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IIi(t)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de </a:t>
            </a:r>
            <a:r>
              <a:rPr lang="en">
                <a:solidFill>
                  <a:srgbClr val="F0556B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é: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963" y="3304225"/>
            <a:ext cx="1685925" cy="571500"/>
          </a:xfrm>
          <a:prstGeom prst="rect">
            <a:avLst/>
          </a:prstGeom>
          <a:noFill/>
          <a:ln cap="flat" cmpd="sng" w="9525">
            <a:solidFill>
              <a:srgbClr val="F0556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/>
        </p:nvSpPr>
        <p:spPr>
          <a:xfrm>
            <a:off x="2230675" y="3262675"/>
            <a:ext cx="4378500" cy="1121700"/>
          </a:xfrm>
          <a:prstGeom prst="rect">
            <a:avLst/>
          </a:prstGeom>
          <a:noFill/>
          <a:ln cap="flat" cmpd="sng" w="9525">
            <a:solidFill>
              <a:srgbClr val="71C9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onde </a:t>
            </a:r>
            <a:r>
              <a:rPr lang="en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ω1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 </a:t>
            </a:r>
            <a:r>
              <a:rPr lang="en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ω2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denotam o peso da influência direta total </a:t>
            </a:r>
            <a:r>
              <a:rPr lang="en">
                <a:solidFill>
                  <a:srgbClr val="71C9B8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DIi(t)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 da influência indireta total </a:t>
            </a:r>
            <a:r>
              <a:rPr lang="en">
                <a:solidFill>
                  <a:srgbClr val="71C9B8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IIi(t)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, respectivamente,e </a:t>
            </a:r>
            <a:r>
              <a:rPr lang="en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ω1+ω2=1.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730850" y="676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Influência Total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652675" y="1390425"/>
            <a:ext cx="75345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De acordo com a análise realizada, a influência total </a:t>
            </a:r>
            <a:r>
              <a:rPr lang="en">
                <a:solidFill>
                  <a:srgbClr val="71C9B8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Ii(t)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de </a:t>
            </a:r>
            <a:r>
              <a:rPr lang="en">
                <a:solidFill>
                  <a:srgbClr val="71C9B8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é descrita assim: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800" y="2027450"/>
            <a:ext cx="2000250" cy="304800"/>
          </a:xfrm>
          <a:prstGeom prst="rect">
            <a:avLst/>
          </a:prstGeom>
          <a:noFill/>
          <a:ln cap="flat" cmpd="sng" w="9525">
            <a:solidFill>
              <a:srgbClr val="71C9B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5" name="Google Shape;235;p26"/>
          <p:cNvCxnSpPr>
            <a:stCxn id="234" idx="2"/>
            <a:endCxn id="227" idx="0"/>
          </p:cNvCxnSpPr>
          <p:nvPr/>
        </p:nvCxnSpPr>
        <p:spPr>
          <a:xfrm>
            <a:off x="4419925" y="2332250"/>
            <a:ext cx="0" cy="930300"/>
          </a:xfrm>
          <a:prstGeom prst="straightConnector1">
            <a:avLst/>
          </a:prstGeom>
          <a:noFill/>
          <a:ln cap="flat" cmpd="sng" w="9525">
            <a:solidFill>
              <a:srgbClr val="71C9B8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/>
        </p:nvSpPr>
        <p:spPr>
          <a:xfrm>
            <a:off x="730850" y="676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Exemplo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652675" y="1173400"/>
            <a:ext cx="47595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Para o exemplo foram utilizados os seguintes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parâmetros: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α=0.4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</a:t>
            </a: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 β =0.6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ω1=0.6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 </a:t>
            </a: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ω2 =0.4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575" y="1173400"/>
            <a:ext cx="3181198" cy="3337417"/>
          </a:xfrm>
          <a:prstGeom prst="rect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75" y="2537025"/>
            <a:ext cx="3947029" cy="2266875"/>
          </a:xfrm>
          <a:prstGeom prst="rect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p27"/>
          <p:cNvSpPr/>
          <p:nvPr/>
        </p:nvSpPr>
        <p:spPr>
          <a:xfrm flipH="1">
            <a:off x="4114800" y="3410712"/>
            <a:ext cx="183000" cy="137100"/>
          </a:xfrm>
          <a:prstGeom prst="chevron">
            <a:avLst>
              <a:gd fmla="val 50000" name="adj"/>
            </a:avLst>
          </a:prstGeom>
          <a:solidFill>
            <a:srgbClr val="FCAE17"/>
          </a:solidFill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7"/>
          <p:cNvCxnSpPr/>
          <p:nvPr/>
        </p:nvCxnSpPr>
        <p:spPr>
          <a:xfrm>
            <a:off x="3639312" y="3538728"/>
            <a:ext cx="406800" cy="0"/>
          </a:xfrm>
          <a:prstGeom prst="straightConnector1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730850" y="1057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Introdução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52675" y="1771425"/>
            <a:ext cx="48576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 análise de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influência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social é útil para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conseguirmos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entender quem é influente, influenciado e as principais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características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de cada um.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 análise de redes sociais pode fornecer novos insights sobre como as pessoas </a:t>
            </a:r>
            <a:r>
              <a:rPr lang="en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interagem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e </a:t>
            </a:r>
            <a:r>
              <a:rPr lang="en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influenciam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uns aos outros.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988" y="1922763"/>
            <a:ext cx="2286001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730850" y="651350"/>
            <a:ext cx="6359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Categorias modelos de algoritmos de análise de influencia social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30850" y="1771425"/>
            <a:ext cx="63591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Alheio ao tópico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PageRank, UserRank, etc.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Baseado em tópicos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Topical Affinity Propagation (TAP): map-reduce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TwitterRank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Baseado em pares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Topic-aware Community-Level Physical Activity Propagation (TaCPP)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Conductance Eigenvector Centrality (CEC)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730850" y="1057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Problema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45200" y="1869200"/>
            <a:ext cx="48576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Influência social é um conceito relativamente difuso e carece de uma definição universalmente reconhecida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Influencia por tipo de rede social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Problema: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nos modelos atuais, a incerteza é ignorada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988" y="1922763"/>
            <a:ext cx="2286001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730850" y="1057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Definições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730850" y="1245647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622775" y="1555100"/>
            <a:ext cx="6969000" cy="3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Rede Social móvel </a:t>
            </a: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-&gt;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G (V, E, W)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|  v=vértice, e=aresta, w = peso correspondente ao total de interações feitas.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Influência direta </a:t>
            </a: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-&gt;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força influente de nodos vizinhos.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Influência indireta </a:t>
            </a: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-&gt;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força influente de nodos não vizinhos.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influência global </a:t>
            </a: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-&gt;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força influente de um nodo sobre toda a rede.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Relação de influenciador </a:t>
            </a: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-&gt;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influente, expresso por um grafo direcional.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No</a:t>
            </a:r>
            <a:r>
              <a:rPr i="1"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artigo, foi apresentado um novo modelo para medir a influência social, que inclui </a:t>
            </a:r>
            <a:r>
              <a:rPr i="1" lang="en" sz="1200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influência direta</a:t>
            </a:r>
            <a:r>
              <a:rPr i="1"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 </a:t>
            </a:r>
            <a:r>
              <a:rPr i="1" lang="en" sz="1200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influência indireta</a:t>
            </a:r>
            <a:r>
              <a:rPr i="1"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, usando </a:t>
            </a:r>
            <a:r>
              <a:rPr i="1" lang="en" sz="1200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entropia de informação</a:t>
            </a:r>
            <a:r>
              <a:rPr i="1"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para descrever a complexidade e incerteza da influência social.</a:t>
            </a:r>
            <a:endParaRPr i="1"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730850" y="628900"/>
            <a:ext cx="3824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Quadro de Análise da Influência Social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45200" y="1869200"/>
            <a:ext cx="38244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Coleta de dados de redes sociais móveis;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Pré-processamento de dados;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Seleção de métricas de avaliação;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Modelagem e computação da influência social;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Seleção dos top-k nós mais influentes;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Análise de desempenho;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212" y="1199358"/>
            <a:ext cx="4206813" cy="2744784"/>
          </a:xfrm>
          <a:prstGeom prst="rect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730850" y="1057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Entropia da Informação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652675" y="1771425"/>
            <a:ext cx="48576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Relacionada à termodinâmica, é a medida do grau de irreversibilidade de um determinado sistema. Quanto menor a chance do sistema voltar ao seu estado original, maior será o </a:t>
            </a:r>
            <a:r>
              <a:rPr lang="en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grau de entropia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Teoria da informação, de Claude Shannon. Em geral, quanto mais incerto ou aleatório o evento é, mais </a:t>
            </a:r>
            <a:r>
              <a:rPr lang="en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informações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ele conterá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413" y="1771417"/>
            <a:ext cx="2223800" cy="50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6116263" y="2398625"/>
            <a:ext cx="2786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Char char="-"/>
            </a:pPr>
            <a:r>
              <a:rPr lang="en" sz="11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P(xi) </a:t>
            </a:r>
            <a:r>
              <a:rPr lang="en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= probabilidade do i-ésimo resultado para a variável </a:t>
            </a:r>
            <a:r>
              <a:rPr lang="en" sz="11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Char char="-"/>
            </a:pPr>
            <a:r>
              <a:rPr lang="en" sz="11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1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= unidade da informação (Por exemplo: Informação binária, </a:t>
            </a:r>
            <a:r>
              <a:rPr lang="en" sz="11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b=2</a:t>
            </a:r>
            <a:r>
              <a:rPr lang="en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730850" y="676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Construção do Grafo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47625" y="1349750"/>
            <a:ext cx="48588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●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Grafo direcionado e ponderado </a:t>
            </a:r>
            <a:r>
              <a:rPr lang="en" sz="1300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-&gt; 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G(V, E, W)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○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Smartphone </a:t>
            </a:r>
            <a:r>
              <a:rPr lang="en" sz="1300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=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vértice </a:t>
            </a:r>
            <a:r>
              <a:rPr lang="en" sz="1300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-&gt; 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V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○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Fluxo entre celulares </a:t>
            </a:r>
            <a:r>
              <a:rPr lang="en" sz="1300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=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arestas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direcionais </a:t>
            </a:r>
            <a:r>
              <a:rPr lang="en" sz="1300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-&gt;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○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Número de interações de cada vértice = peso do vértice </a:t>
            </a:r>
            <a:r>
              <a:rPr lang="en" sz="1300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-&gt; 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W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○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Grau do vértice </a:t>
            </a:r>
            <a:r>
              <a:rPr lang="en" sz="1300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=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número de celulares que ele se comunica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○"/>
            </a:pPr>
            <a:r>
              <a:rPr lang="en" sz="1300">
                <a:solidFill>
                  <a:srgbClr val="CCCCC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C(i,j) </a:t>
            </a:r>
            <a:r>
              <a:rPr lang="en" sz="1300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-&gt; 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quantidade de mensagens iniciadas de </a:t>
            </a:r>
            <a:r>
              <a:rPr lang="en" sz="1300">
                <a:solidFill>
                  <a:srgbClr val="CCCCC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a </a:t>
            </a:r>
            <a:r>
              <a:rPr lang="en" sz="1300">
                <a:solidFill>
                  <a:srgbClr val="CCCCC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j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.</a:t>
            </a:r>
            <a:endParaRPr sz="1300">
              <a:solidFill>
                <a:srgbClr val="71C9B8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○"/>
            </a:pPr>
            <a:r>
              <a:rPr lang="en" sz="1300">
                <a:solidFill>
                  <a:srgbClr val="CCCCC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W(i,j)</a:t>
            </a:r>
            <a:r>
              <a:rPr lang="en" sz="1300">
                <a:solidFill>
                  <a:srgbClr val="71C9B8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en" sz="1300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-&gt; 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quantidade de interações efetivas:</a:t>
            </a:r>
            <a:endParaRPr sz="1300">
              <a:solidFill>
                <a:srgbClr val="CCCCC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4187" r="0" t="0"/>
          <a:stretch/>
        </p:blipFill>
        <p:spPr>
          <a:xfrm>
            <a:off x="5500238" y="1133000"/>
            <a:ext cx="3185976" cy="3436700"/>
          </a:xfrm>
          <a:prstGeom prst="rect">
            <a:avLst/>
          </a:prstGeom>
          <a:noFill/>
          <a:ln cap="flat" cmpd="sng" w="9525">
            <a:solidFill>
              <a:srgbClr val="71C9B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275" y="4453500"/>
            <a:ext cx="1617500" cy="311625"/>
          </a:xfrm>
          <a:prstGeom prst="rect">
            <a:avLst/>
          </a:prstGeom>
          <a:noFill/>
          <a:ln cap="flat" cmpd="sng" w="9525">
            <a:solidFill>
              <a:srgbClr val="71C9B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730850" y="676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Influência Direta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475775" y="3464425"/>
            <a:ext cx="2958600" cy="822000"/>
          </a:xfrm>
          <a:prstGeom prst="rect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Ii-&gt;f(t) </a:t>
            </a:r>
            <a:r>
              <a:rPr lang="en">
                <a:solidFill>
                  <a:srgbClr val="FCAE17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-&gt;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entropia dos nós amigos para o nodo </a:t>
            </a:r>
            <a:r>
              <a:rPr lang="en">
                <a:solidFill>
                  <a:srgbClr val="CCCCC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</a:t>
            </a:r>
            <a:endParaRPr>
              <a:solidFill>
                <a:srgbClr val="FCAE17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200" y="1196350"/>
            <a:ext cx="1700355" cy="393600"/>
          </a:xfrm>
          <a:prstGeom prst="rect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7625" y="2660013"/>
            <a:ext cx="1051525" cy="510525"/>
          </a:xfrm>
          <a:prstGeom prst="rect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7700" y="4240600"/>
            <a:ext cx="2091375" cy="371800"/>
          </a:xfrm>
          <a:prstGeom prst="rect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9" name="Google Shape;159;p21"/>
          <p:cNvCxnSpPr>
            <a:stCxn id="160" idx="3"/>
            <a:endCxn id="157" idx="1"/>
          </p:cNvCxnSpPr>
          <p:nvPr/>
        </p:nvCxnSpPr>
        <p:spPr>
          <a:xfrm>
            <a:off x="3434375" y="2915275"/>
            <a:ext cx="33432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FCAE17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61" name="Google Shape;161;p21"/>
          <p:cNvSpPr txBox="1"/>
          <p:nvPr/>
        </p:nvSpPr>
        <p:spPr>
          <a:xfrm>
            <a:off x="475775" y="1642825"/>
            <a:ext cx="2958600" cy="723300"/>
          </a:xfrm>
          <a:prstGeom prst="rect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Fij(t)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-&gt;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caracterização do relacionamento</a:t>
            </a:r>
            <a:endParaRPr/>
          </a:p>
        </p:txBody>
      </p:sp>
      <p:cxnSp>
        <p:nvCxnSpPr>
          <p:cNvPr id="162" name="Google Shape;162;p21"/>
          <p:cNvCxnSpPr>
            <a:stCxn id="161" idx="3"/>
            <a:endCxn id="156" idx="1"/>
          </p:cNvCxnSpPr>
          <p:nvPr/>
        </p:nvCxnSpPr>
        <p:spPr>
          <a:xfrm flipH="1" rot="10800000">
            <a:off x="3434375" y="1393075"/>
            <a:ext cx="3018900" cy="611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CAE17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60" name="Google Shape;160;p21"/>
          <p:cNvSpPr txBox="1"/>
          <p:nvPr/>
        </p:nvSpPr>
        <p:spPr>
          <a:xfrm>
            <a:off x="475775" y="2553625"/>
            <a:ext cx="2958600" cy="723300"/>
          </a:xfrm>
          <a:prstGeom prst="rect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Ni(t) </a:t>
            </a: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-&gt;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número de relacionamentos diretos de </a:t>
            </a:r>
            <a:r>
              <a:rPr lang="en">
                <a:solidFill>
                  <a:srgbClr val="CCCCC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</a:t>
            </a:r>
            <a:endParaRPr>
              <a:solidFill>
                <a:srgbClr val="CCCCC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cxnSp>
        <p:nvCxnSpPr>
          <p:cNvPr id="163" name="Google Shape;163;p21"/>
          <p:cNvCxnSpPr>
            <a:stCxn id="155" idx="3"/>
            <a:endCxn id="158" idx="1"/>
          </p:cNvCxnSpPr>
          <p:nvPr/>
        </p:nvCxnSpPr>
        <p:spPr>
          <a:xfrm>
            <a:off x="3434375" y="3875425"/>
            <a:ext cx="2823300" cy="55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CAE17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