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Roboto Mono Regula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Regular-regular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Regular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Regula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Regula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fa518a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fa518a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7ca388c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7ca388c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7ca388c9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7ca388c9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7ca388c9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7ca388c9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7ca388c9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7ca388c9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7ca388c9f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7ca388c9f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7ca388c9f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7ca388c9f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6ef4c2a7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a6ef4c2a7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fa518ab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fa518a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fa518ab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fa518ab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Analogia: comércio </a:t>
            </a:r>
            <a:r>
              <a:rPr lang="en"/>
              <a:t>eletrônico</a:t>
            </a:r>
            <a:r>
              <a:rPr lang="en"/>
              <a:t>, blog e SMS/MMS.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7ca388c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7ca388c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Analogia: comércio eletrônico, blog e SMS/MMS.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fa518ab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fa518ab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7ca388c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7ca388c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7ca388c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7ca388c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7ca388c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7ca388c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434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200"/>
              <a:buFont typeface="Roboto Thin"/>
              <a:buNone/>
              <a:defRPr sz="32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Thin"/>
              <a:buChar char="●"/>
              <a:defRPr sz="18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CCCCC"/>
              </a:buClr>
              <a:buSzPts val="1400"/>
              <a:buFont typeface="Roboto Thin"/>
              <a:buChar char="■"/>
              <a:defRPr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58784" y="81791"/>
            <a:ext cx="1081297" cy="2542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894300" y="2180854"/>
            <a:ext cx="73554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Os Problemas de Conectividade Entre Dispositivos</a:t>
            </a:r>
            <a:endParaRPr sz="24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de Casas Inteligentes</a:t>
            </a:r>
            <a:endParaRPr sz="24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925400" y="3013350"/>
            <a:ext cx="52932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Alisson L. Peloso 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alisson.luan2000@gmail.com</a:t>
            </a:r>
            <a:endParaRPr i="1" sz="15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44850" y="4423058"/>
            <a:ext cx="3054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Universidade Federal Fronteira Sul (UFFS) – Chapeco, SC – Brazil</a:t>
            </a:r>
            <a:endParaRPr sz="1000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763" y="320575"/>
            <a:ext cx="1554480" cy="15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Modelo de Casa Inteligente Universal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22775" y="1555100"/>
            <a:ext cx="69690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“A Universal Implementation Model for the Smart Home” [Bregman and Korman 2009].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Elevar a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qualidade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usabilidade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Menor custo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de produção com o modelo adotado.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Sicronização: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gera mais possibilidades e mais funções.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○"/>
            </a:pP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Facilidade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instalação.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2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055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Modelo de Casa Inteligente Universal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22775" y="1555100"/>
            <a:ext cx="69690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AE17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Arquitetura</a:t>
            </a:r>
            <a:endParaRPr>
              <a:solidFill>
                <a:srgbClr val="FCAE17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AutoNum type="alphaLcPeriod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Unidade de Gestão Geral (CMU):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controlar equipamentos,  programar cenários e realizar comunicação externas.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AutoNum type="alphaLcPeriod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Interface do usuário: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comunicação usuário-dispositivo. Interface com funções e informações dos dispositivos.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AutoNum type="alphaLcPeriod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Interface de equipamentos: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comandos compatíveis com o sistema. Utiliza padrões nos protocolos de comunicação para haver compatibilidade.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AutoNum type="alphaLcPeriod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Interface de comunicação externa: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suporta diversos protocolos de rede. Armazenamento de informações em banco de dados.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3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CAE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730850" y="7528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Modelo de Casa Inteligente Universal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70375" y="1555100"/>
            <a:ext cx="55914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Portas e janelas: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abrir, fechar, bloquear - separadas por ID/nome para controle individual.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Iluminação: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ligar, desligar, controle de temperatura e luminosidade.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Streaming: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complexidade no nível de funções - TV, câmereas, monitores, etc.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Configuração de cenários: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ex -&gt; gerir mantimentos na geladeira.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Comandos de voz e gestos.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Gestão de energia.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3638" r="4483" t="0"/>
          <a:stretch/>
        </p:blipFill>
        <p:spPr>
          <a:xfrm>
            <a:off x="6176475" y="1457600"/>
            <a:ext cx="2836401" cy="2490650"/>
          </a:xfrm>
          <a:prstGeom prst="rect">
            <a:avLst/>
          </a:prstGeom>
          <a:noFill/>
          <a:ln cap="flat" cmpd="sng" w="9525">
            <a:solidFill>
              <a:srgbClr val="71C9B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" name="Google Shape;200;p24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71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Conclusão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22775" y="1707500"/>
            <a:ext cx="5868300" cy="25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Roboto Thin"/>
              <a:buChar char="●"/>
            </a:pPr>
            <a:r>
              <a:rPr lang="en" sz="16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Ideias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atribuídas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a uma boa </a:t>
            </a:r>
            <a:r>
              <a:rPr lang="en" sz="16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popularidade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Roboto Thin"/>
              <a:buChar char="●"/>
            </a:pP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Evolução na área.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Roboto Thin"/>
              <a:buChar char="●"/>
            </a:pP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Gama de </a:t>
            </a:r>
            <a:r>
              <a:rPr lang="en" sz="16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possibilidades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Roboto Thin"/>
              <a:buChar char="●"/>
            </a:pP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Inviabilização pelo mercado encontrado atualmente.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Roboto Thin"/>
              <a:buChar char="●"/>
            </a:pP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Importância da </a:t>
            </a:r>
            <a:r>
              <a:rPr lang="en" sz="16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exploração</a:t>
            </a:r>
            <a:r>
              <a:rPr lang="en" sz="16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novos recursos: segurança, saúde, etc.</a:t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5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055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730850" y="4480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Referências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41725" y="965800"/>
            <a:ext cx="82206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[Bregman 2010] Bregman, D. (2010). Smart home intelligence - the ehome that learns. International Journal of Smart Home, 4.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[Bregman and Korman 2009] Bregman, D. and Korman, A. (2009). A universal implementation model for the smart home. International Journal of Smart Home, 3.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[Chan et al. 1995] Chan, M., Hariton, C., Ringeard, P., and Campo, E. (1995). Smart house automation system for the elderly and the disabled. volume 2.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[Chen et al. 2017] Chen, M., Yang, J., Zhu, X., Wang, X., Liu, M., and Song, J. (2017). Smart home 2.0: Innovative smart home system powered by botanical iot and emotion detection. Mobile Networks and Applications, 22.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[Guo et al. 2019] Guo, X., Shen, Z., Zhang, Y., and Wu, T. (2019). Review on the application of artificial intelligence in smart homes. Smart Cities, 2.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[Hendricks 2014] Hendricks, D. (2014). The history of smart homes. IoT Evolution Magazine.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[Hsu et al. 2017] Hsu, Y. L., Chou, P. H., Chang, H. C., Lin, S. L., Yang, S. C., Su, H. Y., Chang, C. C., Cheng, Y. S., and Kuo, Y. C. (2017). Design and implementation of a smart home system using multisensor data fusion technology. Sensors (Switzerland),17.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[Kazarian et al. 2017] Kazarian, A., Teslyuk, V., Tsmots, I., and Mashevska, M. (2017). Units and structure of automated ”smart”house control system using machine learning algorithms.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Roboto Thin"/>
              <a:buChar char="●"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[Park et al. 2007] Park, K. H., Bien, Z., Lee, J. J., Kim, B. K., Lim, J. T., Kim, J. O., Lee, H., Stefanov, D. H., Kim, D. J., Jung, J. W., Do, J. H., Seo, K. H., Kim, C. H., Song, W. G., and Lee, W. J. (2007). Robotic smart house to assist people with movement disabilities. Autonomous Robots, 22.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5058475" y="642975"/>
            <a:ext cx="335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Roboto Thin"/>
                <a:ea typeface="Roboto Thin"/>
                <a:cs typeface="Roboto Thin"/>
                <a:sym typeface="Roboto Thin"/>
              </a:rPr>
              <a:t>Créditos</a:t>
            </a:r>
            <a:endParaRPr sz="2400">
              <a:solidFill>
                <a:srgbClr val="D9D9D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5058475" y="2778800"/>
            <a:ext cx="3354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Flaticon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flaticon.com/</a:t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5058475" y="1443972"/>
            <a:ext cx="3354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Autor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5058475" y="1840450"/>
            <a:ext cx="33546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Alisson Luan de Lima Peloso</a:t>
            </a:r>
            <a:endParaRPr sz="10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B7B7B7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alisson.luan2000@gmail.com</a:t>
            </a:r>
            <a:endParaRPr sz="800">
              <a:solidFill>
                <a:srgbClr val="B7B7B7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5058475" y="2405604"/>
            <a:ext cx="3354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Ícones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76" y="3743923"/>
            <a:ext cx="2451323" cy="6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>
            <a:off x="7755275" y="6425"/>
            <a:ext cx="1361100" cy="4992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4836525" y="3740425"/>
            <a:ext cx="357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Modelo de Apresentação UFFS CC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7B7B7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cc.uffs.edu.br/noticias/2020/11/05/identidade-visual/</a:t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058475" y="3367229"/>
            <a:ext cx="3354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Introdução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52675" y="1771425"/>
            <a:ext cx="39192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Aumento nas pesquisas.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Objetivo da Casa Inteligente.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Vínculo com a </a:t>
            </a: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Inteligência Artificial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Sustentabilidade.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Problema: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O mercado e a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possibilidade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integração.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594" y="1700419"/>
            <a:ext cx="4044249" cy="1954500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" name="Google Shape;75;p14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CAE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30850" y="651350"/>
            <a:ext cx="63591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Objetivos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30850" y="1367150"/>
            <a:ext cx="60537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C9B8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Geral:</a:t>
            </a:r>
            <a:endParaRPr sz="1300">
              <a:solidFill>
                <a:srgbClr val="71C9B8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Entender o problema de conectividade entre dispositivos em uma casa inteligente.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1C9B8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Específicos:</a:t>
            </a:r>
            <a:endParaRPr sz="1300">
              <a:solidFill>
                <a:srgbClr val="71C9B8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Identificar os benefícios de uma centralização de uma casa inteligente.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Identificar os principais desafios para a conexão universal entre dispositivos numa casa inteligente.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identificar se há viabilidade de uma centralização de uma casa inteligente no mercado atual.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71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950" y="18750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Metodologia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45200" y="1665525"/>
            <a:ext cx="53637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Método de pesquisa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exploratório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com a finalidade de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análise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 aprofundamento no assunto de casas inteligentes.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Fonte de pesquisa </a:t>
            </a: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primária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utilizando artigos científicos.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Dados foram coletados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através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pesquisas na internet e análise de outros artigos.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strings de busca: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(”artificial intelligence” and ”smart house”) e (”artificial intelligence” and ”smart home”).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238" y="1869188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055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Metodologia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45200" y="1869200"/>
            <a:ext cx="4363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Critérios de Inclusão: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artigos escritos em 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inglês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encontrados em bibliotecas de artigos científicos.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Critérios de Exclusão: 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livros, capítulos de livros , teses e artigos científicos que 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não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estavam relacionados ao tema.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Plataformas de Pesquisa: 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Mendeley, ScienceDirect e Google Scholar.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Seleção, pré-análise e exploração ao fundo.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000" y="617062"/>
            <a:ext cx="3554299" cy="3756975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CAE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História da Automação Residencial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22775" y="1555100"/>
            <a:ext cx="62841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Papel da Ficção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Científica dos cinemas.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Primeiro dispositivo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inteligente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em meados de 1960 - </a:t>
            </a: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ECHO IV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: era capaz de controlar a temperatura da casa, armazenar lista de compras, ligar e desligar outros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eletrodomésticos.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1991: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Tendência de tecnologias para auxiliar idosos.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2000: 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Aumento da Popularidade - menor custo, mais acessível, impulso do mercado.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Roboto Thin"/>
              <a:buChar char="●"/>
            </a:pPr>
            <a:r>
              <a:rPr lang="en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Hoje</a:t>
            </a:r>
            <a:r>
              <a:rPr lang="en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- foco em sustentabilidade.</a:t>
            </a:r>
            <a:endParaRPr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71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525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730850" y="676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Utilidades da Automação Residencial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22775" y="1326500"/>
            <a:ext cx="73284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Funções focadas no dia-a-dia,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facilitar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a rotina.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●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Funções para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auxílio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de idosos e portadores de deficiência física.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○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“Smart House Automation System for the Elderly and the Disabled” [Chan et al. 1995]: permite que idosos e deficientes vivam de forma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independente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■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Multi-sensores para aprendizado da rotina.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■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Dados de cada usuário foram armazenados para a implementação.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■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Rede neural com o princípio da anormalidade.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○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“Robotic smart house to assist people with movement disabilities” [Park et al. 2007]: com gadgets dedicados ao </a:t>
            </a:r>
            <a:r>
              <a:rPr lang="en" sz="1200">
                <a:solidFill>
                  <a:srgbClr val="F0556B"/>
                </a:solidFill>
                <a:latin typeface="Roboto Thin"/>
                <a:ea typeface="Roboto Thin"/>
                <a:cs typeface="Roboto Thin"/>
                <a:sym typeface="Roboto Thin"/>
              </a:rPr>
              <a:t>auxilio</a:t>
            </a: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■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Sistema de reconhecimento de voz e gestos.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Roboto Thin"/>
              <a:buChar char="■"/>
            </a:pPr>
            <a:r>
              <a:rPr lang="en" sz="12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Camas e cadeiras inteligentes - apoio para sair da cama e ir para a cadeira de rodas.</a:t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055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730850" y="7528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Utilidades da Automação Residencial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41775" y="1555100"/>
            <a:ext cx="50889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Smart Home 2.0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“Smart Home 2.0: Innovative Smart Home System Powered by Botanical IoT and Emotion Detection” [Chen et al. 2017] - Preocupação com o </a:t>
            </a:r>
            <a:r>
              <a:rPr lang="en" sz="1300">
                <a:solidFill>
                  <a:srgbClr val="FCAE17"/>
                </a:solidFill>
                <a:latin typeface="Roboto Thin"/>
                <a:ea typeface="Roboto Thin"/>
                <a:cs typeface="Roboto Thin"/>
                <a:sym typeface="Roboto Thin"/>
              </a:rPr>
              <a:t>bem-estar emocional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■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Descanço da “Selva de Concreto”.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■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Botânica.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■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Sistema automático para cuidar das plantas.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600" y="1423000"/>
            <a:ext cx="3645549" cy="2703226"/>
          </a:xfrm>
          <a:prstGeom prst="rect">
            <a:avLst/>
          </a:prstGeom>
          <a:noFill/>
          <a:ln cap="flat" cmpd="sng" w="9525">
            <a:solidFill>
              <a:srgbClr val="FCAE1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0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FCAE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730850" y="1057600"/>
            <a:ext cx="7682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Modelo Tradicional de Casa Inteligente</a:t>
            </a:r>
            <a:endParaRPr sz="260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9514931" y="113299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CAE17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CAE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508353" y="1452961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71C9B8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71C9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9514931" y="1771420"/>
            <a:ext cx="201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0556B"/>
                </a:solidFill>
                <a:latin typeface="Roboto"/>
                <a:ea typeface="Roboto"/>
                <a:cs typeface="Roboto"/>
                <a:sym typeface="Roboto"/>
              </a:rPr>
              <a:t>1600 x 800</a:t>
            </a:r>
            <a:endParaRPr b="1" sz="1000">
              <a:solidFill>
                <a:srgbClr val="F055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102404" y="2428075"/>
            <a:ext cx="768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22775" y="1555100"/>
            <a:ext cx="61128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Dispositivo de assistência que centraliza os dispositivos e faz as requisições dos comandos.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Rede doméstica para a conexão na maioria das vezes.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Conexão com grandes bancos de dados na internet - grandes multinacionais.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Dispositivos com conexão mais </a:t>
            </a: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segura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(bluetooth) - abrir portas, portões e janelas.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○"/>
            </a:pP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Frequência de transmissão diferente para não ocorrer roubo de dados.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300"/>
              <a:buFont typeface="Roboto Thin"/>
              <a:buChar char="●"/>
            </a:pPr>
            <a:r>
              <a:rPr lang="en" sz="1300">
                <a:solidFill>
                  <a:srgbClr val="71C9B8"/>
                </a:solidFill>
                <a:latin typeface="Roboto Thin"/>
                <a:ea typeface="Roboto Thin"/>
                <a:cs typeface="Roboto Thin"/>
                <a:sym typeface="Roboto Thin"/>
              </a:rPr>
              <a:t>Segurança</a:t>
            </a:r>
            <a:r>
              <a:rPr lang="en" sz="1300">
                <a:solidFill>
                  <a:srgbClr val="CCCCCC"/>
                </a:solidFill>
                <a:latin typeface="Roboto Thin"/>
                <a:ea typeface="Roboto Thin"/>
                <a:cs typeface="Roboto Thin"/>
                <a:sym typeface="Roboto Thin"/>
              </a:rPr>
              <a:t> - abertura externa por ambiente web.</a:t>
            </a:r>
            <a:endParaRPr sz="1300">
              <a:solidFill>
                <a:srgbClr val="CCCCCC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/>
          <p:nvPr/>
        </p:nvSpPr>
        <p:spPr>
          <a:xfrm flipH="1" rot="10800000">
            <a:off x="0" y="0"/>
            <a:ext cx="360000" cy="360000"/>
          </a:xfrm>
          <a:prstGeom prst="rtTriangle">
            <a:avLst/>
          </a:prstGeom>
          <a:solidFill>
            <a:srgbClr val="71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100" y="1763275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