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1" r:id="rId4"/>
    <p:sldId id="257" r:id="rId5"/>
    <p:sldId id="259" r:id="rId6"/>
    <p:sldId id="260" r:id="rId7"/>
    <p:sldId id="265" r:id="rId8"/>
    <p:sldId id="264" r:id="rId9"/>
    <p:sldId id="273" r:id="rId10"/>
    <p:sldId id="274" r:id="rId11"/>
    <p:sldId id="275" r:id="rId12"/>
    <p:sldId id="270" r:id="rId13"/>
    <p:sldId id="276" r:id="rId14"/>
    <p:sldId id="277" r:id="rId15"/>
    <p:sldId id="278" r:id="rId16"/>
    <p:sldId id="279" r:id="rId17"/>
    <p:sldId id="280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176D-A420-4C87-B176-1B763C39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A0F71-11ED-4378-9ED0-09580FA0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8879-A1A3-4724-BA43-97BD1D13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5F70-72F2-4CAF-AC5D-711609BF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7278-4A6E-45BD-A8C2-CB62F215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6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DD44-DFC0-4E11-9BBD-DFFCB6A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63925-E9AD-4C49-AF08-5D9AA248A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B6F51-A7EF-48DB-8CA9-61E30F91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2344-EC7E-4DEA-AF27-F9F3B66A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C674-2DE9-4A1A-A1A9-5F1E5579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B222A-0AF3-4CB3-AF67-789CA3ACA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81B3E-199E-49BD-B5B7-CC41CA309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B1E3-2B62-48A9-9E65-49437020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F7FD-F377-4063-B932-4799BC65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721C-3345-45C7-B4FA-F31A3A4D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5E4A-6A7B-4815-AF00-2F5C529B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4717-C91B-4285-9C2A-F4A8E09E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D868-F3CC-41A8-A097-8001DF45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E968-45D1-41BD-88DC-7FA20458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31E6-CC61-4EC0-ABCE-79AB799C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70CF-743A-4BFA-B225-3AFA8B6D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992F-451F-41D4-A774-709140929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171E-E364-4D8A-B88A-397EE106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4ECE-F434-4D18-961A-1D8C7E8B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C262-E1D5-4AB0-A005-4C6A4D28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D0E0-6AFA-4E14-AF50-86F6EFB1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35AF-C9BA-4FA2-BAD0-526D57A9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1611E-FC9C-4CB7-8915-CF36E54F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258A4-C8D9-41FF-9173-37791887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340D5-84F1-41E3-B21F-234C4AE0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14166-1BF7-4597-B7A7-AB9F6ACB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997F-C3D8-4957-BA1D-96EA0EB4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BDF6-5940-4D28-B8C3-71B5E9ADC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442B-AE94-4189-B962-8713F591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A1A07-1E98-41BD-9E56-E6DF8B754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6FD80-6247-402F-8A63-CFEB051A1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F9753-F218-4B94-9806-85FC33F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55EAA-3BFF-4A01-954E-9093417F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947B3-B26F-4DFC-AED8-087D7DC2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9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841B-C097-43AD-BC19-E19221FA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443A-5C8C-449D-B866-263B146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1D032-5564-408C-B2AF-8AE49455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978F8-37C6-45C0-ABD0-9249E63E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9B6D-3142-4352-A63B-81964F94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581E9-6F16-4F06-AC30-FC894FEA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3EB44-90A7-45BD-9FF4-56F55DFE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052E-AEFB-46FA-B8F2-E4F4136C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5627-C849-47B2-8417-74B7D3D2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B9BE1-DA5E-4E11-B371-775A937B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05AE1-2BE7-4AE7-A014-2AA047F5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7CCF-44AC-4623-8B04-CE44F654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DDD0-A78C-4E01-80CB-11F24440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FC21-27EC-4EF8-9D69-EC788B1E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EC13A-BFA5-4A2D-BB08-DBB168C9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B29E8-76D7-45D4-9D9F-77443506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30414-141F-4613-843A-C5E6925D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45AD-27C9-408E-A422-6E0DA88C4CB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F025A-B814-4EFF-96EF-1A16B635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874-057B-4CA8-8CAD-BCEFE0D7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AE19C-FE9F-4EC0-A4F6-CCDD5389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C2536-F389-4074-AAEF-468710C1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11B0-A46C-4257-9F05-C3F37A80D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45AD-27C9-408E-A422-6E0DA88C4CB4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484E-C0D6-4C5A-84E2-8F40247E6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0333-BC55-4273-886D-E5A6AA6EA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457C-A2CD-4404-A13B-522A25422B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90C41-1D8B-49B7-9CD0-322FD717A228}"/>
              </a:ext>
            </a:extLst>
          </p:cNvPr>
          <p:cNvSpPr txBox="1"/>
          <p:nvPr userDrawn="1"/>
        </p:nvSpPr>
        <p:spPr>
          <a:xfrm>
            <a:off x="40944" y="6492019"/>
            <a:ext cx="19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Yuruna</a:t>
            </a:r>
            <a:r>
              <a:rPr lang="en-US" dirty="0"/>
              <a:t> – Dec/2020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199C7-494A-412E-9287-77AEF65CB461}"/>
              </a:ext>
            </a:extLst>
          </p:cNvPr>
          <p:cNvSpPr txBox="1"/>
          <p:nvPr userDrawn="1"/>
        </p:nvSpPr>
        <p:spPr>
          <a:xfrm>
            <a:off x="11353800" y="6488668"/>
            <a:ext cx="79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DA9DAB5-1B37-4ECB-ABB1-7FC2849AFC22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4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sol-yrn" TargetMode="External"/><Relationship Id="rId2" Type="http://schemas.openxmlformats.org/officeDocument/2006/relationships/hyperlink" Target="https://github.com/cncf/art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shell-guru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39F5-C5C9-43FA-923B-D76F185C0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Yuruna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1C82F-65B4-452B-9BDB-D49EC4491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ross-cloud Kubernetes-based applications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Alisson Sol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7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AB577B-3853-4E5C-9F59-23711C94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554" y="1732689"/>
            <a:ext cx="910269" cy="376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6D8BA-6343-4C0F-8DC7-367A494A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4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A7A1CF-9381-46A8-8D77-DFEAC551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component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components.yml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apply global variables, </a:t>
            </a:r>
            <a:r>
              <a:rPr lang="en-US" dirty="0" err="1"/>
              <a:t>resources.output</a:t>
            </a:r>
            <a:br>
              <a:rPr lang="en-US" dirty="0"/>
            </a:br>
            <a:r>
              <a:rPr lang="en-US" dirty="0"/>
              <a:t>variables, workload variables</a:t>
            </a:r>
          </a:p>
          <a:p>
            <a:pPr lvl="1"/>
            <a:r>
              <a:rPr lang="en-US" dirty="0"/>
              <a:t>execute build command in the folder</a:t>
            </a:r>
          </a:p>
          <a:p>
            <a:pPr lvl="2"/>
            <a:r>
              <a:rPr lang="en-US" dirty="0"/>
              <a:t>command is parameter 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components.yml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tag and push component to registry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44" y="4433886"/>
            <a:ext cx="1302327" cy="13716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6997478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6992312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6992312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6997478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4A77EB-72A4-4539-B75D-147991D34EA3}"/>
              </a:ext>
            </a:extLst>
          </p:cNvPr>
          <p:cNvSpPr/>
          <p:nvPr/>
        </p:nvSpPr>
        <p:spPr>
          <a:xfrm>
            <a:off x="9442213" y="2238233"/>
            <a:ext cx="1709900" cy="236561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48EAF5-42AC-45DD-93DB-E68FEE6916FD}"/>
              </a:ext>
            </a:extLst>
          </p:cNvPr>
          <p:cNvSpPr/>
          <p:nvPr/>
        </p:nvSpPr>
        <p:spPr>
          <a:xfrm flipV="1">
            <a:off x="9480143" y="2691732"/>
            <a:ext cx="1671969" cy="829390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62F03E-08F1-4C2C-B00E-EAE1A70431D5}"/>
              </a:ext>
            </a:extLst>
          </p:cNvPr>
          <p:cNvSpPr/>
          <p:nvPr/>
        </p:nvSpPr>
        <p:spPr>
          <a:xfrm flipV="1">
            <a:off x="9485310" y="2995290"/>
            <a:ext cx="1671970" cy="1795073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FADD32-909E-4F1E-8FD8-A30B6146571B}"/>
              </a:ext>
            </a:extLst>
          </p:cNvPr>
          <p:cNvSpPr/>
          <p:nvPr/>
        </p:nvSpPr>
        <p:spPr>
          <a:xfrm>
            <a:off x="8201446" y="341040"/>
            <a:ext cx="1437564" cy="153973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02153D-6D20-4610-915B-6E8D7DA150A8}"/>
              </a:ext>
            </a:extLst>
          </p:cNvPr>
          <p:cNvSpPr/>
          <p:nvPr/>
        </p:nvSpPr>
        <p:spPr>
          <a:xfrm>
            <a:off x="11019521" y="1746900"/>
            <a:ext cx="1014488" cy="124896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AB577B-3853-4E5C-9F59-23711C94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554" y="1732689"/>
            <a:ext cx="910269" cy="376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6D8BA-6343-4C0F-8DC7-367A494A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4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workloads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A7A1CF-9381-46A8-8D77-DFEAC551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workload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workloads.yml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switch to context</a:t>
            </a:r>
          </a:p>
          <a:p>
            <a:pPr lvl="2"/>
            <a:r>
              <a:rPr lang="en-US" dirty="0"/>
              <a:t>apply deployments: chart, </a:t>
            </a:r>
            <a:r>
              <a:rPr lang="en-US" dirty="0" err="1"/>
              <a:t>kubectl</a:t>
            </a:r>
            <a:r>
              <a:rPr lang="en-US" dirty="0"/>
              <a:t>, helm, or shell</a:t>
            </a:r>
          </a:p>
          <a:p>
            <a:pPr lvl="3"/>
            <a:r>
              <a:rPr lang="en-US" dirty="0"/>
              <a:t>copy chart to work folder under .</a:t>
            </a:r>
            <a:r>
              <a:rPr lang="en-US" dirty="0" err="1"/>
              <a:t>yuruna</a:t>
            </a:r>
            <a:endParaRPr lang="en-US" dirty="0"/>
          </a:p>
          <a:p>
            <a:pPr lvl="3"/>
            <a:r>
              <a:rPr lang="en-US" dirty="0"/>
              <a:t>apply global variables, </a:t>
            </a:r>
            <a:r>
              <a:rPr lang="en-US" dirty="0" err="1"/>
              <a:t>resources.output</a:t>
            </a:r>
            <a:br>
              <a:rPr lang="en-US" dirty="0"/>
            </a:br>
            <a:r>
              <a:rPr lang="en-US" dirty="0"/>
              <a:t>variables, workload variables</a:t>
            </a:r>
          </a:p>
          <a:p>
            <a:pPr lvl="4"/>
            <a:r>
              <a:rPr lang="en-US" dirty="0"/>
              <a:t>execute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helm install</a:t>
            </a:r>
            <a:r>
              <a:rPr lang="en-US" dirty="0"/>
              <a:t> in work folder</a:t>
            </a:r>
          </a:p>
          <a:p>
            <a:pPr lvl="3"/>
            <a:r>
              <a:rPr lang="en-US" dirty="0"/>
              <a:t>other expressions use ${</a:t>
            </a:r>
            <a:r>
              <a:rPr lang="en-US" dirty="0" err="1"/>
              <a:t>env:vars</a:t>
            </a:r>
            <a:r>
              <a:rPr lang="en-US" dirty="0"/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44" y="4433886"/>
            <a:ext cx="1302327" cy="13716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6997478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6992312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6992312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6997478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4A77EB-72A4-4539-B75D-147991D34EA3}"/>
              </a:ext>
            </a:extLst>
          </p:cNvPr>
          <p:cNvSpPr/>
          <p:nvPr/>
        </p:nvSpPr>
        <p:spPr>
          <a:xfrm>
            <a:off x="9442213" y="2238233"/>
            <a:ext cx="1709900" cy="236561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48EAF5-42AC-45DD-93DB-E68FEE6916FD}"/>
              </a:ext>
            </a:extLst>
          </p:cNvPr>
          <p:cNvSpPr/>
          <p:nvPr/>
        </p:nvSpPr>
        <p:spPr>
          <a:xfrm flipV="1">
            <a:off x="9480143" y="2691732"/>
            <a:ext cx="1671969" cy="829390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62F03E-08F1-4C2C-B00E-EAE1A70431D5}"/>
              </a:ext>
            </a:extLst>
          </p:cNvPr>
          <p:cNvSpPr/>
          <p:nvPr/>
        </p:nvSpPr>
        <p:spPr>
          <a:xfrm flipV="1">
            <a:off x="9485310" y="2995290"/>
            <a:ext cx="1671970" cy="1795073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BFB1D-01FE-47DF-863D-953DA2E16A4B}"/>
              </a:ext>
            </a:extLst>
          </p:cNvPr>
          <p:cNvSpPr/>
          <p:nvPr/>
        </p:nvSpPr>
        <p:spPr>
          <a:xfrm>
            <a:off x="8201446" y="5090508"/>
            <a:ext cx="1437564" cy="153973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BC0833-7942-4FE5-B4E1-4634985D5C14}"/>
              </a:ext>
            </a:extLst>
          </p:cNvPr>
          <p:cNvSpPr/>
          <p:nvPr/>
        </p:nvSpPr>
        <p:spPr>
          <a:xfrm>
            <a:off x="11019521" y="4235363"/>
            <a:ext cx="1014488" cy="124896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BF93-ACE4-40ED-A59C-ABB147EA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dirty="0"/>
              <a:t> command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5A37-35D8-4DD8-A19F-2DD18C2A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subfolders under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dirty="0"/>
              <a:t> folder with [project] name</a:t>
            </a:r>
          </a:p>
          <a:p>
            <a:pPr lvl="1"/>
            <a:r>
              <a:rPr lang="en-US" dirty="0"/>
              <a:t>-name option to “name” </a:t>
            </a:r>
            <a:r>
              <a:rPr lang="en-US" dirty="0" err="1"/>
              <a:t>workfolder</a:t>
            </a:r>
            <a:endParaRPr lang="en-US" dirty="0"/>
          </a:p>
          <a:p>
            <a:r>
              <a:rPr lang="en-US" dirty="0"/>
              <a:t>There are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yuruna_root</a:t>
            </a:r>
            <a:r>
              <a:rPr lang="en-US" dirty="0"/>
              <a:t> and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project_root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Projects can be somewhere else, away from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yuruna_root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References in files should be relative 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project_root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.\yuruna.ps1 workloads C:\Git\yuruna\projects\examples\website localhost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E3A-ECA8-4456-8948-D537AE95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B6BF-F076-4D5D-BD2C-78D36E22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subfolders under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Each subfolder needs to have its own copy</a:t>
            </a:r>
            <a:br>
              <a:rPr lang="en-US" dirty="0"/>
            </a:br>
            <a:r>
              <a:rPr lang="en-US" dirty="0"/>
              <a:t>of the configuration files</a:t>
            </a:r>
          </a:p>
          <a:p>
            <a:pPr lvl="2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resources.yml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components.yml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workloads.yml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If such files are found under “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then they are used</a:t>
            </a:r>
          </a:p>
          <a:p>
            <a:r>
              <a:rPr lang="en-US" dirty="0"/>
              <a:t>Indicate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config_subfolder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resources [website-folder] localhost</a:t>
            </a:r>
          </a:p>
          <a:p>
            <a:pPr lvl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components [website-folder] localhost</a:t>
            </a:r>
          </a:p>
          <a:p>
            <a:pPr lvl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workloads [website-folder] localhost</a:t>
            </a:r>
          </a:p>
          <a:p>
            <a:pPr lvl="1"/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3544E-52EC-4186-B99D-0C45E9A7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914" y="2090714"/>
            <a:ext cx="3432731" cy="40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0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44DA-4C17-4599-A4BA-6A4232F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Resources.yml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133B-C631-4D95-8117-282F3257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735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Resources information - localhost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globalVariables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clusterDnsPrefix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clusterName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clusterRegion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westus2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clusterVersion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1.20.0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frontendIpName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resourceTags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nodeCount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localhost:5000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Localhost with Docker Desktop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Nothing needs to be created: just provide cluster name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docker-desktop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Terraform template will run local registry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localhost-registry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localhost-registry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1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2E17-85B8-4928-B04C-F7B9FA96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Components.yml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D626-1465-4AC9-AF92-E790A02C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Components information - localhost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globalVariables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containerPrefix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localhost:5000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buildCommand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 build --rm -f 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env:dockerfile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 -t 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env:containerPrefix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env:project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}:latest" 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env:buildPath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tagCommand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 tag 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env:containerPrefix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env:project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}:latest" 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env:registryLocation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env:containerPrefix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env:project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}:latest"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 push "${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env:registryLocation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env:containerPrefix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}/${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env:project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}:latest"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website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buildPath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frontend/website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4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7C8A-2602-4ED0-AC64-5837AE41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Workloads.yml</a:t>
            </a:r>
            <a:r>
              <a:rPr lang="en-US" dirty="0"/>
              <a:t>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758E-2B27-4574-8BE5-D36CF0225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 Workloads information - localhost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globalVariables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containerPrefix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localhost:5000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registryName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frontendIpName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frontendIpAddress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127.0.0.1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dockerUsername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dockerPassword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certManagerIssuerEmail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certificates@yuruna.com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websiteTlsSecret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website-</a:t>
            </a:r>
            <a:r>
              <a:rPr lang="en-US" sz="12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tls</a:t>
            </a:r>
            <a:r>
              <a:rPr lang="en-US" sz="12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-secret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7C8A-2602-4ED0-AC64-5837AE41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Workloads.yml</a:t>
            </a:r>
            <a:r>
              <a:rPr lang="en-US" dirty="0"/>
              <a:t>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758E-2B27-4574-8BE5-D36CF022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4726"/>
            <a:ext cx="1131770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workloads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docker-desktop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deployments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 namespace 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env:namespace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config set-context --current --namespace=${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env:namespace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delete secret registry-credential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 secret docker-registry registry-credential --docker-server=http://${env:registryLocation} --docker-username=${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env:dockerUsername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 --docker-password=${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env:dockerPassword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helm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repo add ingress-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https://kubernetes.github.io/ingress-nginx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helm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repo update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helm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uninstall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-ingress --namespace 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env:namespace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helm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install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-ingress ingress-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/ingress-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--namespace 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env:namespace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controller.replicaCount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=2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controller.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nodeSelector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."beta\.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kubernetes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\.io/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"=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linux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defaultBackend.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nodeSelector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."beta\.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kubernetes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\.io/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"=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linux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controller.service.loadBalancerIP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="${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env:frontendIpAddress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controller.service.annotations."service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\.beta\.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kubernetes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\.io/azure-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dns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-label-name"="${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env:frontendIpName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     --set controller.service.annotations."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kubernetes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\.io/ingress\.global-static-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-name"="${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env:frontendIpName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apply --validate=false -f https://github.com/jetstack/cert-manager/releases/download/v1.1.0/cert-manager.yaml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shell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mkcert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-install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shell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mkcert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-key-file \"${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env:workFolder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}/website-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tls.key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\" -cert-file \"${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env:workFolder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}/website-tls.crt\" yuruna.com \"*.yuruna.com\"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yuruna.test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localhost 127.0.0.1 ::1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delete secret 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env:websiteTlsSecret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 secret 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tls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 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env:websiteTlsSecret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 --key \"${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env:workFolder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}/website-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tls.key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\" --cert \"${</a:t>
            </a:r>
            <a:r>
              <a:rPr lang="en-US" sz="1100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env:workFolder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}/website-tls.crt\"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shell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Start-Sleep -s 59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frontend/website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7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65BF-3C2E-4F94-A4E7-BFF56D3D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825B-FE69-4FD0-A188-5B321E8C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CNCF artwork: </a:t>
            </a:r>
            <a:r>
              <a:rPr lang="en-US" dirty="0">
                <a:hlinkClick r:id="rId2"/>
              </a:rPr>
              <a:t>https://github.com/cncf/artwork</a:t>
            </a:r>
            <a:endParaRPr lang="en-US" dirty="0"/>
          </a:p>
          <a:p>
            <a:r>
              <a:rPr lang="en-US" dirty="0" err="1"/>
              <a:t>Yuruna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https://bit.ly/asol-yrn</a:t>
            </a:r>
            <a:endParaRPr lang="en-US" dirty="0"/>
          </a:p>
          <a:p>
            <a:r>
              <a:rPr lang="en-US" dirty="0"/>
              <a:t>PowerShell Best Practices: </a:t>
            </a:r>
            <a:r>
              <a:rPr lang="en-US" dirty="0">
                <a:hlinkClick r:id="rId4"/>
              </a:rPr>
              <a:t>http://powershell-guru.com/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48AC-FF75-42A4-9563-23D87446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Yuruna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C5DE-6B11-4484-B5BE-6554434B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developers to build parameterized K8S applications…</a:t>
            </a:r>
          </a:p>
          <a:p>
            <a:pPr lvl="1"/>
            <a:r>
              <a:rPr lang="en-US" dirty="0"/>
              <a:t>… deploying infrastructure resources to clouds in a parameterized way;</a:t>
            </a:r>
          </a:p>
          <a:p>
            <a:pPr lvl="1"/>
            <a:r>
              <a:rPr lang="en-US" dirty="0"/>
              <a:t>… building components and pushing to repositories;</a:t>
            </a:r>
          </a:p>
          <a:p>
            <a:pPr lvl="1"/>
            <a:r>
              <a:rPr lang="en-US" dirty="0"/>
              <a:t>… installing the workloads in the infrastructure resources.</a:t>
            </a:r>
          </a:p>
          <a:p>
            <a:r>
              <a:rPr lang="en-US" dirty="0"/>
              <a:t>Don’t reinvent</a:t>
            </a:r>
          </a:p>
          <a:p>
            <a:pPr lvl="1"/>
            <a:r>
              <a:rPr lang="en-US" dirty="0"/>
              <a:t>… deploying infrastructure resources to clouds: uses Terraform</a:t>
            </a:r>
          </a:p>
          <a:p>
            <a:pPr lvl="1"/>
            <a:r>
              <a:rPr lang="en-US" dirty="0"/>
              <a:t>… building components: uses Docker containers</a:t>
            </a:r>
          </a:p>
          <a:p>
            <a:pPr lvl="1"/>
            <a:r>
              <a:rPr lang="en-US" dirty="0"/>
              <a:t>… deploying workloads: uses Helm</a:t>
            </a:r>
          </a:p>
        </p:txBody>
      </p:sp>
    </p:spTree>
    <p:extLst>
      <p:ext uri="{BB962C8B-B14F-4D97-AF65-F5344CB8AC3E}">
        <p14:creationId xmlns:p14="http://schemas.microsoft.com/office/powerpoint/2010/main" val="193864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23E0-9BE0-4220-8957-B0213220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8867-BB8D-4300-8DB5-26E13ECE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using “applications”</a:t>
            </a:r>
          </a:p>
          <a:p>
            <a:pPr lvl="1"/>
            <a:r>
              <a:rPr lang="en-US" dirty="0"/>
              <a:t>Just deploy application to their own resources created in their accounts</a:t>
            </a:r>
          </a:p>
          <a:p>
            <a:r>
              <a:rPr lang="en-US" dirty="0"/>
              <a:t>Developer configuring “applications”</a:t>
            </a:r>
          </a:p>
          <a:p>
            <a:pPr lvl="1"/>
            <a:r>
              <a:rPr lang="en-US" dirty="0"/>
              <a:t>Will pick resource templates and components, and configure how those are deployed as workloads</a:t>
            </a:r>
          </a:p>
          <a:p>
            <a:r>
              <a:rPr lang="en-US" dirty="0"/>
              <a:t>Developers creating artifacts</a:t>
            </a:r>
          </a:p>
          <a:p>
            <a:pPr lvl="1"/>
            <a:r>
              <a:rPr lang="en-US" dirty="0"/>
              <a:t>Create a configurable Terraform template</a:t>
            </a:r>
          </a:p>
          <a:p>
            <a:pPr lvl="1"/>
            <a:r>
              <a:rPr lang="en-US" dirty="0"/>
              <a:t>Create a component</a:t>
            </a:r>
          </a:p>
          <a:p>
            <a:pPr lvl="1"/>
            <a:r>
              <a:rPr lang="en-US" dirty="0"/>
              <a:t>Create a Helm chart</a:t>
            </a:r>
          </a:p>
        </p:txBody>
      </p:sp>
    </p:spTree>
    <p:extLst>
      <p:ext uri="{BB962C8B-B14F-4D97-AF65-F5344CB8AC3E}">
        <p14:creationId xmlns:p14="http://schemas.microsoft.com/office/powerpoint/2010/main" val="12234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37A1-C23C-4E61-B0F2-A737E9B2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54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4BBEF5-021E-44A8-85F3-981CEE15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92" y="3062287"/>
            <a:ext cx="1330314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149" y="4433886"/>
            <a:ext cx="1302327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4E4992-19E5-420C-ACE6-BBAF2A56E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0688"/>
            <a:ext cx="6379029" cy="13716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98FC37B6-8395-4AC2-A35E-0D3B5EE8E3C1}"/>
              </a:ext>
            </a:extLst>
          </p:cNvPr>
          <p:cNvSpPr/>
          <p:nvPr/>
        </p:nvSpPr>
        <p:spPr>
          <a:xfrm rot="16200000" flipH="1">
            <a:off x="6274792" y="2605088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DCC2CF7-F0B9-48C4-8B68-96007F69357A}"/>
              </a:ext>
            </a:extLst>
          </p:cNvPr>
          <p:cNvSpPr/>
          <p:nvPr/>
        </p:nvSpPr>
        <p:spPr>
          <a:xfrm rot="16200000" flipH="1">
            <a:off x="6939949" y="3976687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8689383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8684217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8684217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8689383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A9AC6-5EF1-43C7-81CB-A9B65C62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54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folders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4BBEF5-021E-44A8-85F3-981CEE15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92" y="3062287"/>
            <a:ext cx="1330314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149" y="4433886"/>
            <a:ext cx="1302327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4E4992-19E5-420C-ACE6-BBAF2A56E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0688"/>
            <a:ext cx="6379029" cy="13716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98FC37B6-8395-4AC2-A35E-0D3B5EE8E3C1}"/>
              </a:ext>
            </a:extLst>
          </p:cNvPr>
          <p:cNvSpPr/>
          <p:nvPr/>
        </p:nvSpPr>
        <p:spPr>
          <a:xfrm rot="16200000" flipH="1">
            <a:off x="6274792" y="2605088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DCC2CF7-F0B9-48C4-8B68-96007F69357A}"/>
              </a:ext>
            </a:extLst>
          </p:cNvPr>
          <p:cNvSpPr/>
          <p:nvPr/>
        </p:nvSpPr>
        <p:spPr>
          <a:xfrm rot="16200000" flipH="1">
            <a:off x="6939949" y="3976687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8689383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8684217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8684217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8689383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002B4085-4E15-4BD9-98B2-1BCB97356B1A}"/>
              </a:ext>
            </a:extLst>
          </p:cNvPr>
          <p:cNvSpPr/>
          <p:nvPr/>
        </p:nvSpPr>
        <p:spPr>
          <a:xfrm>
            <a:off x="1244335" y="5162083"/>
            <a:ext cx="1227067" cy="805912"/>
          </a:xfrm>
          <a:prstGeom prst="borderCallout2">
            <a:avLst>
              <a:gd name="adj1" fmla="val 21314"/>
              <a:gd name="adj2" fmla="val 100709"/>
              <a:gd name="adj3" fmla="val 21314"/>
              <a:gd name="adj4" fmla="val 117498"/>
              <a:gd name="adj5" fmla="val -258759"/>
              <a:gd name="adj6" fmla="val 121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PowerShell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34D4D265-C261-4914-B85F-AC7A4B08DACB}"/>
              </a:ext>
            </a:extLst>
          </p:cNvPr>
          <p:cNvSpPr/>
          <p:nvPr/>
        </p:nvSpPr>
        <p:spPr>
          <a:xfrm>
            <a:off x="3461731" y="4621423"/>
            <a:ext cx="1483824" cy="805912"/>
          </a:xfrm>
          <a:prstGeom prst="borderCallout2">
            <a:avLst>
              <a:gd name="adj1" fmla="val 22443"/>
              <a:gd name="adj2" fmla="val -1079"/>
              <a:gd name="adj3" fmla="val 23572"/>
              <a:gd name="adj4" fmla="val -18343"/>
              <a:gd name="adj5" fmla="val -195469"/>
              <a:gd name="adj6" fmla="val 349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Global configuration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96C6F368-7AA8-4C9C-B4E2-67C2673DA3DA}"/>
              </a:ext>
            </a:extLst>
          </p:cNvPr>
          <p:cNvSpPr/>
          <p:nvPr/>
        </p:nvSpPr>
        <p:spPr>
          <a:xfrm>
            <a:off x="5359954" y="5565039"/>
            <a:ext cx="1690897" cy="805912"/>
          </a:xfrm>
          <a:prstGeom prst="borderCallout2">
            <a:avLst>
              <a:gd name="adj1" fmla="val 27523"/>
              <a:gd name="adj2" fmla="val -1528"/>
              <a:gd name="adj3" fmla="val 27523"/>
              <a:gd name="adj4" fmla="val -13179"/>
              <a:gd name="adj5" fmla="val -310193"/>
              <a:gd name="adj6" fmla="val -68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Documentation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FB389DC5-F3BC-471F-B3A4-BC2BBBEF538D}"/>
              </a:ext>
            </a:extLst>
          </p:cNvPr>
          <p:cNvSpPr/>
          <p:nvPr/>
        </p:nvSpPr>
        <p:spPr>
          <a:xfrm>
            <a:off x="746384" y="3910707"/>
            <a:ext cx="1227067" cy="805912"/>
          </a:xfrm>
          <a:prstGeom prst="borderCallout2">
            <a:avLst>
              <a:gd name="adj1" fmla="val 21314"/>
              <a:gd name="adj2" fmla="val 100709"/>
              <a:gd name="adj3" fmla="val 21314"/>
              <a:gd name="adj4" fmla="val 117498"/>
              <a:gd name="adj5" fmla="val -106348"/>
              <a:gd name="adj6" fmla="val 704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Temporary files</a:t>
            </a:r>
          </a:p>
        </p:txBody>
      </p:sp>
    </p:spTree>
    <p:extLst>
      <p:ext uri="{BB962C8B-B14F-4D97-AF65-F5344CB8AC3E}">
        <p14:creationId xmlns:p14="http://schemas.microsoft.com/office/powerpoint/2010/main" val="232225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3B9A6-8289-4F4F-AE86-393306DE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6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4BBEF5-021E-44A8-85F3-981CEE15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59" y="3062287"/>
            <a:ext cx="1330314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816" y="4433886"/>
            <a:ext cx="1302327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4E4992-19E5-420C-ACE6-BBAF2A56E5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620" r="439"/>
          <a:stretch/>
        </p:blipFill>
        <p:spPr>
          <a:xfrm>
            <a:off x="1365876" y="1690688"/>
            <a:ext cx="1271984" cy="1371599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98FC37B6-8395-4AC2-A35E-0D3B5EE8E3C1}"/>
              </a:ext>
            </a:extLst>
          </p:cNvPr>
          <p:cNvSpPr/>
          <p:nvPr/>
        </p:nvSpPr>
        <p:spPr>
          <a:xfrm rot="16200000" flipH="1">
            <a:off x="1723459" y="2605088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DCC2CF7-F0B9-48C4-8B68-96007F69357A}"/>
              </a:ext>
            </a:extLst>
          </p:cNvPr>
          <p:cNvSpPr/>
          <p:nvPr/>
        </p:nvSpPr>
        <p:spPr>
          <a:xfrm rot="16200000" flipH="1">
            <a:off x="2388616" y="3976687"/>
            <a:ext cx="914400" cy="914400"/>
          </a:xfrm>
          <a:prstGeom prst="arc">
            <a:avLst/>
          </a:prstGeom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4138050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4132884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4132884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4138050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002B4085-4E15-4BD9-98B2-1BCB97356B1A}"/>
              </a:ext>
            </a:extLst>
          </p:cNvPr>
          <p:cNvSpPr/>
          <p:nvPr/>
        </p:nvSpPr>
        <p:spPr>
          <a:xfrm>
            <a:off x="9082248" y="365125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92916"/>
              <a:gd name="adj6" fmla="val -111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 and Docker files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80341691-1A17-46E9-8D43-6AD619FAB069}"/>
              </a:ext>
            </a:extLst>
          </p:cNvPr>
          <p:cNvSpPr/>
          <p:nvPr/>
        </p:nvSpPr>
        <p:spPr>
          <a:xfrm>
            <a:off x="9082247" y="1887449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92916"/>
              <a:gd name="adj6" fmla="val -111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Configuration: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project-specific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24B7344-3527-4F18-9E76-1174DBFCA571}"/>
              </a:ext>
            </a:extLst>
          </p:cNvPr>
          <p:cNvSpPr/>
          <p:nvPr/>
        </p:nvSpPr>
        <p:spPr>
          <a:xfrm>
            <a:off x="9082246" y="3409773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92916"/>
              <a:gd name="adj6" fmla="val -111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templates: Terraform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0D5D71A2-82F5-4666-970D-86AEECAE920B}"/>
              </a:ext>
            </a:extLst>
          </p:cNvPr>
          <p:cNvSpPr/>
          <p:nvPr/>
        </p:nvSpPr>
        <p:spPr>
          <a:xfrm>
            <a:off x="9082246" y="4932097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92916"/>
              <a:gd name="adj6" fmla="val -111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Workloads templates: Helm</a:t>
            </a:r>
          </a:p>
        </p:txBody>
      </p:sp>
    </p:spTree>
    <p:extLst>
      <p:ext uri="{BB962C8B-B14F-4D97-AF65-F5344CB8AC3E}">
        <p14:creationId xmlns:p14="http://schemas.microsoft.com/office/powerpoint/2010/main" val="80680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AB577B-3853-4E5C-9F59-23711C94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34" y="1732689"/>
            <a:ext cx="910269" cy="376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6D8BA-6343-4C0F-8DC7-367A494A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82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324" y="4433886"/>
            <a:ext cx="1302327" cy="13716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3446558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3441392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3441392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3446558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002B4085-4E15-4BD9-98B2-1BCB97356B1A}"/>
              </a:ext>
            </a:extLst>
          </p:cNvPr>
          <p:cNvSpPr/>
          <p:nvPr/>
        </p:nvSpPr>
        <p:spPr>
          <a:xfrm>
            <a:off x="9412180" y="1778533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74288"/>
              <a:gd name="adj6" fmla="val -432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build (Docker)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80341691-1A17-46E9-8D43-6AD619FAB069}"/>
              </a:ext>
            </a:extLst>
          </p:cNvPr>
          <p:cNvSpPr/>
          <p:nvPr/>
        </p:nvSpPr>
        <p:spPr>
          <a:xfrm>
            <a:off x="9418515" y="3193348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42113"/>
              <a:gd name="adj6" fmla="val -434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 to deploy (Terraform)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4A77EB-72A4-4539-B75D-147991D34EA3}"/>
              </a:ext>
            </a:extLst>
          </p:cNvPr>
          <p:cNvSpPr/>
          <p:nvPr/>
        </p:nvSpPr>
        <p:spPr>
          <a:xfrm>
            <a:off x="5891293" y="2238233"/>
            <a:ext cx="1709900" cy="236561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48EAF5-42AC-45DD-93DB-E68FEE6916FD}"/>
              </a:ext>
            </a:extLst>
          </p:cNvPr>
          <p:cNvSpPr/>
          <p:nvPr/>
        </p:nvSpPr>
        <p:spPr>
          <a:xfrm flipV="1">
            <a:off x="5929223" y="2691732"/>
            <a:ext cx="1671969" cy="829390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62F03E-08F1-4C2C-B00E-EAE1A70431D5}"/>
              </a:ext>
            </a:extLst>
          </p:cNvPr>
          <p:cNvSpPr/>
          <p:nvPr/>
        </p:nvSpPr>
        <p:spPr>
          <a:xfrm flipV="1">
            <a:off x="5934390" y="2995290"/>
            <a:ext cx="1671970" cy="1795073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0AAAF632-5012-43E1-8AB9-73DD81F3E56D}"/>
              </a:ext>
            </a:extLst>
          </p:cNvPr>
          <p:cNvSpPr/>
          <p:nvPr/>
        </p:nvSpPr>
        <p:spPr>
          <a:xfrm>
            <a:off x="9412179" y="4608163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20663"/>
              <a:gd name="adj6" fmla="val -430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components to resources (Helm)</a:t>
            </a:r>
          </a:p>
        </p:txBody>
      </p:sp>
    </p:spTree>
    <p:extLst>
      <p:ext uri="{BB962C8B-B14F-4D97-AF65-F5344CB8AC3E}">
        <p14:creationId xmlns:p14="http://schemas.microsoft.com/office/powerpoint/2010/main" val="289019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CAE7-11E8-4803-A63B-0C48669A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2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24" y="4433886"/>
            <a:ext cx="1302327" cy="13716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3446558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3441392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3441392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3446558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002B4085-4E15-4BD9-98B2-1BCB97356B1A}"/>
              </a:ext>
            </a:extLst>
          </p:cNvPr>
          <p:cNvSpPr/>
          <p:nvPr/>
        </p:nvSpPr>
        <p:spPr>
          <a:xfrm>
            <a:off x="6878246" y="554667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74288"/>
              <a:gd name="adj6" fmla="val -432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Code, Docker files, binaries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80341691-1A17-46E9-8D43-6AD619FAB069}"/>
              </a:ext>
            </a:extLst>
          </p:cNvPr>
          <p:cNvSpPr/>
          <p:nvPr/>
        </p:nvSpPr>
        <p:spPr>
          <a:xfrm>
            <a:off x="6878245" y="3097814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143156"/>
              <a:gd name="adj6" fmla="val -443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Terraform templates (miss variable values)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0AAAF632-5012-43E1-8AB9-73DD81F3E56D}"/>
              </a:ext>
            </a:extLst>
          </p:cNvPr>
          <p:cNvSpPr/>
          <p:nvPr/>
        </p:nvSpPr>
        <p:spPr>
          <a:xfrm>
            <a:off x="6878245" y="5114906"/>
            <a:ext cx="2227197" cy="805912"/>
          </a:xfrm>
          <a:prstGeom prst="borderCallout2">
            <a:avLst>
              <a:gd name="adj1" fmla="val 28088"/>
              <a:gd name="adj2" fmla="val -3099"/>
              <a:gd name="adj3" fmla="val 28652"/>
              <a:gd name="adj4" fmla="val -14520"/>
              <a:gd name="adj5" fmla="val 91788"/>
              <a:gd name="adj6" fmla="val -434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Helm charts (miss variable values)</a:t>
            </a:r>
          </a:p>
        </p:txBody>
      </p:sp>
    </p:spTree>
    <p:extLst>
      <p:ext uri="{BB962C8B-B14F-4D97-AF65-F5344CB8AC3E}">
        <p14:creationId xmlns:p14="http://schemas.microsoft.com/office/powerpoint/2010/main" val="401829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AB577B-3853-4E5C-9F59-23711C94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554" y="1732689"/>
            <a:ext cx="910269" cy="376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6D8BA-6343-4C0F-8DC7-367A494A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44" y="365125"/>
            <a:ext cx="1454423" cy="623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5B508-3DC3-4585-BAF2-C5D0DAD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A7A1CF-9381-46A8-8D77-DFEAC551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resource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resources.yml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copy template to work folder under 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yuruna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apply variables from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resources.yml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execute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terraform apply</a:t>
            </a:r>
            <a:r>
              <a:rPr lang="en-US" dirty="0"/>
              <a:t> from work folder</a:t>
            </a:r>
          </a:p>
          <a:p>
            <a:pPr lvl="2"/>
            <a:r>
              <a:rPr lang="en-US" dirty="0"/>
              <a:t>creates local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.terraform</a:t>
            </a:r>
            <a:r>
              <a:rPr lang="en-US" dirty="0"/>
              <a:t> under work folder, </a:t>
            </a:r>
            <a:br>
              <a:rPr lang="en-US" dirty="0"/>
            </a:br>
            <a:r>
              <a:rPr lang="en-US" dirty="0"/>
              <a:t>which can be used later in terraform destroy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51500E-608D-41DF-A517-BE668681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44" y="4433886"/>
            <a:ext cx="1302327" cy="13716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77F86E-B3C3-4B27-9061-70B963263031}"/>
              </a:ext>
            </a:extLst>
          </p:cNvPr>
          <p:cNvSpPr/>
          <p:nvPr/>
        </p:nvSpPr>
        <p:spPr>
          <a:xfrm>
            <a:off x="6997478" y="821410"/>
            <a:ext cx="1524000" cy="3771254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533381-159E-4344-90F6-599A49FFB7EE}"/>
              </a:ext>
            </a:extLst>
          </p:cNvPr>
          <p:cNvSpPr/>
          <p:nvPr/>
        </p:nvSpPr>
        <p:spPr>
          <a:xfrm>
            <a:off x="6992312" y="2520645"/>
            <a:ext cx="1534332" cy="2325158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4F2D2C-DD06-4225-B881-620F7936D6BA}"/>
              </a:ext>
            </a:extLst>
          </p:cNvPr>
          <p:cNvSpPr/>
          <p:nvPr/>
        </p:nvSpPr>
        <p:spPr>
          <a:xfrm>
            <a:off x="6992312" y="4016542"/>
            <a:ext cx="1529166" cy="1113397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AEBB47-4F95-49DD-BA3F-E01CCC43E285}"/>
              </a:ext>
            </a:extLst>
          </p:cNvPr>
          <p:cNvSpPr/>
          <p:nvPr/>
        </p:nvSpPr>
        <p:spPr>
          <a:xfrm>
            <a:off x="6997478" y="5414075"/>
            <a:ext cx="1513668" cy="459783"/>
          </a:xfrm>
          <a:custGeom>
            <a:avLst/>
            <a:gdLst>
              <a:gd name="connsiteX0" fmla="*/ 0 w 1513668"/>
              <a:gd name="connsiteY0" fmla="*/ 0 h 459783"/>
              <a:gd name="connsiteX1" fmla="*/ 470115 w 1513668"/>
              <a:gd name="connsiteY1" fmla="*/ 123986 h 459783"/>
              <a:gd name="connsiteX2" fmla="*/ 919566 w 1513668"/>
              <a:gd name="connsiteY2" fmla="*/ 366793 h 459783"/>
              <a:gd name="connsiteX3" fmla="*/ 1513668 w 1513668"/>
              <a:gd name="connsiteY3" fmla="*/ 459783 h 45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3668" h="459783">
                <a:moveTo>
                  <a:pt x="0" y="0"/>
                </a:moveTo>
                <a:cubicBezTo>
                  <a:pt x="158427" y="31427"/>
                  <a:pt x="316854" y="62854"/>
                  <a:pt x="470115" y="123986"/>
                </a:cubicBezTo>
                <a:cubicBezTo>
                  <a:pt x="623376" y="185118"/>
                  <a:pt x="745641" y="310827"/>
                  <a:pt x="919566" y="366793"/>
                </a:cubicBezTo>
                <a:cubicBezTo>
                  <a:pt x="1093491" y="422759"/>
                  <a:pt x="1303579" y="441271"/>
                  <a:pt x="1513668" y="45978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4A77EB-72A4-4539-B75D-147991D34EA3}"/>
              </a:ext>
            </a:extLst>
          </p:cNvPr>
          <p:cNvSpPr/>
          <p:nvPr/>
        </p:nvSpPr>
        <p:spPr>
          <a:xfrm>
            <a:off x="9442213" y="2238233"/>
            <a:ext cx="1709900" cy="236561"/>
          </a:xfrm>
          <a:custGeom>
            <a:avLst/>
            <a:gdLst>
              <a:gd name="connsiteX0" fmla="*/ 0 w 1524000"/>
              <a:gd name="connsiteY0" fmla="*/ 3771254 h 3771254"/>
              <a:gd name="connsiteX1" fmla="*/ 485614 w 1524000"/>
              <a:gd name="connsiteY1" fmla="*/ 1678983 h 3771254"/>
              <a:gd name="connsiteX2" fmla="*/ 738753 w 1524000"/>
              <a:gd name="connsiteY2" fmla="*/ 247973 h 3771254"/>
              <a:gd name="connsiteX3" fmla="*/ 1524000 w 1524000"/>
              <a:gd name="connsiteY3" fmla="*/ 0 h 37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3771254">
                <a:moveTo>
                  <a:pt x="0" y="3771254"/>
                </a:moveTo>
                <a:cubicBezTo>
                  <a:pt x="181244" y="3018725"/>
                  <a:pt x="362489" y="2266196"/>
                  <a:pt x="485614" y="1678983"/>
                </a:cubicBezTo>
                <a:cubicBezTo>
                  <a:pt x="608740" y="1091769"/>
                  <a:pt x="565689" y="527803"/>
                  <a:pt x="738753" y="247973"/>
                </a:cubicBezTo>
                <a:cubicBezTo>
                  <a:pt x="911817" y="-31857"/>
                  <a:pt x="1410346" y="7749"/>
                  <a:pt x="1524000" y="0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48EAF5-42AC-45DD-93DB-E68FEE6916FD}"/>
              </a:ext>
            </a:extLst>
          </p:cNvPr>
          <p:cNvSpPr/>
          <p:nvPr/>
        </p:nvSpPr>
        <p:spPr>
          <a:xfrm flipV="1">
            <a:off x="9480143" y="2691732"/>
            <a:ext cx="1671969" cy="829390"/>
          </a:xfrm>
          <a:custGeom>
            <a:avLst/>
            <a:gdLst>
              <a:gd name="connsiteX0" fmla="*/ 0 w 1534332"/>
              <a:gd name="connsiteY0" fmla="*/ 2325158 h 2325158"/>
              <a:gd name="connsiteX1" fmla="*/ 630264 w 1534332"/>
              <a:gd name="connsiteY1" fmla="*/ 1390094 h 2325158"/>
              <a:gd name="connsiteX2" fmla="*/ 1048719 w 1534332"/>
              <a:gd name="connsiteY2" fmla="*/ 227721 h 2325158"/>
              <a:gd name="connsiteX3" fmla="*/ 1534332 w 1534332"/>
              <a:gd name="connsiteY3" fmla="*/ 413 h 232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332" h="2325158">
                <a:moveTo>
                  <a:pt x="0" y="2325158"/>
                </a:moveTo>
                <a:cubicBezTo>
                  <a:pt x="227739" y="2032412"/>
                  <a:pt x="455478" y="1739667"/>
                  <a:pt x="630264" y="1390094"/>
                </a:cubicBezTo>
                <a:cubicBezTo>
                  <a:pt x="805051" y="1040521"/>
                  <a:pt x="898041" y="459334"/>
                  <a:pt x="1048719" y="227721"/>
                </a:cubicBezTo>
                <a:cubicBezTo>
                  <a:pt x="1199397" y="-3892"/>
                  <a:pt x="1366864" y="-1740"/>
                  <a:pt x="1534332" y="413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62F03E-08F1-4C2C-B00E-EAE1A70431D5}"/>
              </a:ext>
            </a:extLst>
          </p:cNvPr>
          <p:cNvSpPr/>
          <p:nvPr/>
        </p:nvSpPr>
        <p:spPr>
          <a:xfrm flipV="1">
            <a:off x="9485310" y="2995290"/>
            <a:ext cx="1671970" cy="1795073"/>
          </a:xfrm>
          <a:custGeom>
            <a:avLst/>
            <a:gdLst>
              <a:gd name="connsiteX0" fmla="*/ 0 w 1529166"/>
              <a:gd name="connsiteY0" fmla="*/ 1113397 h 1113397"/>
              <a:gd name="connsiteX1" fmla="*/ 749085 w 1529166"/>
              <a:gd name="connsiteY1" fmla="*/ 617451 h 1113397"/>
              <a:gd name="connsiteX2" fmla="*/ 1245030 w 1529166"/>
              <a:gd name="connsiteY2" fmla="*/ 85343 h 1113397"/>
              <a:gd name="connsiteX3" fmla="*/ 1529166 w 1529166"/>
              <a:gd name="connsiteY3" fmla="*/ 7851 h 11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166" h="1113397">
                <a:moveTo>
                  <a:pt x="0" y="1113397"/>
                </a:moveTo>
                <a:cubicBezTo>
                  <a:pt x="270790" y="951095"/>
                  <a:pt x="541580" y="788793"/>
                  <a:pt x="749085" y="617451"/>
                </a:cubicBezTo>
                <a:cubicBezTo>
                  <a:pt x="956590" y="446109"/>
                  <a:pt x="1115017" y="186943"/>
                  <a:pt x="1245030" y="85343"/>
                </a:cubicBezTo>
                <a:cubicBezTo>
                  <a:pt x="1375043" y="-16257"/>
                  <a:pt x="1452104" y="-4203"/>
                  <a:pt x="1529166" y="7851"/>
                </a:cubicBezTo>
              </a:path>
            </a:pathLst>
          </a:custGeom>
          <a:noFill/>
          <a:ln w="38100" cap="rnd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9C43C4-0E44-4513-BB58-B4E54C5C8DCE}"/>
              </a:ext>
            </a:extLst>
          </p:cNvPr>
          <p:cNvSpPr/>
          <p:nvPr/>
        </p:nvSpPr>
        <p:spPr>
          <a:xfrm>
            <a:off x="8222994" y="3508701"/>
            <a:ext cx="1437564" cy="153973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57402B-B309-4B64-AB01-668341F5389D}"/>
              </a:ext>
            </a:extLst>
          </p:cNvPr>
          <p:cNvSpPr/>
          <p:nvPr/>
        </p:nvSpPr>
        <p:spPr>
          <a:xfrm>
            <a:off x="11040147" y="3000178"/>
            <a:ext cx="1014488" cy="124896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1346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Yuruna</vt:lpstr>
      <vt:lpstr>Yuruna goals</vt:lpstr>
      <vt:lpstr>Personas</vt:lpstr>
      <vt:lpstr>Folder structure</vt:lpstr>
      <vt:lpstr>Framework folders</vt:lpstr>
      <vt:lpstr>Projects</vt:lpstr>
      <vt:lpstr>Configuration</vt:lpstr>
      <vt:lpstr>Templates</vt:lpstr>
      <vt:lpstr>yuruna resources</vt:lpstr>
      <vt:lpstr>yuruna components</vt:lpstr>
      <vt:lpstr>yuruna workloads</vt:lpstr>
      <vt:lpstr>yuruna command details</vt:lpstr>
      <vt:lpstr>Multiple configurations</vt:lpstr>
      <vt:lpstr>Resources.yml</vt:lpstr>
      <vt:lpstr>Components.yml</vt:lpstr>
      <vt:lpstr>Workloads.yml (part 1)</vt:lpstr>
      <vt:lpstr>Workloads.yml (part 2)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Yuruna</dc:title>
  <dc:creator>Alisson Sol</dc:creator>
  <cp:lastModifiedBy>Alisson Sol</cp:lastModifiedBy>
  <cp:revision>26</cp:revision>
  <dcterms:created xsi:type="dcterms:W3CDTF">2020-12-07T01:02:36Z</dcterms:created>
  <dcterms:modified xsi:type="dcterms:W3CDTF">2020-12-22T07:55:53Z</dcterms:modified>
</cp:coreProperties>
</file>