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12" autoAdjust="0"/>
  </p:normalViewPr>
  <p:slideViewPr>
    <p:cSldViewPr snapToGrid="0">
      <p:cViewPr varScale="1">
        <p:scale>
          <a:sx n="148" d="100"/>
          <a:sy n="148" d="100"/>
        </p:scale>
        <p:origin x="5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8DF2D-787D-421D-BB70-E8C2AF8066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6A25-9DFE-43DF-ADD0-4DC23A20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https://microsoft.sharepoint-df.com/teams/ic3po/wiki/2020-10-IC3-FM.aspx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6A25-9DFE-43DF-ADD0-4DC23A200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https://microsoft.sharepoint-df.com/teams/ic3po/wiki/2020-10-IC3-FM.aspx</a:t>
            </a:r>
          </a:p>
          <a:p>
            <a:endParaRPr lang="en-US" dirty="0"/>
          </a:p>
          <a:p>
            <a:r>
              <a:rPr lang="en-US" dirty="0"/>
              <a:t>Reference</a:t>
            </a:r>
            <a:r>
              <a:rPr lang="en-US"/>
              <a:t>: https://github.com/microsoft/Ironclad/tree/b2afa7e3eb65285fd3dba4ffa9dc10c6da593727/ironfleet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6A25-9DFE-43DF-ADD0-4DC23A200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73D9-D9D4-43DC-AD5E-F2FC484E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B219C-0112-4C0A-823F-23932639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3CBA-1114-4DE7-AAA3-DDB0F678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CB6-6E7E-47D2-99E6-6480AA4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D02-EB2F-4D47-B6EE-EFCD0712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6C3D-8980-474C-ABA8-2D78004A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1A36-941A-4A54-BB89-8A9B31F1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10E9-088C-4001-A754-36EB1DF1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DC72-52A2-4F14-89AC-A5CE78C9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7B07-FBDF-4ACF-B870-9C4611FB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917C9-6E44-4FD0-AA2E-681D5ABE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7D64-4270-4E0C-8722-C522FBFE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1E52-4B06-48DB-AA89-5EB6F96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078C-5F49-4464-8053-18F73BFA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F7081-C00D-4DBF-B7B3-9863F69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8E6E-DCBA-475A-9BF3-CD5A79F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BC5E-938E-4AD5-AA7E-EB1506D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CCD6-968F-4DCB-83D7-86279A93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BB73-A0FC-4A1A-820C-8BE66025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F96C-EB63-4678-A6AC-A4951C62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A28B-B0DF-4D90-9D59-862E7D27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191A-3937-48F4-A334-A9FA70C6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56E6-9AFC-468E-ADD2-2216196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EF94-CB0D-418F-970C-58C47FBC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A6CD-7585-4ED2-97DC-7A81ECEB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9DC8-68CC-4499-AAFC-E700E445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BEB4-998C-4206-A3F3-0A64A15E4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52EFE-D2D3-4F4A-B7F0-08ECB2C9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08EB-964D-4E9C-A037-53E03E94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FCA0-CDDC-410E-B691-CC45657A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CE-81D7-4335-B1D8-E99B7D7A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25B8-54F5-46AA-8D1A-D73782BD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1926-F52D-4745-A9AF-2121D650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D560-AAEB-4E0F-88AF-1100F7D5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CA85-E4C2-4286-929F-FD42BCA0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87AD7-D890-4C67-B36F-17E6B76A5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8F7B-F78D-4812-AC7E-2178B5D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B916-C390-4AF1-BABD-5204D5D3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6D829-A517-43F4-8FC5-C592448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B6B6-D96A-4D32-90C4-B727515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BB0DF-3021-4EC9-9080-1A15794B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E1EF-12A8-4925-BEAC-786AF0C6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171E2-7BA3-41CA-BB7D-7255D51F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AE8D3-F802-4A1F-9680-EDEFA8A0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A931E-780E-4583-9C47-9C374182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BE2D-CAED-4313-9D70-1A5CE937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17A2-83D7-4B9E-8FD3-F99F664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6208-FCFB-46FE-A6F7-2F799F0A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0B50-3F67-489F-80FD-9DBA20C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0F89-754B-488E-911C-DDB2781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D86B-406C-401E-8AC3-75F20C7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B071-10F6-4AAE-A439-45556D4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37D5-AC1D-4643-A796-68D4242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9E6B2-051F-4801-ABCF-6597A0472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06181-B69F-4D2A-B0B8-1CF62027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3302-4540-4B28-9E17-E2F917EA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505F-3B44-4939-A5E8-F604CD1D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3B57-96B2-48F1-8FA0-B52714D8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256AE-1247-4C0F-AFFE-8C754B27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3F16-9709-480A-8F5B-4BC5DFE8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F9B7-A3B8-477E-AA0F-02A907EDF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FB88-476E-4D27-BC8A-FF18308EB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122A-104A-4B49-9304-4ABF20AF3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15A5-1436-4900-BB54-97A737EB3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A75-B59D-4E6F-A27B-03689733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pixabay.com/en/world-map-global-geography-1958134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a-bc.com/training.php?id=4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hyperlink" Target="http://channel9.msdn.com/Blogs/LarryLarsen/Windows-Home-Server-Add-in-Wake-On-La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pixabay.com/en/world-map-global-geography-1958134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a-bc.com/training.php?id=4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hyperlink" Target="http://channel9.msdn.com/Blogs/LarryLarsen/Windows-Home-Server-Add-in-Wake-On-La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pixabay.com/en/world-map-global-geography-1958134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a-bc.com/training.php?id=4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hyperlink" Target="http://channel9.msdn.com/Blogs/LarryLarsen/Windows-Home-Server-Add-in-Wake-On-La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ABF-EE78-46DE-A099-729226CCA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19DE-CCF2-447B-A3C7-91B837BCB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Microsoft Research, IC3, AI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C5F5-8BDE-4D90-9B99-90C4FBE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Grava?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71A5-8F5E-4C9C-B41B-A12267A8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Grava is a framework for continuous sharing of state and operations across pods in different Kubernetes clusters despite server and 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206380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390FC-5FF5-40D2-9837-C9ED9B1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6216" y="1440233"/>
            <a:ext cx="10079567" cy="54177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AE514-9CB8-4563-ACEA-0B02C7B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Customer Scenario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D158C-68D2-4F77-AFEA-7565433E3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2074264" y="3200400"/>
            <a:ext cx="731521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F73AC-2835-47AB-AB7C-1C46F8CD1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88485" y="2478793"/>
            <a:ext cx="899263" cy="741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D3710-8F8F-4630-8FB2-4ACC9016B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88531" y="4919486"/>
            <a:ext cx="899263" cy="741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1B99A-E02A-4CD6-9D90-0EBD192BF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68975" y="2829454"/>
            <a:ext cx="899263" cy="741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F7D2D-C4C8-4E6D-A8A9-0CD906A6C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51687" y="4078464"/>
            <a:ext cx="899263" cy="74189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4A7B4E-479F-4580-A7BB-E9CC90CDD0D6}"/>
              </a:ext>
            </a:extLst>
          </p:cNvPr>
          <p:cNvSpPr/>
          <p:nvPr/>
        </p:nvSpPr>
        <p:spPr>
          <a:xfrm>
            <a:off x="2353733" y="2675467"/>
            <a:ext cx="603956" cy="428977"/>
          </a:xfrm>
          <a:custGeom>
            <a:avLst/>
            <a:gdLst>
              <a:gd name="connsiteX0" fmla="*/ 0 w 603956"/>
              <a:gd name="connsiteY0" fmla="*/ 428977 h 428977"/>
              <a:gd name="connsiteX1" fmla="*/ 169334 w 603956"/>
              <a:gd name="connsiteY1" fmla="*/ 101600 h 428977"/>
              <a:gd name="connsiteX2" fmla="*/ 603956 w 603956"/>
              <a:gd name="connsiteY2" fmla="*/ 0 h 42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956" h="428977">
                <a:moveTo>
                  <a:pt x="0" y="428977"/>
                </a:moveTo>
                <a:cubicBezTo>
                  <a:pt x="34337" y="301036"/>
                  <a:pt x="68675" y="173096"/>
                  <a:pt x="169334" y="101600"/>
                </a:cubicBezTo>
                <a:cubicBezTo>
                  <a:pt x="269993" y="30104"/>
                  <a:pt x="543749" y="16933"/>
                  <a:pt x="603956" y="0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08BE2D-F170-474E-9928-2B404CFF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721797" y="3484865"/>
            <a:ext cx="731521" cy="4572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6131FA-1220-4341-9E64-E8A506200565}"/>
              </a:ext>
            </a:extLst>
          </p:cNvPr>
          <p:cNvSpPr/>
          <p:nvPr/>
        </p:nvSpPr>
        <p:spPr>
          <a:xfrm>
            <a:off x="4585447" y="4820771"/>
            <a:ext cx="3832412" cy="688600"/>
          </a:xfrm>
          <a:custGeom>
            <a:avLst/>
            <a:gdLst>
              <a:gd name="connsiteX0" fmla="*/ 0 w 3832412"/>
              <a:gd name="connsiteY0" fmla="*/ 470647 h 688600"/>
              <a:gd name="connsiteX1" fmla="*/ 2595282 w 3832412"/>
              <a:gd name="connsiteY1" fmla="*/ 665629 h 688600"/>
              <a:gd name="connsiteX2" fmla="*/ 3832412 w 3832412"/>
              <a:gd name="connsiteY2" fmla="*/ 0 h 6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412" h="688600">
                <a:moveTo>
                  <a:pt x="0" y="470647"/>
                </a:moveTo>
                <a:cubicBezTo>
                  <a:pt x="978273" y="607358"/>
                  <a:pt x="1956547" y="744070"/>
                  <a:pt x="2595282" y="665629"/>
                </a:cubicBezTo>
                <a:cubicBezTo>
                  <a:pt x="3234017" y="587188"/>
                  <a:pt x="3533214" y="293594"/>
                  <a:pt x="3832412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D3C048-0AE1-4990-BFCE-57DDB7211404}"/>
              </a:ext>
            </a:extLst>
          </p:cNvPr>
          <p:cNvSpPr/>
          <p:nvPr/>
        </p:nvSpPr>
        <p:spPr>
          <a:xfrm>
            <a:off x="3105649" y="3207124"/>
            <a:ext cx="854510" cy="1721223"/>
          </a:xfrm>
          <a:custGeom>
            <a:avLst/>
            <a:gdLst>
              <a:gd name="connsiteX0" fmla="*/ 854510 w 854510"/>
              <a:gd name="connsiteY0" fmla="*/ 1721223 h 1721223"/>
              <a:gd name="connsiteX1" fmla="*/ 81304 w 854510"/>
              <a:gd name="connsiteY1" fmla="*/ 968188 h 1721223"/>
              <a:gd name="connsiteX2" fmla="*/ 61133 w 854510"/>
              <a:gd name="connsiteY2" fmla="*/ 0 h 17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510" h="1721223">
                <a:moveTo>
                  <a:pt x="854510" y="1721223"/>
                </a:moveTo>
                <a:cubicBezTo>
                  <a:pt x="534022" y="1488141"/>
                  <a:pt x="213534" y="1255059"/>
                  <a:pt x="81304" y="968188"/>
                </a:cubicBezTo>
                <a:cubicBezTo>
                  <a:pt x="-50926" y="681317"/>
                  <a:pt x="5103" y="340658"/>
                  <a:pt x="61133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D8E089-4735-4A00-9C81-DC3EF321241F}"/>
              </a:ext>
            </a:extLst>
          </p:cNvPr>
          <p:cNvSpPr/>
          <p:nvPr/>
        </p:nvSpPr>
        <p:spPr>
          <a:xfrm>
            <a:off x="4551829" y="3536576"/>
            <a:ext cx="1371600" cy="1351430"/>
          </a:xfrm>
          <a:custGeom>
            <a:avLst/>
            <a:gdLst>
              <a:gd name="connsiteX0" fmla="*/ 0 w 1371600"/>
              <a:gd name="connsiteY0" fmla="*/ 1351430 h 1351430"/>
              <a:gd name="connsiteX1" fmla="*/ 1116106 w 1371600"/>
              <a:gd name="connsiteY1" fmla="*/ 1035424 h 1351430"/>
              <a:gd name="connsiteX2" fmla="*/ 1371600 w 1371600"/>
              <a:gd name="connsiteY2" fmla="*/ 0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351430">
                <a:moveTo>
                  <a:pt x="0" y="1351430"/>
                </a:moveTo>
                <a:cubicBezTo>
                  <a:pt x="443753" y="1306046"/>
                  <a:pt x="887506" y="1260662"/>
                  <a:pt x="1116106" y="1035424"/>
                </a:cubicBezTo>
                <a:cubicBezTo>
                  <a:pt x="1344706" y="810186"/>
                  <a:pt x="1358153" y="405093"/>
                  <a:pt x="1371600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77AC810-C4A5-47B7-BA0B-E485F43B43A8}"/>
              </a:ext>
            </a:extLst>
          </p:cNvPr>
          <p:cNvSpPr/>
          <p:nvPr/>
        </p:nvSpPr>
        <p:spPr>
          <a:xfrm>
            <a:off x="3563471" y="2755505"/>
            <a:ext cx="2064123" cy="283530"/>
          </a:xfrm>
          <a:custGeom>
            <a:avLst/>
            <a:gdLst>
              <a:gd name="connsiteX0" fmla="*/ 0 w 2064123"/>
              <a:gd name="connsiteY0" fmla="*/ 202848 h 283530"/>
              <a:gd name="connsiteX1" fmla="*/ 1048870 w 2064123"/>
              <a:gd name="connsiteY1" fmla="*/ 1142 h 283530"/>
              <a:gd name="connsiteX2" fmla="*/ 2064123 w 2064123"/>
              <a:gd name="connsiteY2" fmla="*/ 283530 h 28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4123" h="283530">
                <a:moveTo>
                  <a:pt x="0" y="202848"/>
                </a:moveTo>
                <a:cubicBezTo>
                  <a:pt x="352425" y="95271"/>
                  <a:pt x="704850" y="-12305"/>
                  <a:pt x="1048870" y="1142"/>
                </a:cubicBezTo>
                <a:cubicBezTo>
                  <a:pt x="1392890" y="14589"/>
                  <a:pt x="1728506" y="149059"/>
                  <a:pt x="2064123" y="28353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FE08051-1466-4DA7-9321-C28652B18659}"/>
              </a:ext>
            </a:extLst>
          </p:cNvPr>
          <p:cNvSpPr/>
          <p:nvPr/>
        </p:nvSpPr>
        <p:spPr>
          <a:xfrm>
            <a:off x="6199046" y="3046580"/>
            <a:ext cx="638783" cy="496720"/>
          </a:xfrm>
          <a:custGeom>
            <a:avLst/>
            <a:gdLst>
              <a:gd name="connsiteX0" fmla="*/ 638783 w 638783"/>
              <a:gd name="connsiteY0" fmla="*/ 496720 h 496720"/>
              <a:gd name="connsiteX1" fmla="*/ 410183 w 638783"/>
              <a:gd name="connsiteY1" fmla="*/ 93308 h 496720"/>
              <a:gd name="connsiteX2" fmla="*/ 48 w 638783"/>
              <a:gd name="connsiteY2" fmla="*/ 19349 h 4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783" h="496720">
                <a:moveTo>
                  <a:pt x="638783" y="496720"/>
                </a:moveTo>
                <a:cubicBezTo>
                  <a:pt x="577711" y="334795"/>
                  <a:pt x="516639" y="172870"/>
                  <a:pt x="410183" y="93308"/>
                </a:cubicBezTo>
                <a:cubicBezTo>
                  <a:pt x="303727" y="13746"/>
                  <a:pt x="-4435" y="-26595"/>
                  <a:pt x="48" y="19349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B62F42-9D05-4614-A04F-553DB8984AEE}"/>
              </a:ext>
            </a:extLst>
          </p:cNvPr>
          <p:cNvSpPr/>
          <p:nvPr/>
        </p:nvSpPr>
        <p:spPr>
          <a:xfrm>
            <a:off x="3529853" y="2200530"/>
            <a:ext cx="5183841" cy="1786523"/>
          </a:xfrm>
          <a:custGeom>
            <a:avLst/>
            <a:gdLst>
              <a:gd name="connsiteX0" fmla="*/ 0 w 5183841"/>
              <a:gd name="connsiteY0" fmla="*/ 408199 h 1786523"/>
              <a:gd name="connsiteX1" fmla="*/ 3684494 w 5183841"/>
              <a:gd name="connsiteY1" fmla="*/ 85470 h 1786523"/>
              <a:gd name="connsiteX2" fmla="*/ 5183841 w 5183841"/>
              <a:gd name="connsiteY2" fmla="*/ 1786523 h 17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3841" h="1786523">
                <a:moveTo>
                  <a:pt x="0" y="408199"/>
                </a:moveTo>
                <a:cubicBezTo>
                  <a:pt x="1410260" y="131974"/>
                  <a:pt x="2820521" y="-144251"/>
                  <a:pt x="3684494" y="85470"/>
                </a:cubicBezTo>
                <a:cubicBezTo>
                  <a:pt x="4548468" y="315191"/>
                  <a:pt x="4866154" y="1050857"/>
                  <a:pt x="5183841" y="1786523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A02DC97-5F82-4182-A7F3-9F4B30E34BC3}"/>
              </a:ext>
            </a:extLst>
          </p:cNvPr>
          <p:cNvSpPr/>
          <p:nvPr/>
        </p:nvSpPr>
        <p:spPr>
          <a:xfrm>
            <a:off x="6104965" y="2599408"/>
            <a:ext cx="2359959" cy="1427986"/>
          </a:xfrm>
          <a:custGeom>
            <a:avLst/>
            <a:gdLst>
              <a:gd name="connsiteX0" fmla="*/ 0 w 2359959"/>
              <a:gd name="connsiteY0" fmla="*/ 231198 h 1427986"/>
              <a:gd name="connsiteX1" fmla="*/ 1223682 w 2359959"/>
              <a:gd name="connsiteY1" fmla="*/ 90004 h 1427986"/>
              <a:gd name="connsiteX2" fmla="*/ 2359959 w 2359959"/>
              <a:gd name="connsiteY2" fmla="*/ 1427986 h 142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959" h="1427986">
                <a:moveTo>
                  <a:pt x="0" y="231198"/>
                </a:moveTo>
                <a:cubicBezTo>
                  <a:pt x="415178" y="60868"/>
                  <a:pt x="830356" y="-109461"/>
                  <a:pt x="1223682" y="90004"/>
                </a:cubicBezTo>
                <a:cubicBezTo>
                  <a:pt x="1617008" y="289469"/>
                  <a:pt x="1988483" y="858727"/>
                  <a:pt x="2359959" y="142798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390FC-5FF5-40D2-9837-C9ED9B1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6216" y="1440233"/>
            <a:ext cx="10079567" cy="54177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AE514-9CB8-4563-ACEA-0B02C7B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Customer Scenario - Failure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D158C-68D2-4F77-AFEA-7565433E3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2074264" y="3200400"/>
            <a:ext cx="731521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F73AC-2835-47AB-AB7C-1C46F8CD1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88485" y="2478793"/>
            <a:ext cx="899263" cy="741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D3710-8F8F-4630-8FB2-4ACC9016B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88531" y="4919486"/>
            <a:ext cx="899263" cy="741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F7D2D-C4C8-4E6D-A8A9-0CD906A6C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51687" y="4078464"/>
            <a:ext cx="899263" cy="74189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4A7B4E-479F-4580-A7BB-E9CC90CDD0D6}"/>
              </a:ext>
            </a:extLst>
          </p:cNvPr>
          <p:cNvSpPr/>
          <p:nvPr/>
        </p:nvSpPr>
        <p:spPr>
          <a:xfrm>
            <a:off x="2353733" y="2675467"/>
            <a:ext cx="603956" cy="428977"/>
          </a:xfrm>
          <a:custGeom>
            <a:avLst/>
            <a:gdLst>
              <a:gd name="connsiteX0" fmla="*/ 0 w 603956"/>
              <a:gd name="connsiteY0" fmla="*/ 428977 h 428977"/>
              <a:gd name="connsiteX1" fmla="*/ 169334 w 603956"/>
              <a:gd name="connsiteY1" fmla="*/ 101600 h 428977"/>
              <a:gd name="connsiteX2" fmla="*/ 603956 w 603956"/>
              <a:gd name="connsiteY2" fmla="*/ 0 h 42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956" h="428977">
                <a:moveTo>
                  <a:pt x="0" y="428977"/>
                </a:moveTo>
                <a:cubicBezTo>
                  <a:pt x="34337" y="301036"/>
                  <a:pt x="68675" y="173096"/>
                  <a:pt x="169334" y="101600"/>
                </a:cubicBezTo>
                <a:cubicBezTo>
                  <a:pt x="269993" y="30104"/>
                  <a:pt x="543749" y="16933"/>
                  <a:pt x="603956" y="0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08BE2D-F170-474E-9928-2B404CFF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721797" y="3484865"/>
            <a:ext cx="731521" cy="4572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6131FA-1220-4341-9E64-E8A506200565}"/>
              </a:ext>
            </a:extLst>
          </p:cNvPr>
          <p:cNvSpPr/>
          <p:nvPr/>
        </p:nvSpPr>
        <p:spPr>
          <a:xfrm>
            <a:off x="4585447" y="4820771"/>
            <a:ext cx="3832412" cy="688600"/>
          </a:xfrm>
          <a:custGeom>
            <a:avLst/>
            <a:gdLst>
              <a:gd name="connsiteX0" fmla="*/ 0 w 3832412"/>
              <a:gd name="connsiteY0" fmla="*/ 470647 h 688600"/>
              <a:gd name="connsiteX1" fmla="*/ 2595282 w 3832412"/>
              <a:gd name="connsiteY1" fmla="*/ 665629 h 688600"/>
              <a:gd name="connsiteX2" fmla="*/ 3832412 w 3832412"/>
              <a:gd name="connsiteY2" fmla="*/ 0 h 6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412" h="688600">
                <a:moveTo>
                  <a:pt x="0" y="470647"/>
                </a:moveTo>
                <a:cubicBezTo>
                  <a:pt x="978273" y="607358"/>
                  <a:pt x="1956547" y="744070"/>
                  <a:pt x="2595282" y="665629"/>
                </a:cubicBezTo>
                <a:cubicBezTo>
                  <a:pt x="3234017" y="587188"/>
                  <a:pt x="3533214" y="293594"/>
                  <a:pt x="3832412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D3C048-0AE1-4990-BFCE-57DDB7211404}"/>
              </a:ext>
            </a:extLst>
          </p:cNvPr>
          <p:cNvSpPr/>
          <p:nvPr/>
        </p:nvSpPr>
        <p:spPr>
          <a:xfrm>
            <a:off x="3105649" y="3207124"/>
            <a:ext cx="854510" cy="1721223"/>
          </a:xfrm>
          <a:custGeom>
            <a:avLst/>
            <a:gdLst>
              <a:gd name="connsiteX0" fmla="*/ 854510 w 854510"/>
              <a:gd name="connsiteY0" fmla="*/ 1721223 h 1721223"/>
              <a:gd name="connsiteX1" fmla="*/ 81304 w 854510"/>
              <a:gd name="connsiteY1" fmla="*/ 968188 h 1721223"/>
              <a:gd name="connsiteX2" fmla="*/ 61133 w 854510"/>
              <a:gd name="connsiteY2" fmla="*/ 0 h 17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510" h="1721223">
                <a:moveTo>
                  <a:pt x="854510" y="1721223"/>
                </a:moveTo>
                <a:cubicBezTo>
                  <a:pt x="534022" y="1488141"/>
                  <a:pt x="213534" y="1255059"/>
                  <a:pt x="81304" y="968188"/>
                </a:cubicBezTo>
                <a:cubicBezTo>
                  <a:pt x="-50926" y="681317"/>
                  <a:pt x="5103" y="340658"/>
                  <a:pt x="61133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B62F42-9D05-4614-A04F-553DB8984AEE}"/>
              </a:ext>
            </a:extLst>
          </p:cNvPr>
          <p:cNvSpPr/>
          <p:nvPr/>
        </p:nvSpPr>
        <p:spPr>
          <a:xfrm>
            <a:off x="3529853" y="2200530"/>
            <a:ext cx="5183841" cy="1786523"/>
          </a:xfrm>
          <a:custGeom>
            <a:avLst/>
            <a:gdLst>
              <a:gd name="connsiteX0" fmla="*/ 0 w 5183841"/>
              <a:gd name="connsiteY0" fmla="*/ 408199 h 1786523"/>
              <a:gd name="connsiteX1" fmla="*/ 3684494 w 5183841"/>
              <a:gd name="connsiteY1" fmla="*/ 85470 h 1786523"/>
              <a:gd name="connsiteX2" fmla="*/ 5183841 w 5183841"/>
              <a:gd name="connsiteY2" fmla="*/ 1786523 h 17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3841" h="1786523">
                <a:moveTo>
                  <a:pt x="0" y="408199"/>
                </a:moveTo>
                <a:cubicBezTo>
                  <a:pt x="1410260" y="131974"/>
                  <a:pt x="2820521" y="-144251"/>
                  <a:pt x="3684494" y="85470"/>
                </a:cubicBezTo>
                <a:cubicBezTo>
                  <a:pt x="4548468" y="315191"/>
                  <a:pt x="4866154" y="1050857"/>
                  <a:pt x="5183841" y="1786523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C210E0-98FB-43DB-B547-26E3E719E50E}"/>
              </a:ext>
            </a:extLst>
          </p:cNvPr>
          <p:cNvSpPr/>
          <p:nvPr/>
        </p:nvSpPr>
        <p:spPr>
          <a:xfrm>
            <a:off x="7113494" y="4020671"/>
            <a:ext cx="1304365" cy="587622"/>
          </a:xfrm>
          <a:custGeom>
            <a:avLst/>
            <a:gdLst>
              <a:gd name="connsiteX0" fmla="*/ 0 w 1304365"/>
              <a:gd name="connsiteY0" fmla="*/ 0 h 587622"/>
              <a:gd name="connsiteX1" fmla="*/ 316006 w 1304365"/>
              <a:gd name="connsiteY1" fmla="*/ 551329 h 587622"/>
              <a:gd name="connsiteX2" fmla="*/ 1304365 w 1304365"/>
              <a:gd name="connsiteY2" fmla="*/ 551329 h 58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365" h="587622">
                <a:moveTo>
                  <a:pt x="0" y="0"/>
                </a:moveTo>
                <a:cubicBezTo>
                  <a:pt x="49306" y="229720"/>
                  <a:pt x="98612" y="459441"/>
                  <a:pt x="316006" y="551329"/>
                </a:cubicBezTo>
                <a:cubicBezTo>
                  <a:pt x="533400" y="643217"/>
                  <a:pt x="1131794" y="528917"/>
                  <a:pt x="1304365" y="551329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390FC-5FF5-40D2-9837-C9ED9B1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6216" y="1440233"/>
            <a:ext cx="10079567" cy="54177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AE514-9CB8-4563-ACEA-0B02C7B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Customer Scenario - Recovery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D158C-68D2-4F77-AFEA-7565433E3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2074264" y="3200400"/>
            <a:ext cx="731521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F73AC-2835-47AB-AB7C-1C46F8CD1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88485" y="2478793"/>
            <a:ext cx="899263" cy="741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D3710-8F8F-4630-8FB2-4ACC9016B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88531" y="4919486"/>
            <a:ext cx="899263" cy="741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1B99A-E02A-4CD6-9D90-0EBD192BF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68975" y="2829454"/>
            <a:ext cx="899263" cy="741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F7D2D-C4C8-4E6D-A8A9-0CD906A6C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51687" y="4078464"/>
            <a:ext cx="899263" cy="74189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4A7B4E-479F-4580-A7BB-E9CC90CDD0D6}"/>
              </a:ext>
            </a:extLst>
          </p:cNvPr>
          <p:cNvSpPr/>
          <p:nvPr/>
        </p:nvSpPr>
        <p:spPr>
          <a:xfrm>
            <a:off x="2353733" y="2675467"/>
            <a:ext cx="603956" cy="428977"/>
          </a:xfrm>
          <a:custGeom>
            <a:avLst/>
            <a:gdLst>
              <a:gd name="connsiteX0" fmla="*/ 0 w 603956"/>
              <a:gd name="connsiteY0" fmla="*/ 428977 h 428977"/>
              <a:gd name="connsiteX1" fmla="*/ 169334 w 603956"/>
              <a:gd name="connsiteY1" fmla="*/ 101600 h 428977"/>
              <a:gd name="connsiteX2" fmla="*/ 603956 w 603956"/>
              <a:gd name="connsiteY2" fmla="*/ 0 h 42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956" h="428977">
                <a:moveTo>
                  <a:pt x="0" y="428977"/>
                </a:moveTo>
                <a:cubicBezTo>
                  <a:pt x="34337" y="301036"/>
                  <a:pt x="68675" y="173096"/>
                  <a:pt x="169334" y="101600"/>
                </a:cubicBezTo>
                <a:cubicBezTo>
                  <a:pt x="269993" y="30104"/>
                  <a:pt x="543749" y="16933"/>
                  <a:pt x="603956" y="0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08BE2D-F170-474E-9928-2B404CFF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00" b="99900" l="11875" r="98313">
                        <a14:foregroundMark x1="55813" y1="30300" x2="55813" y2="30300"/>
                        <a14:foregroundMark x1="62000" y1="30300" x2="62000" y2="30300"/>
                        <a14:foregroundMark x1="64438" y1="28300" x2="64438" y2="28300"/>
                        <a14:foregroundMark x1="79688" y1="65100" x2="79688" y2="65100"/>
                        <a14:foregroundMark x1="81750" y1="57200" x2="81750" y2="57200"/>
                        <a14:foregroundMark x1="77188" y1="63800" x2="77188" y2="63800"/>
                        <a14:foregroundMark x1="75563" y1="75000" x2="79688" y2="59900"/>
                        <a14:foregroundMark x1="21688" y1="71700" x2="15937" y2="63200"/>
                        <a14:foregroundMark x1="73063" y1="57800" x2="75125" y2="50700"/>
                        <a14:foregroundMark x1="46250" y1="20800" x2="43688" y2="16000"/>
                        <a14:foregroundMark x1="56188" y1="26500" x2="48875" y2="22400"/>
                        <a14:foregroundMark x1="56437" y1="23900" x2="55250" y2="21500"/>
                        <a14:foregroundMark x1="65188" y1="30900" x2="64500" y2="25800"/>
                        <a14:foregroundMark x1="66000" y1="30200" x2="65063" y2="26900"/>
                        <a14:foregroundMark x1="18813" y1="96400" x2="17063" y2="86400"/>
                        <a14:foregroundMark x1="38688" y1="72900" x2="37875" y2="68700"/>
                        <a14:foregroundMark x1="66125" y1="98700" x2="35063" y2="97200"/>
                        <a14:foregroundMark x1="80500" y1="79800" x2="78688" y2="74800"/>
                        <a14:foregroundMark x1="83250" y1="79600" x2="79688" y2="72200"/>
                        <a14:foregroundMark x1="91125" y1="96700" x2="86750" y2="96700"/>
                        <a14:foregroundMark x1="91375" y1="95700" x2="79500" y2="74200"/>
                        <a14:foregroundMark x1="91688" y1="93000" x2="79438" y2="70000"/>
                        <a14:foregroundMark x1="79750" y1="69600" x2="98313" y2="99900"/>
                        <a14:foregroundMark x1="75563" y1="62600" x2="74375" y2="58400"/>
                        <a14:foregroundMark x1="80938" y1="67200" x2="98313" y2="99900"/>
                        <a14:foregroundMark x1="76500" y1="58800" x2="75438" y2="56000"/>
                        <a14:foregroundMark x1="73688" y1="52000" x2="73313" y2="51100"/>
                        <a14:foregroundMark x1="75563" y1="40300" x2="74125" y2="45100"/>
                        <a14:foregroundMark x1="76125" y1="38500" x2="72313" y2="50500"/>
                        <a14:foregroundMark x1="74875" y1="35900" x2="72625" y2="42800"/>
                        <a14:foregroundMark x1="71000" y1="56900" x2="66938" y2="56900"/>
                        <a14:foregroundMark x1="67875" y1="74800" x2="62125" y2="71900"/>
                        <a14:backgroundMark x1="37125" y1="75200" x2="37688" y2="73500"/>
                        <a14:backgroundMark x1="39750" y1="71300" x2="39188" y2="70000"/>
                        <a14:backgroundMark x1="50875" y1="89600" x2="49938" y2="89400"/>
                        <a14:backgroundMark x1="50750" y1="89600" x2="50063" y2="89200"/>
                        <a14:backgroundMark x1="50875" y1="90000" x2="50250" y2="89800"/>
                        <a14:backgroundMark x1="52500" y1="70500" x2="52375" y2="70200"/>
                        <a14:backgroundMark x1="50688" y1="63200" x2="50125" y2="63200"/>
                        <a14:backgroundMark x1="51063" y1="57100" x2="50750" y2="57100"/>
                        <a14:backgroundMark x1="52500" y1="43600" x2="52125" y2="43600"/>
                        <a14:backgroundMark x1="49813" y1="63000" x2="49438" y2="62600"/>
                        <a14:backgroundMark x1="86500" y1="72900" x2="81875" y2="65000"/>
                        <a14:backgroundMark x1="82875" y1="70300" x2="81250" y2="66600"/>
                        <a14:backgroundMark x1="77000" y1="57600" x2="75750" y2="54800"/>
                        <a14:backgroundMark x1="74125" y1="50900" x2="73688" y2="49700"/>
                        <a14:backgroundMark x1="74563" y1="48900" x2="75438" y2="45900"/>
                        <a14:backgroundMark x1="75875" y1="37600" x2="72688" y2="47400"/>
                        <a14:backgroundMark x1="75688" y1="38200" x2="77313" y2="3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721797" y="3484865"/>
            <a:ext cx="731521" cy="4572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6131FA-1220-4341-9E64-E8A506200565}"/>
              </a:ext>
            </a:extLst>
          </p:cNvPr>
          <p:cNvSpPr/>
          <p:nvPr/>
        </p:nvSpPr>
        <p:spPr>
          <a:xfrm>
            <a:off x="4585447" y="4820771"/>
            <a:ext cx="3832412" cy="688600"/>
          </a:xfrm>
          <a:custGeom>
            <a:avLst/>
            <a:gdLst>
              <a:gd name="connsiteX0" fmla="*/ 0 w 3832412"/>
              <a:gd name="connsiteY0" fmla="*/ 470647 h 688600"/>
              <a:gd name="connsiteX1" fmla="*/ 2595282 w 3832412"/>
              <a:gd name="connsiteY1" fmla="*/ 665629 h 688600"/>
              <a:gd name="connsiteX2" fmla="*/ 3832412 w 3832412"/>
              <a:gd name="connsiteY2" fmla="*/ 0 h 6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412" h="688600">
                <a:moveTo>
                  <a:pt x="0" y="470647"/>
                </a:moveTo>
                <a:cubicBezTo>
                  <a:pt x="978273" y="607358"/>
                  <a:pt x="1956547" y="744070"/>
                  <a:pt x="2595282" y="665629"/>
                </a:cubicBezTo>
                <a:cubicBezTo>
                  <a:pt x="3234017" y="587188"/>
                  <a:pt x="3533214" y="293594"/>
                  <a:pt x="3832412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D3C048-0AE1-4990-BFCE-57DDB7211404}"/>
              </a:ext>
            </a:extLst>
          </p:cNvPr>
          <p:cNvSpPr/>
          <p:nvPr/>
        </p:nvSpPr>
        <p:spPr>
          <a:xfrm>
            <a:off x="3105649" y="3207124"/>
            <a:ext cx="854510" cy="1721223"/>
          </a:xfrm>
          <a:custGeom>
            <a:avLst/>
            <a:gdLst>
              <a:gd name="connsiteX0" fmla="*/ 854510 w 854510"/>
              <a:gd name="connsiteY0" fmla="*/ 1721223 h 1721223"/>
              <a:gd name="connsiteX1" fmla="*/ 81304 w 854510"/>
              <a:gd name="connsiteY1" fmla="*/ 968188 h 1721223"/>
              <a:gd name="connsiteX2" fmla="*/ 61133 w 854510"/>
              <a:gd name="connsiteY2" fmla="*/ 0 h 17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510" h="1721223">
                <a:moveTo>
                  <a:pt x="854510" y="1721223"/>
                </a:moveTo>
                <a:cubicBezTo>
                  <a:pt x="534022" y="1488141"/>
                  <a:pt x="213534" y="1255059"/>
                  <a:pt x="81304" y="968188"/>
                </a:cubicBezTo>
                <a:cubicBezTo>
                  <a:pt x="-50926" y="681317"/>
                  <a:pt x="5103" y="340658"/>
                  <a:pt x="61133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D8E089-4735-4A00-9C81-DC3EF321241F}"/>
              </a:ext>
            </a:extLst>
          </p:cNvPr>
          <p:cNvSpPr/>
          <p:nvPr/>
        </p:nvSpPr>
        <p:spPr>
          <a:xfrm>
            <a:off x="4551829" y="3536576"/>
            <a:ext cx="1371600" cy="1351430"/>
          </a:xfrm>
          <a:custGeom>
            <a:avLst/>
            <a:gdLst>
              <a:gd name="connsiteX0" fmla="*/ 0 w 1371600"/>
              <a:gd name="connsiteY0" fmla="*/ 1351430 h 1351430"/>
              <a:gd name="connsiteX1" fmla="*/ 1116106 w 1371600"/>
              <a:gd name="connsiteY1" fmla="*/ 1035424 h 1351430"/>
              <a:gd name="connsiteX2" fmla="*/ 1371600 w 1371600"/>
              <a:gd name="connsiteY2" fmla="*/ 0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351430">
                <a:moveTo>
                  <a:pt x="0" y="1351430"/>
                </a:moveTo>
                <a:cubicBezTo>
                  <a:pt x="443753" y="1306046"/>
                  <a:pt x="887506" y="1260662"/>
                  <a:pt x="1116106" y="1035424"/>
                </a:cubicBezTo>
                <a:cubicBezTo>
                  <a:pt x="1344706" y="810186"/>
                  <a:pt x="1358153" y="405093"/>
                  <a:pt x="1371600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77AC810-C4A5-47B7-BA0B-E485F43B43A8}"/>
              </a:ext>
            </a:extLst>
          </p:cNvPr>
          <p:cNvSpPr/>
          <p:nvPr/>
        </p:nvSpPr>
        <p:spPr>
          <a:xfrm>
            <a:off x="3563471" y="2755505"/>
            <a:ext cx="2064123" cy="283530"/>
          </a:xfrm>
          <a:custGeom>
            <a:avLst/>
            <a:gdLst>
              <a:gd name="connsiteX0" fmla="*/ 0 w 2064123"/>
              <a:gd name="connsiteY0" fmla="*/ 202848 h 283530"/>
              <a:gd name="connsiteX1" fmla="*/ 1048870 w 2064123"/>
              <a:gd name="connsiteY1" fmla="*/ 1142 h 283530"/>
              <a:gd name="connsiteX2" fmla="*/ 2064123 w 2064123"/>
              <a:gd name="connsiteY2" fmla="*/ 283530 h 28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4123" h="283530">
                <a:moveTo>
                  <a:pt x="0" y="202848"/>
                </a:moveTo>
                <a:cubicBezTo>
                  <a:pt x="352425" y="95271"/>
                  <a:pt x="704850" y="-12305"/>
                  <a:pt x="1048870" y="1142"/>
                </a:cubicBezTo>
                <a:cubicBezTo>
                  <a:pt x="1392890" y="14589"/>
                  <a:pt x="1728506" y="149059"/>
                  <a:pt x="2064123" y="28353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FE08051-1466-4DA7-9321-C28652B18659}"/>
              </a:ext>
            </a:extLst>
          </p:cNvPr>
          <p:cNvSpPr/>
          <p:nvPr/>
        </p:nvSpPr>
        <p:spPr>
          <a:xfrm>
            <a:off x="6199046" y="3046580"/>
            <a:ext cx="638783" cy="496720"/>
          </a:xfrm>
          <a:custGeom>
            <a:avLst/>
            <a:gdLst>
              <a:gd name="connsiteX0" fmla="*/ 638783 w 638783"/>
              <a:gd name="connsiteY0" fmla="*/ 496720 h 496720"/>
              <a:gd name="connsiteX1" fmla="*/ 410183 w 638783"/>
              <a:gd name="connsiteY1" fmla="*/ 93308 h 496720"/>
              <a:gd name="connsiteX2" fmla="*/ 48 w 638783"/>
              <a:gd name="connsiteY2" fmla="*/ 19349 h 4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783" h="496720">
                <a:moveTo>
                  <a:pt x="638783" y="496720"/>
                </a:moveTo>
                <a:cubicBezTo>
                  <a:pt x="577711" y="334795"/>
                  <a:pt x="516639" y="172870"/>
                  <a:pt x="410183" y="93308"/>
                </a:cubicBezTo>
                <a:cubicBezTo>
                  <a:pt x="303727" y="13746"/>
                  <a:pt x="-4435" y="-26595"/>
                  <a:pt x="48" y="19349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B62F42-9D05-4614-A04F-553DB8984AEE}"/>
              </a:ext>
            </a:extLst>
          </p:cNvPr>
          <p:cNvSpPr/>
          <p:nvPr/>
        </p:nvSpPr>
        <p:spPr>
          <a:xfrm>
            <a:off x="3529853" y="2200530"/>
            <a:ext cx="5183841" cy="1786523"/>
          </a:xfrm>
          <a:custGeom>
            <a:avLst/>
            <a:gdLst>
              <a:gd name="connsiteX0" fmla="*/ 0 w 5183841"/>
              <a:gd name="connsiteY0" fmla="*/ 408199 h 1786523"/>
              <a:gd name="connsiteX1" fmla="*/ 3684494 w 5183841"/>
              <a:gd name="connsiteY1" fmla="*/ 85470 h 1786523"/>
              <a:gd name="connsiteX2" fmla="*/ 5183841 w 5183841"/>
              <a:gd name="connsiteY2" fmla="*/ 1786523 h 17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3841" h="1786523">
                <a:moveTo>
                  <a:pt x="0" y="408199"/>
                </a:moveTo>
                <a:cubicBezTo>
                  <a:pt x="1410260" y="131974"/>
                  <a:pt x="2820521" y="-144251"/>
                  <a:pt x="3684494" y="85470"/>
                </a:cubicBezTo>
                <a:cubicBezTo>
                  <a:pt x="4548468" y="315191"/>
                  <a:pt x="4866154" y="1050857"/>
                  <a:pt x="5183841" y="1786523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A02DC97-5F82-4182-A7F3-9F4B30E34BC3}"/>
              </a:ext>
            </a:extLst>
          </p:cNvPr>
          <p:cNvSpPr/>
          <p:nvPr/>
        </p:nvSpPr>
        <p:spPr>
          <a:xfrm>
            <a:off x="6104965" y="2599408"/>
            <a:ext cx="2359959" cy="1427986"/>
          </a:xfrm>
          <a:custGeom>
            <a:avLst/>
            <a:gdLst>
              <a:gd name="connsiteX0" fmla="*/ 0 w 2359959"/>
              <a:gd name="connsiteY0" fmla="*/ 231198 h 1427986"/>
              <a:gd name="connsiteX1" fmla="*/ 1223682 w 2359959"/>
              <a:gd name="connsiteY1" fmla="*/ 90004 h 1427986"/>
              <a:gd name="connsiteX2" fmla="*/ 2359959 w 2359959"/>
              <a:gd name="connsiteY2" fmla="*/ 1427986 h 142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959" h="1427986">
                <a:moveTo>
                  <a:pt x="0" y="231198"/>
                </a:moveTo>
                <a:cubicBezTo>
                  <a:pt x="415178" y="60868"/>
                  <a:pt x="830356" y="-109461"/>
                  <a:pt x="1223682" y="90004"/>
                </a:cubicBezTo>
                <a:cubicBezTo>
                  <a:pt x="1617008" y="289469"/>
                  <a:pt x="1988483" y="858727"/>
                  <a:pt x="2359959" y="142798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969A-EA2F-4021-87A2-D0060AC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(customer of the “framework”)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C7FD-C5B0-47A9-9A58-3AF91D81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“client application”, I get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info </a:t>
            </a:r>
            <a:r>
              <a:rPr lang="en-US" dirty="0"/>
              <a:t>about a pool of Grava servers, so I can establish initial connection.</a:t>
            </a:r>
          </a:p>
          <a:p>
            <a:pPr lvl="1"/>
            <a:r>
              <a:rPr lang="en-US" dirty="0"/>
              <a:t>As a “framework client library”, I keep getting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updates </a:t>
            </a:r>
            <a:r>
              <a:rPr lang="en-US" dirty="0"/>
              <a:t>about servers added/removed from pool.</a:t>
            </a:r>
          </a:p>
          <a:p>
            <a:r>
              <a:rPr lang="en-US" dirty="0"/>
              <a:t>As a “client application”, I can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to any server to read/write </a:t>
            </a:r>
            <a:r>
              <a:rPr lang="en-US" dirty="0"/>
              <a:t>a value based on a key, so that I can keep “shared state”.</a:t>
            </a:r>
          </a:p>
          <a:p>
            <a:pPr lvl="1"/>
            <a:r>
              <a:rPr lang="en-US" dirty="0"/>
              <a:t>As a “Grava server”, I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values consistent across machines</a:t>
            </a:r>
            <a:r>
              <a:rPr lang="en-US" dirty="0"/>
              <a:t>, so that clients can write/read from any machine in the pool.</a:t>
            </a:r>
          </a:p>
        </p:txBody>
      </p:sp>
    </p:spTree>
    <p:extLst>
      <p:ext uri="{BB962C8B-B14F-4D97-AF65-F5344CB8AC3E}">
        <p14:creationId xmlns:p14="http://schemas.microsoft.com/office/powerpoint/2010/main" val="3461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212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Grava</vt:lpstr>
      <vt:lpstr>What is Grava?</vt:lpstr>
      <vt:lpstr>Customer Scenario</vt:lpstr>
      <vt:lpstr>Customer Scenario - Failure</vt:lpstr>
      <vt:lpstr>Customer Scenario - Recovery</vt:lpstr>
      <vt:lpstr>User Stories (customer of the “framework”)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Grava</dc:title>
  <dc:creator>Alisson Sol</dc:creator>
  <cp:lastModifiedBy>Alisson Sol</cp:lastModifiedBy>
  <cp:revision>5</cp:revision>
  <dcterms:created xsi:type="dcterms:W3CDTF">2020-11-10T18:12:56Z</dcterms:created>
  <dcterms:modified xsi:type="dcterms:W3CDTF">2020-11-19T03:24:10Z</dcterms:modified>
</cp:coreProperties>
</file>