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75"/>
    <p:restoredTop sz="95588"/>
  </p:normalViewPr>
  <p:slideViewPr>
    <p:cSldViewPr snapToGrid="0" snapToObjects="1">
      <p:cViewPr>
        <p:scale>
          <a:sx n="70" d="100"/>
          <a:sy n="70" d="100"/>
        </p:scale>
        <p:origin x="264"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9703-4E4E-0249-ACFE-6806A489D14A}"/>
              </a:ext>
            </a:extLst>
          </p:cNvPr>
          <p:cNvSpPr>
            <a:spLocks noGrp="1"/>
          </p:cNvSpPr>
          <p:nvPr>
            <p:ph type="ctrTitle"/>
          </p:nvPr>
        </p:nvSpPr>
        <p:spPr/>
        <p:txBody>
          <a:bodyPr/>
          <a:lstStyle/>
          <a:p>
            <a:r>
              <a:rPr lang="en-US" dirty="0"/>
              <a:t>What Makes a Good Wine? An Exploratory Data Analysis</a:t>
            </a:r>
          </a:p>
        </p:txBody>
      </p:sp>
      <p:sp>
        <p:nvSpPr>
          <p:cNvPr id="3" name="Subtitle 2">
            <a:extLst>
              <a:ext uri="{FF2B5EF4-FFF2-40B4-BE49-F238E27FC236}">
                <a16:creationId xmlns:a16="http://schemas.microsoft.com/office/drawing/2014/main" id="{25E68C16-C562-8E41-AD68-F12DBF91E7B1}"/>
              </a:ext>
            </a:extLst>
          </p:cNvPr>
          <p:cNvSpPr>
            <a:spLocks noGrp="1"/>
          </p:cNvSpPr>
          <p:nvPr>
            <p:ph type="subTitle" idx="1"/>
          </p:nvPr>
        </p:nvSpPr>
        <p:spPr/>
        <p:txBody>
          <a:bodyPr>
            <a:normAutofit/>
          </a:bodyPr>
          <a:lstStyle/>
          <a:p>
            <a:r>
              <a:rPr lang="en-US" dirty="0"/>
              <a:t>Alissa Trujillo</a:t>
            </a:r>
          </a:p>
          <a:p>
            <a:r>
              <a:rPr lang="en-US" dirty="0"/>
              <a:t>DSC 530</a:t>
            </a:r>
          </a:p>
          <a:p>
            <a:r>
              <a:rPr lang="en-US" dirty="0"/>
              <a:t>Professor </a:t>
            </a:r>
            <a:r>
              <a:rPr lang="en-US" dirty="0" err="1"/>
              <a:t>Parajulee</a:t>
            </a:r>
            <a:endParaRPr lang="en-US" dirty="0"/>
          </a:p>
        </p:txBody>
      </p:sp>
    </p:spTree>
    <p:extLst>
      <p:ext uri="{BB962C8B-B14F-4D97-AF65-F5344CB8AC3E}">
        <p14:creationId xmlns:p14="http://schemas.microsoft.com/office/powerpoint/2010/main" val="3763561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6C0-F91D-D942-82D0-59EC213C0A28}"/>
              </a:ext>
            </a:extLst>
          </p:cNvPr>
          <p:cNvSpPr>
            <a:spLocks noGrp="1"/>
          </p:cNvSpPr>
          <p:nvPr>
            <p:ph type="title"/>
          </p:nvPr>
        </p:nvSpPr>
        <p:spPr/>
        <p:txBody>
          <a:bodyPr/>
          <a:lstStyle/>
          <a:p>
            <a:r>
              <a:rPr lang="en-US" dirty="0"/>
              <a:t>Low alcohol content vs. high alcohol content</a:t>
            </a:r>
          </a:p>
        </p:txBody>
      </p:sp>
      <p:sp>
        <p:nvSpPr>
          <p:cNvPr id="3" name="Content Placeholder 2">
            <a:extLst>
              <a:ext uri="{FF2B5EF4-FFF2-40B4-BE49-F238E27FC236}">
                <a16:creationId xmlns:a16="http://schemas.microsoft.com/office/drawing/2014/main" id="{B4FEE295-04FE-994E-9E70-FCA9B14105D7}"/>
              </a:ext>
            </a:extLst>
          </p:cNvPr>
          <p:cNvSpPr>
            <a:spLocks noGrp="1"/>
          </p:cNvSpPr>
          <p:nvPr>
            <p:ph idx="1"/>
          </p:nvPr>
        </p:nvSpPr>
        <p:spPr>
          <a:xfrm>
            <a:off x="1141411" y="2647156"/>
            <a:ext cx="9905999" cy="3541714"/>
          </a:xfrm>
        </p:spPr>
        <p:txBody>
          <a:bodyPr/>
          <a:lstStyle/>
          <a:p>
            <a:r>
              <a:rPr lang="en-US" dirty="0"/>
              <a:t>We will define this by separating wines that have an alcohol content &gt;= 11 from wines that have a lower alcohol content.</a:t>
            </a:r>
          </a:p>
        </p:txBody>
      </p:sp>
      <p:pic>
        <p:nvPicPr>
          <p:cNvPr id="5" name="Picture 4">
            <a:extLst>
              <a:ext uri="{FF2B5EF4-FFF2-40B4-BE49-F238E27FC236}">
                <a16:creationId xmlns:a16="http://schemas.microsoft.com/office/drawing/2014/main" id="{389A7FBF-1B98-8E45-99A0-55C145314B0D}"/>
              </a:ext>
            </a:extLst>
          </p:cNvPr>
          <p:cNvPicPr>
            <a:picLocks noChangeAspect="1"/>
          </p:cNvPicPr>
          <p:nvPr/>
        </p:nvPicPr>
        <p:blipFill>
          <a:blip r:embed="rId2"/>
          <a:stretch>
            <a:fillRect/>
          </a:stretch>
        </p:blipFill>
        <p:spPr>
          <a:xfrm>
            <a:off x="924088" y="3921220"/>
            <a:ext cx="10340644" cy="993585"/>
          </a:xfrm>
          <a:prstGeom prst="rect">
            <a:avLst/>
          </a:prstGeom>
        </p:spPr>
      </p:pic>
    </p:spTree>
    <p:extLst>
      <p:ext uri="{BB962C8B-B14F-4D97-AF65-F5344CB8AC3E}">
        <p14:creationId xmlns:p14="http://schemas.microsoft.com/office/powerpoint/2010/main" val="355129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F99E-3224-4E43-96C7-31DB7DC9C2FF}"/>
              </a:ext>
            </a:extLst>
          </p:cNvPr>
          <p:cNvSpPr>
            <a:spLocks noGrp="1"/>
          </p:cNvSpPr>
          <p:nvPr>
            <p:ph type="title"/>
          </p:nvPr>
        </p:nvSpPr>
        <p:spPr/>
        <p:txBody>
          <a:bodyPr/>
          <a:lstStyle/>
          <a:p>
            <a:r>
              <a:rPr lang="en-US" dirty="0"/>
              <a:t>Low alcohol content vs. high alcohol content</a:t>
            </a:r>
          </a:p>
        </p:txBody>
      </p:sp>
      <p:pic>
        <p:nvPicPr>
          <p:cNvPr id="4" name="Content Placeholder 3" descr="Chart, histogram&#10;&#10;Description automatically generated">
            <a:extLst>
              <a:ext uri="{FF2B5EF4-FFF2-40B4-BE49-F238E27FC236}">
                <a16:creationId xmlns:a16="http://schemas.microsoft.com/office/drawing/2014/main" id="{75E9EA10-C5E8-B84F-B0AE-C27E6367FA69}"/>
              </a:ext>
            </a:extLst>
          </p:cNvPr>
          <p:cNvPicPr>
            <a:picLocks noGrp="1" noChangeAspect="1"/>
          </p:cNvPicPr>
          <p:nvPr>
            <p:ph idx="1"/>
          </p:nvPr>
        </p:nvPicPr>
        <p:blipFill>
          <a:blip r:embed="rId2"/>
          <a:stretch>
            <a:fillRect/>
          </a:stretch>
        </p:blipFill>
        <p:spPr>
          <a:xfrm>
            <a:off x="707136" y="1993392"/>
            <a:ext cx="8260895" cy="4159742"/>
          </a:xfrm>
          <a:prstGeom prst="rect">
            <a:avLst/>
          </a:prstGeom>
        </p:spPr>
      </p:pic>
      <p:sp>
        <p:nvSpPr>
          <p:cNvPr id="6" name="TextBox 5">
            <a:extLst>
              <a:ext uri="{FF2B5EF4-FFF2-40B4-BE49-F238E27FC236}">
                <a16:creationId xmlns:a16="http://schemas.microsoft.com/office/drawing/2014/main" id="{54BA7467-A998-4C42-A83C-3CC09524F404}"/>
              </a:ext>
            </a:extLst>
          </p:cNvPr>
          <p:cNvSpPr txBox="1"/>
          <p:nvPr/>
        </p:nvSpPr>
        <p:spPr>
          <a:xfrm>
            <a:off x="8997696" y="2816765"/>
            <a:ext cx="2487168" cy="2512996"/>
          </a:xfrm>
          <a:prstGeom prst="rect">
            <a:avLst/>
          </a:prstGeom>
          <a:noFill/>
        </p:spPr>
        <p:txBody>
          <a:bodyPr wrap="square">
            <a:spAutoFit/>
          </a:bodyPr>
          <a:lstStyle/>
          <a:p>
            <a:pPr>
              <a:lnSpc>
                <a:spcPct val="110000"/>
              </a:lnSpc>
            </a:pPr>
            <a:r>
              <a:rPr lang="en-US" sz="1800" dirty="0"/>
              <a:t>According to our PMF’s, it looks like wines with a higher alcohol content tend to be rated higher. We will conduct additional tests to see whether this is statistically significant.</a:t>
            </a:r>
          </a:p>
        </p:txBody>
      </p:sp>
    </p:spTree>
    <p:extLst>
      <p:ext uri="{BB962C8B-B14F-4D97-AF65-F5344CB8AC3E}">
        <p14:creationId xmlns:p14="http://schemas.microsoft.com/office/powerpoint/2010/main" val="300081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98F6965-F8D7-124E-B6CC-FD4537A58503}"/>
              </a:ext>
            </a:extLst>
          </p:cNvPr>
          <p:cNvSpPr>
            <a:spLocks noGrp="1"/>
          </p:cNvSpPr>
          <p:nvPr>
            <p:ph type="title"/>
          </p:nvPr>
        </p:nvSpPr>
        <p:spPr>
          <a:xfrm>
            <a:off x="6569957" y="618518"/>
            <a:ext cx="4747088" cy="1478570"/>
          </a:xfrm>
        </p:spPr>
        <p:txBody>
          <a:bodyPr>
            <a:normAutofit/>
          </a:bodyPr>
          <a:lstStyle/>
          <a:p>
            <a:r>
              <a:rPr lang="en-US">
                <a:solidFill>
                  <a:srgbClr val="FFFFFF"/>
                </a:solidFill>
              </a:rPr>
              <a:t>Computing a CDF</a:t>
            </a:r>
          </a:p>
        </p:txBody>
      </p:sp>
      <p:sp useBgFill="1">
        <p:nvSpPr>
          <p:cNvPr id="57"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ox and whisker chart&#10;&#10;Description automatically generated">
            <a:extLst>
              <a:ext uri="{FF2B5EF4-FFF2-40B4-BE49-F238E27FC236}">
                <a16:creationId xmlns:a16="http://schemas.microsoft.com/office/drawing/2014/main" id="{FE84B9C4-C92D-0F41-BA8D-6D7CF38EDCE5}"/>
              </a:ext>
            </a:extLst>
          </p:cNvPr>
          <p:cNvPicPr>
            <a:picLocks noChangeAspect="1"/>
          </p:cNvPicPr>
          <p:nvPr/>
        </p:nvPicPr>
        <p:blipFill>
          <a:blip r:embed="rId3"/>
          <a:stretch>
            <a:fillRect/>
          </a:stretch>
        </p:blipFill>
        <p:spPr>
          <a:xfrm>
            <a:off x="1118988" y="1930262"/>
            <a:ext cx="4635583" cy="3001539"/>
          </a:xfrm>
          <a:prstGeom prst="rect">
            <a:avLst/>
          </a:prstGeom>
        </p:spPr>
      </p:pic>
      <p:sp>
        <p:nvSpPr>
          <p:cNvPr id="9" name="Content Placeholder 8">
            <a:extLst>
              <a:ext uri="{FF2B5EF4-FFF2-40B4-BE49-F238E27FC236}">
                <a16:creationId xmlns:a16="http://schemas.microsoft.com/office/drawing/2014/main" id="{DB62C89D-B0F9-A8AA-C614-F809B75662D5}"/>
              </a:ext>
            </a:extLst>
          </p:cNvPr>
          <p:cNvSpPr>
            <a:spLocks noGrp="1"/>
          </p:cNvSpPr>
          <p:nvPr>
            <p:ph idx="1"/>
          </p:nvPr>
        </p:nvSpPr>
        <p:spPr>
          <a:xfrm>
            <a:off x="6569957" y="2249487"/>
            <a:ext cx="4747087" cy="3541714"/>
          </a:xfrm>
        </p:spPr>
        <p:txBody>
          <a:bodyPr>
            <a:normAutofit fontScale="85000" lnSpcReduction="20000"/>
          </a:bodyPr>
          <a:lstStyle/>
          <a:p>
            <a:r>
              <a:rPr lang="en-US" dirty="0">
                <a:solidFill>
                  <a:srgbClr val="FFFFFF"/>
                </a:solidFill>
              </a:rPr>
              <a:t>This figure shows us the cumulative probability for each quality rating for the selected wines. We can see that a rating of 4 or below is very rare, and the moderate values (5-6) have the highest incidence in the data. Ratings higher than 6 are quite rare as well. This tells us that a majority of wines receive a quality rating that is close to average, which is what we would expect to see in a fair rating system.</a:t>
            </a:r>
          </a:p>
        </p:txBody>
      </p:sp>
    </p:spTree>
    <p:extLst>
      <p:ext uri="{BB962C8B-B14F-4D97-AF65-F5344CB8AC3E}">
        <p14:creationId xmlns:p14="http://schemas.microsoft.com/office/powerpoint/2010/main" val="79686018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72207E1-7C8D-854A-9A09-8C988AED53B0}"/>
              </a:ext>
            </a:extLst>
          </p:cNvPr>
          <p:cNvSpPr>
            <a:spLocks noGrp="1"/>
          </p:cNvSpPr>
          <p:nvPr>
            <p:ph type="title"/>
          </p:nvPr>
        </p:nvSpPr>
        <p:spPr>
          <a:xfrm>
            <a:off x="6569957" y="618518"/>
            <a:ext cx="4747088" cy="1478570"/>
          </a:xfrm>
        </p:spPr>
        <p:txBody>
          <a:bodyPr>
            <a:normAutofit/>
          </a:bodyPr>
          <a:lstStyle/>
          <a:p>
            <a:r>
              <a:rPr lang="en-US" sz="3300">
                <a:solidFill>
                  <a:srgbClr val="FFFFFF"/>
                </a:solidFill>
              </a:rPr>
              <a:t>Analytical Distributions: The Normal Distribution</a:t>
            </a:r>
          </a:p>
        </p:txBody>
      </p:sp>
      <p:sp useBgFill="1">
        <p:nvSpPr>
          <p:cNvPr id="57"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0F4F8575-37B9-C240-9439-2CC5629C3F4A}"/>
              </a:ext>
            </a:extLst>
          </p:cNvPr>
          <p:cNvPicPr>
            <a:picLocks noChangeAspect="1"/>
          </p:cNvPicPr>
          <p:nvPr/>
        </p:nvPicPr>
        <p:blipFill>
          <a:blip r:embed="rId3"/>
          <a:stretch>
            <a:fillRect/>
          </a:stretch>
        </p:blipFill>
        <p:spPr>
          <a:xfrm>
            <a:off x="1118988" y="1843344"/>
            <a:ext cx="4635583" cy="3175374"/>
          </a:xfrm>
          <a:prstGeom prst="rect">
            <a:avLst/>
          </a:prstGeom>
        </p:spPr>
      </p:pic>
      <p:sp>
        <p:nvSpPr>
          <p:cNvPr id="9" name="Content Placeholder 8">
            <a:extLst>
              <a:ext uri="{FF2B5EF4-FFF2-40B4-BE49-F238E27FC236}">
                <a16:creationId xmlns:a16="http://schemas.microsoft.com/office/drawing/2014/main" id="{C2D71347-8948-3F05-A9D5-E2B12304328E}"/>
              </a:ext>
            </a:extLst>
          </p:cNvPr>
          <p:cNvSpPr>
            <a:spLocks noGrp="1"/>
          </p:cNvSpPr>
          <p:nvPr>
            <p:ph idx="1"/>
          </p:nvPr>
        </p:nvSpPr>
        <p:spPr>
          <a:xfrm>
            <a:off x="6569957" y="2249487"/>
            <a:ext cx="4747087" cy="3541714"/>
          </a:xfrm>
        </p:spPr>
        <p:txBody>
          <a:bodyPr>
            <a:normAutofit fontScale="70000" lnSpcReduction="20000"/>
          </a:bodyPr>
          <a:lstStyle/>
          <a:p>
            <a:r>
              <a:rPr lang="en-US" dirty="0">
                <a:solidFill>
                  <a:srgbClr val="FFFFFF"/>
                </a:solidFill>
              </a:rPr>
              <a:t>Since the wines in our data are more likely to receive moderate ratings and less likely to receive extreme rankings (either good or bad) this data seems like a great fit for a normal model. To test whether the normal model is in fact a solid fit, we will plot it against our actual data points using the MakeNormalPlot function from the brfss.</a:t>
            </a:r>
          </a:p>
          <a:p>
            <a:r>
              <a:rPr lang="en-US" dirty="0">
                <a:solidFill>
                  <a:srgbClr val="FFFFFF"/>
                </a:solidFill>
              </a:rPr>
              <a:t>Looking at our graph, the data follows the pattern of the normal distribution pretty well. The main issue we can see is the stair-like appearance of our data line due to the ratings being solely whole numbers, rather than fractions of numbers.</a:t>
            </a:r>
          </a:p>
        </p:txBody>
      </p:sp>
    </p:spTree>
    <p:extLst>
      <p:ext uri="{BB962C8B-B14F-4D97-AF65-F5344CB8AC3E}">
        <p14:creationId xmlns:p14="http://schemas.microsoft.com/office/powerpoint/2010/main" val="211497563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6"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0"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4"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6"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useBgFill="1">
        <p:nvSpPr>
          <p:cNvPr id="67" name="Rectangle 66">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68">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70"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9"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1"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25"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4C2227A5-9CBE-114F-B0CD-CA072F931330}"/>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5600" dirty="0"/>
              <a:t>Scatterplots</a:t>
            </a:r>
          </a:p>
        </p:txBody>
      </p:sp>
      <p:cxnSp>
        <p:nvCxnSpPr>
          <p:cNvPr id="127" name="Straight Connector 126">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65858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7268F48-1E4E-134B-A313-755E7358020B}"/>
              </a:ext>
            </a:extLst>
          </p:cNvPr>
          <p:cNvSpPr>
            <a:spLocks noGrp="1"/>
          </p:cNvSpPr>
          <p:nvPr>
            <p:ph type="title"/>
          </p:nvPr>
        </p:nvSpPr>
        <p:spPr>
          <a:xfrm>
            <a:off x="6569957" y="618518"/>
            <a:ext cx="4747088" cy="1478570"/>
          </a:xfrm>
        </p:spPr>
        <p:txBody>
          <a:bodyPr>
            <a:normAutofit/>
          </a:bodyPr>
          <a:lstStyle/>
          <a:p>
            <a:r>
              <a:rPr lang="en-US">
                <a:solidFill>
                  <a:srgbClr val="FFFFFF"/>
                </a:solidFill>
              </a:rPr>
              <a:t>Alcohol content vs. wine quality</a:t>
            </a:r>
          </a:p>
        </p:txBody>
      </p:sp>
      <p:sp useBgFill="1">
        <p:nvSpPr>
          <p:cNvPr id="57"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E57EAC88-89BC-AF4F-B747-58F90870253F}"/>
              </a:ext>
            </a:extLst>
          </p:cNvPr>
          <p:cNvPicPr>
            <a:picLocks noChangeAspect="1"/>
          </p:cNvPicPr>
          <p:nvPr/>
        </p:nvPicPr>
        <p:blipFill>
          <a:blip r:embed="rId3"/>
          <a:stretch>
            <a:fillRect/>
          </a:stretch>
        </p:blipFill>
        <p:spPr>
          <a:xfrm>
            <a:off x="1118988" y="1918673"/>
            <a:ext cx="4635583" cy="3024717"/>
          </a:xfrm>
          <a:prstGeom prst="rect">
            <a:avLst/>
          </a:prstGeom>
        </p:spPr>
      </p:pic>
      <p:sp>
        <p:nvSpPr>
          <p:cNvPr id="9" name="Content Placeholder 8">
            <a:extLst>
              <a:ext uri="{FF2B5EF4-FFF2-40B4-BE49-F238E27FC236}">
                <a16:creationId xmlns:a16="http://schemas.microsoft.com/office/drawing/2014/main" id="{6F25C5D3-1C99-9E45-723F-82E924E159B1}"/>
              </a:ext>
            </a:extLst>
          </p:cNvPr>
          <p:cNvSpPr>
            <a:spLocks noGrp="1"/>
          </p:cNvSpPr>
          <p:nvPr>
            <p:ph idx="1"/>
          </p:nvPr>
        </p:nvSpPr>
        <p:spPr>
          <a:xfrm>
            <a:off x="6569957" y="2249487"/>
            <a:ext cx="4747087" cy="3541714"/>
          </a:xfrm>
        </p:spPr>
        <p:txBody>
          <a:bodyPr>
            <a:normAutofit fontScale="85000" lnSpcReduction="20000"/>
          </a:bodyPr>
          <a:lstStyle/>
          <a:p>
            <a:r>
              <a:rPr lang="en-US" dirty="0">
                <a:solidFill>
                  <a:srgbClr val="FFFFFF"/>
                </a:solidFill>
              </a:rPr>
              <a:t>The Pearson's correlation for wine quality and alcohol is 0.476. This means that there is a positive correlation between the two variables. As alcohol content increases, wine quality also increases. The covariance between wine quality and alcohol content is 0.410, meaning that the variables tend to vary together. We can see an upwards trend in our scatterplot, evidenced by the regression line. This relationship is best described with a linear shape.</a:t>
            </a:r>
          </a:p>
        </p:txBody>
      </p:sp>
    </p:spTree>
    <p:extLst>
      <p:ext uri="{BB962C8B-B14F-4D97-AF65-F5344CB8AC3E}">
        <p14:creationId xmlns:p14="http://schemas.microsoft.com/office/powerpoint/2010/main" val="246725722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60A6E0-A44A-114D-8357-83B5D720BD82}"/>
              </a:ext>
            </a:extLst>
          </p:cNvPr>
          <p:cNvSpPr>
            <a:spLocks noGrp="1"/>
          </p:cNvSpPr>
          <p:nvPr>
            <p:ph type="title"/>
          </p:nvPr>
        </p:nvSpPr>
        <p:spPr>
          <a:xfrm>
            <a:off x="6569957" y="618518"/>
            <a:ext cx="4747088" cy="1478570"/>
          </a:xfrm>
        </p:spPr>
        <p:txBody>
          <a:bodyPr>
            <a:normAutofit/>
          </a:bodyPr>
          <a:lstStyle/>
          <a:p>
            <a:r>
              <a:rPr lang="en-US">
                <a:solidFill>
                  <a:srgbClr val="FFFFFF"/>
                </a:solidFill>
              </a:rPr>
              <a:t>Volatile Acidity vs. Wine Quality</a:t>
            </a:r>
          </a:p>
        </p:txBody>
      </p:sp>
      <p:sp useBgFill="1">
        <p:nvSpPr>
          <p:cNvPr id="57"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CADFD237-2E2C-814C-921A-0468361DED34}"/>
              </a:ext>
            </a:extLst>
          </p:cNvPr>
          <p:cNvPicPr>
            <a:picLocks noChangeAspect="1"/>
          </p:cNvPicPr>
          <p:nvPr/>
        </p:nvPicPr>
        <p:blipFill>
          <a:blip r:embed="rId3"/>
          <a:stretch>
            <a:fillRect/>
          </a:stretch>
        </p:blipFill>
        <p:spPr>
          <a:xfrm>
            <a:off x="1118988" y="1825961"/>
            <a:ext cx="4635583" cy="3210141"/>
          </a:xfrm>
          <a:prstGeom prst="rect">
            <a:avLst/>
          </a:prstGeom>
        </p:spPr>
      </p:pic>
      <p:sp>
        <p:nvSpPr>
          <p:cNvPr id="9" name="Content Placeholder 8">
            <a:extLst>
              <a:ext uri="{FF2B5EF4-FFF2-40B4-BE49-F238E27FC236}">
                <a16:creationId xmlns:a16="http://schemas.microsoft.com/office/drawing/2014/main" id="{48B08F7C-70BC-C5CF-9C1B-D3E0432B09DA}"/>
              </a:ext>
            </a:extLst>
          </p:cNvPr>
          <p:cNvSpPr>
            <a:spLocks noGrp="1"/>
          </p:cNvSpPr>
          <p:nvPr>
            <p:ph idx="1"/>
          </p:nvPr>
        </p:nvSpPr>
        <p:spPr>
          <a:xfrm>
            <a:off x="6569957" y="2249487"/>
            <a:ext cx="4747087" cy="3541714"/>
          </a:xfrm>
        </p:spPr>
        <p:txBody>
          <a:bodyPr>
            <a:noAutofit/>
          </a:bodyPr>
          <a:lstStyle/>
          <a:p>
            <a:r>
              <a:rPr lang="en-US" sz="1700" dirty="0">
                <a:solidFill>
                  <a:srgbClr val="FFFFFF"/>
                </a:solidFill>
              </a:rPr>
              <a:t>The Pearson's correlation for wine quality and alcohol is -0.391. This means that there is a negative correlation between the two variables. As volatile acidity increases, wine quality decreases. The covariance between wine quality and alcohol content is -0.056, meaning that the variables have a very slight tendency to move in the opposite direction. We can see an downwards trend in our scatterplot, evidenced by the regression line. This relationship is best described with a linear shape.</a:t>
            </a:r>
          </a:p>
        </p:txBody>
      </p:sp>
    </p:spTree>
    <p:extLst>
      <p:ext uri="{BB962C8B-B14F-4D97-AF65-F5344CB8AC3E}">
        <p14:creationId xmlns:p14="http://schemas.microsoft.com/office/powerpoint/2010/main" val="396873378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0FD9-ED48-6C4C-8889-9E5C85B3B014}"/>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4BA84B34-3984-2545-9433-4F9D8B0AF026}"/>
              </a:ext>
            </a:extLst>
          </p:cNvPr>
          <p:cNvSpPr>
            <a:spLocks noGrp="1"/>
          </p:cNvSpPr>
          <p:nvPr>
            <p:ph idx="1"/>
          </p:nvPr>
        </p:nvSpPr>
        <p:spPr/>
        <p:txBody>
          <a:bodyPr>
            <a:normAutofit fontScale="92500" lnSpcReduction="10000"/>
          </a:bodyPr>
          <a:lstStyle/>
          <a:p>
            <a:r>
              <a:rPr lang="en-US" dirty="0"/>
              <a:t>The hypothesis I am aiming to test is whether there is a significant difference in quality depending on the alcohol content of the wine.</a:t>
            </a:r>
          </a:p>
          <a:p>
            <a:endParaRPr lang="en-US" dirty="0"/>
          </a:p>
          <a:p>
            <a:endParaRPr lang="en-US" dirty="0"/>
          </a:p>
          <a:p>
            <a:pPr marL="0" indent="0">
              <a:buNone/>
            </a:pPr>
            <a:endParaRPr lang="en-US" dirty="0"/>
          </a:p>
          <a:p>
            <a:r>
              <a:rPr lang="en-US" dirty="0"/>
              <a:t>The p-value for our hypothesis test is very close to 0, meaning that the difference in quality between wines with low alcohol content and wines with high alcohol content is statistically significant.</a:t>
            </a:r>
          </a:p>
        </p:txBody>
      </p:sp>
      <p:pic>
        <p:nvPicPr>
          <p:cNvPr id="5" name="Picture 4" descr="Text&#10;&#10;Description automatically generated with medium confidence">
            <a:extLst>
              <a:ext uri="{FF2B5EF4-FFF2-40B4-BE49-F238E27FC236}">
                <a16:creationId xmlns:a16="http://schemas.microsoft.com/office/drawing/2014/main" id="{F1B8C2C8-7F3C-DB47-A9E4-3C829ED4E368}"/>
              </a:ext>
            </a:extLst>
          </p:cNvPr>
          <p:cNvPicPr>
            <a:picLocks noChangeAspect="1"/>
          </p:cNvPicPr>
          <p:nvPr/>
        </p:nvPicPr>
        <p:blipFill>
          <a:blip r:embed="rId2"/>
          <a:stretch>
            <a:fillRect/>
          </a:stretch>
        </p:blipFill>
        <p:spPr>
          <a:xfrm>
            <a:off x="2506661" y="3144552"/>
            <a:ext cx="7175500" cy="1422400"/>
          </a:xfrm>
          <a:prstGeom prst="rect">
            <a:avLst/>
          </a:prstGeom>
        </p:spPr>
      </p:pic>
    </p:spTree>
    <p:extLst>
      <p:ext uri="{BB962C8B-B14F-4D97-AF65-F5344CB8AC3E}">
        <p14:creationId xmlns:p14="http://schemas.microsoft.com/office/powerpoint/2010/main" val="859413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511E-48A0-3344-A2AF-CD849EF5AAA4}"/>
              </a:ext>
            </a:extLst>
          </p:cNvPr>
          <p:cNvSpPr>
            <a:spLocks noGrp="1"/>
          </p:cNvSpPr>
          <p:nvPr>
            <p:ph type="title"/>
          </p:nvPr>
        </p:nvSpPr>
        <p:spPr/>
        <p:txBody>
          <a:bodyPr/>
          <a:lstStyle/>
          <a:p>
            <a:r>
              <a:rPr lang="en-US" dirty="0"/>
              <a:t>Fitting A Regression</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8EA6F76F-6D15-5047-B9F5-8C8D9D5EF7AB}"/>
              </a:ext>
            </a:extLst>
          </p:cNvPr>
          <p:cNvPicPr>
            <a:picLocks noGrp="1" noChangeAspect="1"/>
          </p:cNvPicPr>
          <p:nvPr>
            <p:ph idx="1"/>
          </p:nvPr>
        </p:nvPicPr>
        <p:blipFill>
          <a:blip r:embed="rId2"/>
          <a:stretch>
            <a:fillRect/>
          </a:stretch>
        </p:blipFill>
        <p:spPr>
          <a:xfrm>
            <a:off x="976088" y="1786192"/>
            <a:ext cx="10236645" cy="2405918"/>
          </a:xfrm>
        </p:spPr>
      </p:pic>
      <p:sp>
        <p:nvSpPr>
          <p:cNvPr id="6" name="TextBox 5">
            <a:extLst>
              <a:ext uri="{FF2B5EF4-FFF2-40B4-BE49-F238E27FC236}">
                <a16:creationId xmlns:a16="http://schemas.microsoft.com/office/drawing/2014/main" id="{BE7C92A0-D6EA-084B-B422-DDE305B374BB}"/>
              </a:ext>
            </a:extLst>
          </p:cNvPr>
          <p:cNvSpPr txBox="1"/>
          <p:nvPr/>
        </p:nvSpPr>
        <p:spPr>
          <a:xfrm>
            <a:off x="866547" y="4429544"/>
            <a:ext cx="10455729" cy="1631216"/>
          </a:xfrm>
          <a:prstGeom prst="rect">
            <a:avLst/>
          </a:prstGeom>
          <a:noFill/>
        </p:spPr>
        <p:txBody>
          <a:bodyPr wrap="square" rtlCol="0">
            <a:spAutoFit/>
          </a:bodyPr>
          <a:lstStyle/>
          <a:p>
            <a:r>
              <a:rPr lang="en-US" sz="2000" dirty="0"/>
              <a:t>Looking at the results of our regression, we can see that there is a p-value under p=0.05 for each of the measured variables with the exception of residual sugar. This means that volatile acidity, citric acid, density, pH and alcohol content all have a significant effect on the quality of a wine. Since quality is measured after wine is brewed, when all of these factors are already measured, we can confidently say that there is a one-directional causal relationship.</a:t>
            </a:r>
          </a:p>
        </p:txBody>
      </p:sp>
    </p:spTree>
    <p:extLst>
      <p:ext uri="{BB962C8B-B14F-4D97-AF65-F5344CB8AC3E}">
        <p14:creationId xmlns:p14="http://schemas.microsoft.com/office/powerpoint/2010/main" val="307755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D2C4-D6FA-BE4A-A55A-06176CCE040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7877AD38-13E9-5F41-A14F-B4AE592AB487}"/>
              </a:ext>
            </a:extLst>
          </p:cNvPr>
          <p:cNvSpPr>
            <a:spLocks noGrp="1"/>
          </p:cNvSpPr>
          <p:nvPr>
            <p:ph idx="1"/>
          </p:nvPr>
        </p:nvSpPr>
        <p:spPr>
          <a:xfrm>
            <a:off x="1141412" y="2249487"/>
            <a:ext cx="9905999" cy="1179513"/>
          </a:xfrm>
        </p:spPr>
        <p:txBody>
          <a:bodyPr/>
          <a:lstStyle/>
          <a:p>
            <a:r>
              <a:rPr lang="en-US" dirty="0"/>
              <a:t>I will be using a Wine Quality dataset that I found on Kaggle</a:t>
            </a:r>
          </a:p>
          <a:p>
            <a:r>
              <a:rPr lang="en-US" dirty="0"/>
              <a:t>Link: https://</a:t>
            </a:r>
            <a:r>
              <a:rPr lang="en-US" dirty="0" err="1"/>
              <a:t>www.kaggle.com</a:t>
            </a:r>
            <a:r>
              <a:rPr lang="en-US" dirty="0"/>
              <a:t>/datasets/rajyellow46/wine-quality</a:t>
            </a:r>
          </a:p>
        </p:txBody>
      </p:sp>
      <p:pic>
        <p:nvPicPr>
          <p:cNvPr id="7" name="Picture 6" descr="Table&#10;&#10;Description automatically generated">
            <a:extLst>
              <a:ext uri="{FF2B5EF4-FFF2-40B4-BE49-F238E27FC236}">
                <a16:creationId xmlns:a16="http://schemas.microsoft.com/office/drawing/2014/main" id="{B6669859-AD39-6445-B5EF-936D6388E956}"/>
              </a:ext>
            </a:extLst>
          </p:cNvPr>
          <p:cNvPicPr>
            <a:picLocks noChangeAspect="1"/>
          </p:cNvPicPr>
          <p:nvPr/>
        </p:nvPicPr>
        <p:blipFill>
          <a:blip r:embed="rId2"/>
          <a:stretch>
            <a:fillRect/>
          </a:stretch>
        </p:blipFill>
        <p:spPr>
          <a:xfrm>
            <a:off x="1725160" y="3622101"/>
            <a:ext cx="8738502" cy="2470248"/>
          </a:xfrm>
          <a:prstGeom prst="rect">
            <a:avLst/>
          </a:prstGeom>
        </p:spPr>
      </p:pic>
    </p:spTree>
    <p:extLst>
      <p:ext uri="{BB962C8B-B14F-4D97-AF65-F5344CB8AC3E}">
        <p14:creationId xmlns:p14="http://schemas.microsoft.com/office/powerpoint/2010/main" val="141898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6"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0"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4"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6"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7" name="Rectangle 66">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68">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70"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1"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9"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1"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5"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4C2227A5-9CBE-114F-B0CD-CA072F931330}"/>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Variables</a:t>
            </a:r>
          </a:p>
        </p:txBody>
      </p:sp>
      <p:cxnSp>
        <p:nvCxnSpPr>
          <p:cNvPr id="127" name="Straight Connector 126">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1821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5" name="Group 6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0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F1B7932-3EF7-6E42-9A1D-DD4841F12972}"/>
              </a:ext>
            </a:extLst>
          </p:cNvPr>
          <p:cNvSpPr>
            <a:spLocks noGrp="1"/>
          </p:cNvSpPr>
          <p:nvPr>
            <p:ph type="title"/>
          </p:nvPr>
        </p:nvSpPr>
        <p:spPr>
          <a:xfrm>
            <a:off x="8036041" y="618518"/>
            <a:ext cx="3281003" cy="1478570"/>
          </a:xfrm>
        </p:spPr>
        <p:txBody>
          <a:bodyPr anchor="b">
            <a:normAutofit/>
          </a:bodyPr>
          <a:lstStyle/>
          <a:p>
            <a:r>
              <a:rPr lang="en-US" sz="2800">
                <a:solidFill>
                  <a:srgbClr val="FFFFFF"/>
                </a:solidFill>
              </a:rPr>
              <a:t>Volatile Acidity</a:t>
            </a:r>
          </a:p>
        </p:txBody>
      </p:sp>
      <p:sp useBgFill="1">
        <p:nvSpPr>
          <p:cNvPr id="10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88938FEE-9F4A-6E4E-B464-DE4129580639}"/>
              </a:ext>
            </a:extLst>
          </p:cNvPr>
          <p:cNvPicPr>
            <a:picLocks noChangeAspect="1"/>
          </p:cNvPicPr>
          <p:nvPr/>
        </p:nvPicPr>
        <p:blipFill>
          <a:blip r:embed="rId3"/>
          <a:stretch>
            <a:fillRect/>
          </a:stretch>
        </p:blipFill>
        <p:spPr>
          <a:xfrm>
            <a:off x="1118988" y="1340419"/>
            <a:ext cx="6112382" cy="4171700"/>
          </a:xfrm>
          <a:prstGeom prst="rect">
            <a:avLst/>
          </a:prstGeom>
        </p:spPr>
      </p:pic>
      <p:sp>
        <p:nvSpPr>
          <p:cNvPr id="5" name="Content Placeholder 4">
            <a:extLst>
              <a:ext uri="{FF2B5EF4-FFF2-40B4-BE49-F238E27FC236}">
                <a16:creationId xmlns:a16="http://schemas.microsoft.com/office/drawing/2014/main" id="{93160D4C-1897-CA48-92C1-6B645DC23393}"/>
              </a:ext>
            </a:extLst>
          </p:cNvPr>
          <p:cNvSpPr>
            <a:spLocks noGrp="1"/>
          </p:cNvSpPr>
          <p:nvPr>
            <p:ph idx="1"/>
          </p:nvPr>
        </p:nvSpPr>
        <p:spPr>
          <a:xfrm>
            <a:off x="8036041" y="2249487"/>
            <a:ext cx="3281004" cy="3541714"/>
          </a:xfrm>
        </p:spPr>
        <p:txBody>
          <a:bodyPr>
            <a:normAutofit/>
          </a:bodyPr>
          <a:lstStyle/>
          <a:p>
            <a:pPr>
              <a:lnSpc>
                <a:spcPct val="110000"/>
              </a:lnSpc>
            </a:pPr>
            <a:r>
              <a:rPr lang="en-US" sz="1800" dirty="0">
                <a:solidFill>
                  <a:srgbClr val="FFFFFF"/>
                </a:solidFill>
              </a:rPr>
              <a:t>The amount of acetic acid in the wine. This can lead to a vinegar-like taste when levels are too high.</a:t>
            </a:r>
            <a:endParaRPr lang="en-US" sz="1800">
              <a:solidFill>
                <a:srgbClr val="FFFFFF"/>
              </a:solidFill>
            </a:endParaRPr>
          </a:p>
          <a:p>
            <a:pPr marL="0" indent="0">
              <a:lnSpc>
                <a:spcPct val="110000"/>
              </a:lnSpc>
              <a:buNone/>
            </a:pPr>
            <a:r>
              <a:rPr lang="en-US" sz="1800">
                <a:solidFill>
                  <a:srgbClr val="FFFFFF"/>
                </a:solidFill>
              </a:rPr>
              <a:t>Mean: 0.5278205128205131 Mode: 0.6 </a:t>
            </a:r>
            <a:br>
              <a:rPr lang="en-US" sz="1800">
                <a:solidFill>
                  <a:srgbClr val="FFFFFF"/>
                </a:solidFill>
              </a:rPr>
            </a:br>
            <a:r>
              <a:rPr lang="en-US" sz="1800">
                <a:solidFill>
                  <a:srgbClr val="FFFFFF"/>
                </a:solidFill>
              </a:rPr>
              <a:t>Range: 1.46 </a:t>
            </a:r>
            <a:br>
              <a:rPr lang="en-US" sz="1800">
                <a:solidFill>
                  <a:srgbClr val="FFFFFF"/>
                </a:solidFill>
              </a:rPr>
            </a:br>
            <a:r>
              <a:rPr lang="en-US" sz="1800">
                <a:solidFill>
                  <a:srgbClr val="FFFFFF"/>
                </a:solidFill>
              </a:rPr>
              <a:t>Q1: 0.39 </a:t>
            </a:r>
            <a:br>
              <a:rPr lang="en-US" sz="1800">
                <a:solidFill>
                  <a:srgbClr val="FFFFFF"/>
                </a:solidFill>
              </a:rPr>
            </a:br>
            <a:r>
              <a:rPr lang="en-US" sz="1800">
                <a:solidFill>
                  <a:srgbClr val="FFFFFF"/>
                </a:solidFill>
              </a:rPr>
              <a:t>Median: 0.52 </a:t>
            </a:r>
            <a:br>
              <a:rPr lang="en-US" sz="1800">
                <a:solidFill>
                  <a:srgbClr val="FFFFFF"/>
                </a:solidFill>
              </a:rPr>
            </a:br>
            <a:r>
              <a:rPr lang="en-US" sz="1800">
                <a:solidFill>
                  <a:srgbClr val="FFFFFF"/>
                </a:solidFill>
              </a:rPr>
              <a:t>Q3: 0.64</a:t>
            </a:r>
            <a:br>
              <a:rPr lang="en-US" sz="1800">
                <a:solidFill>
                  <a:srgbClr val="FFFFFF"/>
                </a:solidFill>
              </a:rPr>
            </a:br>
            <a:r>
              <a:rPr lang="en-US" sz="1800">
                <a:solidFill>
                  <a:srgbClr val="FFFFFF"/>
                </a:solidFill>
              </a:rPr>
              <a:t>Kurtosis: 1.2255422501791422</a:t>
            </a:r>
          </a:p>
        </p:txBody>
      </p:sp>
    </p:spTree>
    <p:extLst>
      <p:ext uri="{BB962C8B-B14F-4D97-AF65-F5344CB8AC3E}">
        <p14:creationId xmlns:p14="http://schemas.microsoft.com/office/powerpoint/2010/main" val="203394125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5" name="Group 6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0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F1B7932-3EF7-6E42-9A1D-DD4841F12972}"/>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Citric Acid</a:t>
            </a:r>
          </a:p>
        </p:txBody>
      </p:sp>
      <p:sp useBgFill="1">
        <p:nvSpPr>
          <p:cNvPr id="10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histogram&#10;&#10;Description automatically generated">
            <a:extLst>
              <a:ext uri="{FF2B5EF4-FFF2-40B4-BE49-F238E27FC236}">
                <a16:creationId xmlns:a16="http://schemas.microsoft.com/office/drawing/2014/main" id="{6D6F850E-9DF2-374E-9B4C-2F2D589DBF31}"/>
              </a:ext>
            </a:extLst>
          </p:cNvPr>
          <p:cNvPicPr>
            <a:picLocks noChangeAspect="1"/>
          </p:cNvPicPr>
          <p:nvPr/>
        </p:nvPicPr>
        <p:blipFill>
          <a:blip r:embed="rId3"/>
          <a:stretch>
            <a:fillRect/>
          </a:stretch>
        </p:blipFill>
        <p:spPr>
          <a:xfrm>
            <a:off x="1118988" y="1325138"/>
            <a:ext cx="6112382" cy="4202262"/>
          </a:xfrm>
          <a:prstGeom prst="rect">
            <a:avLst/>
          </a:prstGeom>
        </p:spPr>
      </p:pic>
      <p:sp>
        <p:nvSpPr>
          <p:cNvPr id="5" name="Content Placeholder 4">
            <a:extLst>
              <a:ext uri="{FF2B5EF4-FFF2-40B4-BE49-F238E27FC236}">
                <a16:creationId xmlns:a16="http://schemas.microsoft.com/office/drawing/2014/main" id="{93160D4C-1897-CA48-92C1-6B645DC23393}"/>
              </a:ext>
            </a:extLst>
          </p:cNvPr>
          <p:cNvSpPr>
            <a:spLocks noGrp="1"/>
          </p:cNvSpPr>
          <p:nvPr>
            <p:ph idx="1"/>
          </p:nvPr>
        </p:nvSpPr>
        <p:spPr>
          <a:xfrm>
            <a:off x="8036041" y="2249487"/>
            <a:ext cx="3281004" cy="3541714"/>
          </a:xfrm>
        </p:spPr>
        <p:txBody>
          <a:bodyPr>
            <a:normAutofit/>
          </a:bodyPr>
          <a:lstStyle/>
          <a:p>
            <a:r>
              <a:rPr lang="en-US" sz="1800">
                <a:solidFill>
                  <a:srgbClr val="FFFFFF"/>
                </a:solidFill>
              </a:rPr>
              <a:t>Can add freshness to the wine, when added in limited quantities.</a:t>
            </a:r>
          </a:p>
          <a:p>
            <a:pPr marL="0" indent="0">
              <a:buNone/>
            </a:pPr>
            <a:r>
              <a:rPr lang="en-US" sz="1800">
                <a:solidFill>
                  <a:srgbClr val="FFFFFF"/>
                </a:solidFill>
              </a:rPr>
              <a:t>Mean: 0.2709756097560964 Mode: 0.0</a:t>
            </a:r>
            <a:br>
              <a:rPr lang="en-US" sz="1800">
                <a:solidFill>
                  <a:srgbClr val="FFFFFF"/>
                </a:solidFill>
              </a:rPr>
            </a:br>
            <a:r>
              <a:rPr lang="en-US" sz="1800">
                <a:solidFill>
                  <a:srgbClr val="FFFFFF"/>
                </a:solidFill>
              </a:rPr>
              <a:t>Range: 1.0 Q1: 0.09 </a:t>
            </a:r>
            <a:br>
              <a:rPr lang="en-US" sz="1800">
                <a:solidFill>
                  <a:srgbClr val="FFFFFF"/>
                </a:solidFill>
              </a:rPr>
            </a:br>
            <a:r>
              <a:rPr lang="en-US" sz="1800">
                <a:solidFill>
                  <a:srgbClr val="FFFFFF"/>
                </a:solidFill>
              </a:rPr>
              <a:t>Median: 0.26 </a:t>
            </a:r>
            <a:br>
              <a:rPr lang="en-US" sz="1800">
                <a:solidFill>
                  <a:srgbClr val="FFFFFF"/>
                </a:solidFill>
              </a:rPr>
            </a:br>
            <a:r>
              <a:rPr lang="en-US" sz="1800">
                <a:solidFill>
                  <a:srgbClr val="FFFFFF"/>
                </a:solidFill>
              </a:rPr>
              <a:t>Q3: 0.42 </a:t>
            </a:r>
            <a:br>
              <a:rPr lang="en-US" sz="1800">
                <a:solidFill>
                  <a:srgbClr val="FFFFFF"/>
                </a:solidFill>
              </a:rPr>
            </a:br>
            <a:r>
              <a:rPr lang="en-US" sz="1800">
                <a:solidFill>
                  <a:srgbClr val="FFFFFF"/>
                </a:solidFill>
              </a:rPr>
              <a:t>Kurtosis: -0.7889975153633966</a:t>
            </a:r>
          </a:p>
        </p:txBody>
      </p:sp>
    </p:spTree>
    <p:extLst>
      <p:ext uri="{BB962C8B-B14F-4D97-AF65-F5344CB8AC3E}">
        <p14:creationId xmlns:p14="http://schemas.microsoft.com/office/powerpoint/2010/main" val="214151669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15" name="Group 1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F1B7932-3EF7-6E42-9A1D-DD4841F12972}"/>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Residual Sugar</a:t>
            </a:r>
          </a:p>
        </p:txBody>
      </p:sp>
      <p:sp useBgFill="1">
        <p:nvSpPr>
          <p:cNvPr id="1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C52C2FBB-0982-B641-BAB5-F498EE8B636F}"/>
              </a:ext>
            </a:extLst>
          </p:cNvPr>
          <p:cNvPicPr>
            <a:picLocks noChangeAspect="1"/>
          </p:cNvPicPr>
          <p:nvPr/>
        </p:nvPicPr>
        <p:blipFill>
          <a:blip r:embed="rId3"/>
          <a:stretch>
            <a:fillRect/>
          </a:stretch>
        </p:blipFill>
        <p:spPr>
          <a:xfrm>
            <a:off x="1118988" y="1409183"/>
            <a:ext cx="6112382" cy="4034172"/>
          </a:xfrm>
          <a:prstGeom prst="rect">
            <a:avLst/>
          </a:prstGeom>
        </p:spPr>
      </p:pic>
      <p:sp>
        <p:nvSpPr>
          <p:cNvPr id="5" name="Content Placeholder 4">
            <a:extLst>
              <a:ext uri="{FF2B5EF4-FFF2-40B4-BE49-F238E27FC236}">
                <a16:creationId xmlns:a16="http://schemas.microsoft.com/office/drawing/2014/main" id="{93160D4C-1897-CA48-92C1-6B645DC23393}"/>
              </a:ext>
            </a:extLst>
          </p:cNvPr>
          <p:cNvSpPr>
            <a:spLocks noGrp="1"/>
          </p:cNvSpPr>
          <p:nvPr>
            <p:ph idx="1"/>
          </p:nvPr>
        </p:nvSpPr>
        <p:spPr>
          <a:xfrm>
            <a:off x="8036041" y="2249487"/>
            <a:ext cx="3281004" cy="3541714"/>
          </a:xfrm>
        </p:spPr>
        <p:txBody>
          <a:bodyPr>
            <a:normAutofit/>
          </a:bodyPr>
          <a:lstStyle/>
          <a:p>
            <a:r>
              <a:rPr lang="en-US" sz="1800">
                <a:solidFill>
                  <a:srgbClr val="FFFFFF"/>
                </a:solidFill>
              </a:rPr>
              <a:t>The amount of sugar that remains after fermentation stops.</a:t>
            </a:r>
          </a:p>
          <a:p>
            <a:pPr marL="0" indent="0">
              <a:buNone/>
            </a:pPr>
            <a:r>
              <a:rPr lang="en-US" sz="1800">
                <a:solidFill>
                  <a:srgbClr val="FFFFFF"/>
                </a:solidFill>
              </a:rPr>
              <a:t>Mean: 2.5388055034396517 Mode: 2.0 </a:t>
            </a:r>
            <a:br>
              <a:rPr lang="en-US" sz="1800">
                <a:solidFill>
                  <a:srgbClr val="FFFFFF"/>
                </a:solidFill>
              </a:rPr>
            </a:br>
            <a:r>
              <a:rPr lang="en-US" sz="1800">
                <a:solidFill>
                  <a:srgbClr val="FFFFFF"/>
                </a:solidFill>
              </a:rPr>
              <a:t>Range: 14.6 </a:t>
            </a:r>
            <a:br>
              <a:rPr lang="en-US" sz="1800">
                <a:solidFill>
                  <a:srgbClr val="FFFFFF"/>
                </a:solidFill>
              </a:rPr>
            </a:br>
            <a:r>
              <a:rPr lang="en-US" sz="1800">
                <a:solidFill>
                  <a:srgbClr val="FFFFFF"/>
                </a:solidFill>
              </a:rPr>
              <a:t>Q1: 1.9</a:t>
            </a:r>
            <a:br>
              <a:rPr lang="en-US" sz="1800">
                <a:solidFill>
                  <a:srgbClr val="FFFFFF"/>
                </a:solidFill>
              </a:rPr>
            </a:br>
            <a:r>
              <a:rPr lang="en-US" sz="1800">
                <a:solidFill>
                  <a:srgbClr val="FFFFFF"/>
                </a:solidFill>
              </a:rPr>
              <a:t>Median: 2.2 </a:t>
            </a:r>
            <a:br>
              <a:rPr lang="en-US" sz="1800">
                <a:solidFill>
                  <a:srgbClr val="FFFFFF"/>
                </a:solidFill>
              </a:rPr>
            </a:br>
            <a:r>
              <a:rPr lang="en-US" sz="1800">
                <a:solidFill>
                  <a:srgbClr val="FFFFFF"/>
                </a:solidFill>
              </a:rPr>
              <a:t>Q3: 2.6 </a:t>
            </a:r>
            <a:br>
              <a:rPr lang="en-US" sz="1800">
                <a:solidFill>
                  <a:srgbClr val="FFFFFF"/>
                </a:solidFill>
              </a:rPr>
            </a:br>
            <a:r>
              <a:rPr lang="en-US" sz="1800">
                <a:solidFill>
                  <a:srgbClr val="FFFFFF"/>
                </a:solidFill>
              </a:rPr>
              <a:t>Kurtosis: 28.617595424475443</a:t>
            </a:r>
          </a:p>
        </p:txBody>
      </p:sp>
    </p:spTree>
    <p:extLst>
      <p:ext uri="{BB962C8B-B14F-4D97-AF65-F5344CB8AC3E}">
        <p14:creationId xmlns:p14="http://schemas.microsoft.com/office/powerpoint/2010/main" val="166245885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 name="Rectangle 16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65" name="Group 16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7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6" name="Group 16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6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20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F1B7932-3EF7-6E42-9A1D-DD4841F12972}"/>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Density</a:t>
            </a:r>
          </a:p>
        </p:txBody>
      </p:sp>
      <p:sp useBgFill="1">
        <p:nvSpPr>
          <p:cNvPr id="20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histogram&#10;&#10;Description automatically generated">
            <a:extLst>
              <a:ext uri="{FF2B5EF4-FFF2-40B4-BE49-F238E27FC236}">
                <a16:creationId xmlns:a16="http://schemas.microsoft.com/office/drawing/2014/main" id="{40B9014C-BD6D-6A49-84A5-0C92999E2786}"/>
              </a:ext>
            </a:extLst>
          </p:cNvPr>
          <p:cNvPicPr>
            <a:picLocks noChangeAspect="1"/>
          </p:cNvPicPr>
          <p:nvPr/>
        </p:nvPicPr>
        <p:blipFill>
          <a:blip r:embed="rId3"/>
          <a:stretch>
            <a:fillRect/>
          </a:stretch>
        </p:blipFill>
        <p:spPr>
          <a:xfrm>
            <a:off x="1118988" y="1370981"/>
            <a:ext cx="6112382" cy="4110576"/>
          </a:xfrm>
          <a:prstGeom prst="rect">
            <a:avLst/>
          </a:prstGeom>
        </p:spPr>
      </p:pic>
      <p:sp>
        <p:nvSpPr>
          <p:cNvPr id="5" name="Content Placeholder 4">
            <a:extLst>
              <a:ext uri="{FF2B5EF4-FFF2-40B4-BE49-F238E27FC236}">
                <a16:creationId xmlns:a16="http://schemas.microsoft.com/office/drawing/2014/main" id="{93160D4C-1897-CA48-92C1-6B645DC23393}"/>
              </a:ext>
            </a:extLst>
          </p:cNvPr>
          <p:cNvSpPr>
            <a:spLocks noGrp="1"/>
          </p:cNvSpPr>
          <p:nvPr>
            <p:ph idx="1"/>
          </p:nvPr>
        </p:nvSpPr>
        <p:spPr>
          <a:xfrm>
            <a:off x="8036041" y="2249487"/>
            <a:ext cx="3281004" cy="3541714"/>
          </a:xfrm>
        </p:spPr>
        <p:txBody>
          <a:bodyPr>
            <a:normAutofit/>
          </a:bodyPr>
          <a:lstStyle/>
          <a:p>
            <a:pPr>
              <a:lnSpc>
                <a:spcPct val="110000"/>
              </a:lnSpc>
            </a:pPr>
            <a:r>
              <a:rPr lang="en-US" sz="1800" dirty="0">
                <a:solidFill>
                  <a:srgbClr val="FFFFFF"/>
                </a:solidFill>
              </a:rPr>
              <a:t>Density compared to water. This is determined by alcohol and sugar content.</a:t>
            </a:r>
          </a:p>
          <a:p>
            <a:pPr marL="0" indent="0">
              <a:lnSpc>
                <a:spcPct val="110000"/>
              </a:lnSpc>
              <a:buNone/>
            </a:pPr>
            <a:r>
              <a:rPr lang="en-US" sz="1800" dirty="0">
                <a:solidFill>
                  <a:srgbClr val="FFFFFF"/>
                </a:solidFill>
              </a:rPr>
              <a:t>Mean: 0.9967466791744831 Mode: 0.9972</a:t>
            </a:r>
            <a:br>
              <a:rPr lang="en-US" sz="1800" dirty="0">
                <a:solidFill>
                  <a:srgbClr val="FFFFFF"/>
                </a:solidFill>
              </a:rPr>
            </a:br>
            <a:r>
              <a:rPr lang="en-US" sz="1800" dirty="0">
                <a:solidFill>
                  <a:srgbClr val="FFFFFF"/>
                </a:solidFill>
              </a:rPr>
              <a:t>Range: 0.01361999999999996</a:t>
            </a:r>
            <a:br>
              <a:rPr lang="en-US" sz="1800" dirty="0">
                <a:solidFill>
                  <a:srgbClr val="FFFFFF"/>
                </a:solidFill>
              </a:rPr>
            </a:br>
            <a:r>
              <a:rPr lang="en-US" sz="1800" dirty="0">
                <a:solidFill>
                  <a:srgbClr val="FFFFFF"/>
                </a:solidFill>
              </a:rPr>
              <a:t>Q1: 0.9956 </a:t>
            </a:r>
            <a:br>
              <a:rPr lang="en-US" sz="1800" dirty="0">
                <a:solidFill>
                  <a:srgbClr val="FFFFFF"/>
                </a:solidFill>
              </a:rPr>
            </a:br>
            <a:r>
              <a:rPr lang="en-US" sz="1800" dirty="0">
                <a:solidFill>
                  <a:srgbClr val="FFFFFF"/>
                </a:solidFill>
              </a:rPr>
              <a:t>Median: 0.99675 </a:t>
            </a:r>
            <a:br>
              <a:rPr lang="en-US" sz="1800" dirty="0">
                <a:solidFill>
                  <a:srgbClr val="FFFFFF"/>
                </a:solidFill>
              </a:rPr>
            </a:br>
            <a:r>
              <a:rPr lang="en-US" sz="1800" dirty="0">
                <a:solidFill>
                  <a:srgbClr val="FFFFFF"/>
                </a:solidFill>
              </a:rPr>
              <a:t>Q3: 0.997835</a:t>
            </a:r>
            <a:br>
              <a:rPr lang="en-US" sz="1800" dirty="0">
                <a:solidFill>
                  <a:srgbClr val="FFFFFF"/>
                </a:solidFill>
              </a:rPr>
            </a:br>
            <a:r>
              <a:rPr lang="en-US" sz="1800" dirty="0">
                <a:solidFill>
                  <a:srgbClr val="FFFFFF"/>
                </a:solidFill>
              </a:rPr>
              <a:t>Kurtosis: 0.9340790654648123</a:t>
            </a:r>
          </a:p>
        </p:txBody>
      </p:sp>
    </p:spTree>
    <p:extLst>
      <p:ext uri="{BB962C8B-B14F-4D97-AF65-F5344CB8AC3E}">
        <p14:creationId xmlns:p14="http://schemas.microsoft.com/office/powerpoint/2010/main" val="238911247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 name="Rectangle 2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14" name="Group 2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215" name="Group 2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2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F1B7932-3EF7-6E42-9A1D-DD4841F12972}"/>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pH</a:t>
            </a:r>
          </a:p>
        </p:txBody>
      </p:sp>
      <p:sp useBgFill="1">
        <p:nvSpPr>
          <p:cNvPr id="2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F4D5EF2A-DC5A-9C48-8801-2C37F800C0CD}"/>
              </a:ext>
            </a:extLst>
          </p:cNvPr>
          <p:cNvPicPr>
            <a:picLocks noChangeAspect="1"/>
          </p:cNvPicPr>
          <p:nvPr/>
        </p:nvPicPr>
        <p:blipFill>
          <a:blip r:embed="rId3"/>
          <a:stretch>
            <a:fillRect/>
          </a:stretch>
        </p:blipFill>
        <p:spPr>
          <a:xfrm>
            <a:off x="1118988" y="1348060"/>
            <a:ext cx="6112382" cy="4156419"/>
          </a:xfrm>
          <a:prstGeom prst="rect">
            <a:avLst/>
          </a:prstGeom>
        </p:spPr>
      </p:pic>
      <p:sp>
        <p:nvSpPr>
          <p:cNvPr id="5" name="Content Placeholder 4">
            <a:extLst>
              <a:ext uri="{FF2B5EF4-FFF2-40B4-BE49-F238E27FC236}">
                <a16:creationId xmlns:a16="http://schemas.microsoft.com/office/drawing/2014/main" id="{93160D4C-1897-CA48-92C1-6B645DC23393}"/>
              </a:ext>
            </a:extLst>
          </p:cNvPr>
          <p:cNvSpPr>
            <a:spLocks noGrp="1"/>
          </p:cNvSpPr>
          <p:nvPr>
            <p:ph idx="1"/>
          </p:nvPr>
        </p:nvSpPr>
        <p:spPr>
          <a:xfrm>
            <a:off x="8036041" y="2249487"/>
            <a:ext cx="3281004" cy="3541714"/>
          </a:xfrm>
        </p:spPr>
        <p:txBody>
          <a:bodyPr>
            <a:normAutofit/>
          </a:bodyPr>
          <a:lstStyle/>
          <a:p>
            <a:pPr>
              <a:lnSpc>
                <a:spcPct val="110000"/>
              </a:lnSpc>
            </a:pPr>
            <a:r>
              <a:rPr lang="en-US" sz="1800">
                <a:solidFill>
                  <a:srgbClr val="FFFFFF"/>
                </a:solidFill>
              </a:rPr>
              <a:t>Denotes how acidic or basic a wine is. Most wines are on the acidic side, roughly around 3-4.</a:t>
            </a:r>
          </a:p>
          <a:p>
            <a:pPr marL="0" indent="0">
              <a:lnSpc>
                <a:spcPct val="110000"/>
              </a:lnSpc>
              <a:buNone/>
            </a:pPr>
            <a:r>
              <a:rPr lang="en-US" sz="1800">
                <a:solidFill>
                  <a:srgbClr val="FFFFFF"/>
                </a:solidFill>
              </a:rPr>
              <a:t>Mean: 3.311113195747343 Mode: 3.3 </a:t>
            </a:r>
            <a:br>
              <a:rPr lang="en-US" sz="1800">
                <a:solidFill>
                  <a:srgbClr val="FFFFFF"/>
                </a:solidFill>
              </a:rPr>
            </a:br>
            <a:r>
              <a:rPr lang="en-US" sz="1800">
                <a:solidFill>
                  <a:srgbClr val="FFFFFF"/>
                </a:solidFill>
              </a:rPr>
              <a:t>Range: 1.2699999999999996 Q1: 3.21 </a:t>
            </a:r>
            <a:br>
              <a:rPr lang="en-US" sz="1800">
                <a:solidFill>
                  <a:srgbClr val="FFFFFF"/>
                </a:solidFill>
              </a:rPr>
            </a:br>
            <a:r>
              <a:rPr lang="en-US" sz="1800">
                <a:solidFill>
                  <a:srgbClr val="FFFFFF"/>
                </a:solidFill>
              </a:rPr>
              <a:t>Median: 3.31 </a:t>
            </a:r>
            <a:br>
              <a:rPr lang="en-US" sz="1800">
                <a:solidFill>
                  <a:srgbClr val="FFFFFF"/>
                </a:solidFill>
              </a:rPr>
            </a:br>
            <a:r>
              <a:rPr lang="en-US" sz="1800">
                <a:solidFill>
                  <a:srgbClr val="FFFFFF"/>
                </a:solidFill>
              </a:rPr>
              <a:t>Q3: 3.4 </a:t>
            </a:r>
            <a:br>
              <a:rPr lang="en-US" sz="1800">
                <a:solidFill>
                  <a:srgbClr val="FFFFFF"/>
                </a:solidFill>
              </a:rPr>
            </a:br>
            <a:r>
              <a:rPr lang="en-US" sz="1800">
                <a:solidFill>
                  <a:srgbClr val="FFFFFF"/>
                </a:solidFill>
              </a:rPr>
              <a:t>Kurtosis: 0.806942508246574</a:t>
            </a:r>
          </a:p>
        </p:txBody>
      </p:sp>
    </p:spTree>
    <p:extLst>
      <p:ext uri="{BB962C8B-B14F-4D97-AF65-F5344CB8AC3E}">
        <p14:creationId xmlns:p14="http://schemas.microsoft.com/office/powerpoint/2010/main" val="39133361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 name="Rectangle 2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14" name="Group 2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215" name="Group 2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2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6F1B7932-3EF7-6E42-9A1D-DD4841F12972}"/>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Alcohol</a:t>
            </a:r>
          </a:p>
        </p:txBody>
      </p:sp>
      <p:sp useBgFill="1">
        <p:nvSpPr>
          <p:cNvPr id="2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F4D5EF2A-DC5A-9C48-8801-2C37F800C0CD}"/>
              </a:ext>
            </a:extLst>
          </p:cNvPr>
          <p:cNvPicPr>
            <a:picLocks noChangeAspect="1"/>
          </p:cNvPicPr>
          <p:nvPr/>
        </p:nvPicPr>
        <p:blipFill>
          <a:blip r:embed="rId3"/>
          <a:stretch>
            <a:fillRect/>
          </a:stretch>
        </p:blipFill>
        <p:spPr>
          <a:xfrm>
            <a:off x="1118988" y="1348060"/>
            <a:ext cx="6112382" cy="4156419"/>
          </a:xfrm>
          <a:prstGeom prst="rect">
            <a:avLst/>
          </a:prstGeom>
        </p:spPr>
      </p:pic>
      <p:sp>
        <p:nvSpPr>
          <p:cNvPr id="5" name="Content Placeholder 4">
            <a:extLst>
              <a:ext uri="{FF2B5EF4-FFF2-40B4-BE49-F238E27FC236}">
                <a16:creationId xmlns:a16="http://schemas.microsoft.com/office/drawing/2014/main" id="{93160D4C-1897-CA48-92C1-6B645DC23393}"/>
              </a:ext>
            </a:extLst>
          </p:cNvPr>
          <p:cNvSpPr>
            <a:spLocks noGrp="1"/>
          </p:cNvSpPr>
          <p:nvPr>
            <p:ph idx="1"/>
          </p:nvPr>
        </p:nvSpPr>
        <p:spPr>
          <a:xfrm>
            <a:off x="8036041" y="2249487"/>
            <a:ext cx="3281004" cy="3541714"/>
          </a:xfrm>
        </p:spPr>
        <p:txBody>
          <a:bodyPr>
            <a:normAutofit/>
          </a:bodyPr>
          <a:lstStyle/>
          <a:p>
            <a:pPr>
              <a:lnSpc>
                <a:spcPct val="110000"/>
              </a:lnSpc>
            </a:pPr>
            <a:r>
              <a:rPr lang="en-US" sz="1800" dirty="0">
                <a:solidFill>
                  <a:schemeClr val="bg1"/>
                </a:solidFill>
              </a:rPr>
              <a:t>The alcohol content of the wine.</a:t>
            </a:r>
          </a:p>
          <a:p>
            <a:pPr marL="0" indent="0">
              <a:lnSpc>
                <a:spcPct val="110000"/>
              </a:lnSpc>
              <a:buNone/>
            </a:pPr>
            <a:r>
              <a:rPr lang="en-US" sz="1800" dirty="0">
                <a:solidFill>
                  <a:schemeClr val="bg1"/>
                </a:solidFill>
              </a:rPr>
              <a:t>Mean: 10.422983114446502 Mode: 9.5 </a:t>
            </a:r>
            <a:br>
              <a:rPr lang="en-US" sz="1800" dirty="0">
                <a:solidFill>
                  <a:schemeClr val="bg1"/>
                </a:solidFill>
              </a:rPr>
            </a:br>
            <a:r>
              <a:rPr lang="en-US" sz="1800" dirty="0">
                <a:solidFill>
                  <a:schemeClr val="bg1"/>
                </a:solidFill>
              </a:rPr>
              <a:t>Range: 6.5 </a:t>
            </a:r>
            <a:br>
              <a:rPr lang="en-US" sz="1800" dirty="0">
                <a:solidFill>
                  <a:schemeClr val="bg1"/>
                </a:solidFill>
              </a:rPr>
            </a:br>
            <a:r>
              <a:rPr lang="en-US" sz="1800" dirty="0">
                <a:solidFill>
                  <a:schemeClr val="bg1"/>
                </a:solidFill>
              </a:rPr>
              <a:t>Q1: 9.5 </a:t>
            </a:r>
            <a:br>
              <a:rPr lang="en-US" sz="1800" dirty="0">
                <a:solidFill>
                  <a:schemeClr val="bg1"/>
                </a:solidFill>
              </a:rPr>
            </a:br>
            <a:r>
              <a:rPr lang="en-US" sz="1800" dirty="0">
                <a:solidFill>
                  <a:schemeClr val="bg1"/>
                </a:solidFill>
              </a:rPr>
              <a:t>Median: 10.2 </a:t>
            </a:r>
            <a:br>
              <a:rPr lang="en-US" sz="1800" dirty="0">
                <a:solidFill>
                  <a:schemeClr val="bg1"/>
                </a:solidFill>
              </a:rPr>
            </a:br>
            <a:r>
              <a:rPr lang="en-US" sz="1800" dirty="0">
                <a:solidFill>
                  <a:schemeClr val="bg1"/>
                </a:solidFill>
              </a:rPr>
              <a:t>Q3: 11.1 </a:t>
            </a:r>
            <a:br>
              <a:rPr lang="en-US" sz="1800" dirty="0">
                <a:solidFill>
                  <a:schemeClr val="bg1"/>
                </a:solidFill>
              </a:rPr>
            </a:br>
            <a:r>
              <a:rPr lang="en-US" sz="1800" dirty="0">
                <a:solidFill>
                  <a:schemeClr val="bg1"/>
                </a:solidFill>
              </a:rPr>
              <a:t>Kurtosis: 0.2000293113417695</a:t>
            </a:r>
          </a:p>
        </p:txBody>
      </p:sp>
    </p:spTree>
    <p:extLst>
      <p:ext uri="{BB962C8B-B14F-4D97-AF65-F5344CB8AC3E}">
        <p14:creationId xmlns:p14="http://schemas.microsoft.com/office/powerpoint/2010/main" val="309878082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11492</TotalTime>
  <Words>914</Words>
  <Application>Microsoft Macintosh PowerPoint</Application>
  <PresentationFormat>Widescreen</PresentationFormat>
  <Paragraphs>48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Circuit</vt:lpstr>
      <vt:lpstr>What Makes a Good Wine? An Exploratory Data Analysis</vt:lpstr>
      <vt:lpstr>Dataset</vt:lpstr>
      <vt:lpstr>Variables</vt:lpstr>
      <vt:lpstr>Volatile Acidity</vt:lpstr>
      <vt:lpstr>Citric Acid</vt:lpstr>
      <vt:lpstr>Residual Sugar</vt:lpstr>
      <vt:lpstr>Density</vt:lpstr>
      <vt:lpstr>pH</vt:lpstr>
      <vt:lpstr>Alcohol</vt:lpstr>
      <vt:lpstr>Low alcohol content vs. high alcohol content</vt:lpstr>
      <vt:lpstr>Low alcohol content vs. high alcohol content</vt:lpstr>
      <vt:lpstr>Computing a CDF</vt:lpstr>
      <vt:lpstr>Analytical Distributions: The Normal Distribution</vt:lpstr>
      <vt:lpstr>Scatterplots</vt:lpstr>
      <vt:lpstr>Alcohol content vs. wine quality</vt:lpstr>
      <vt:lpstr>Volatile Acidity vs. Wine Quality</vt:lpstr>
      <vt:lpstr>Hypothesis Testing</vt:lpstr>
      <vt:lpstr>Fitting A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Good Wine? An Exploratory Data Analysis</dc:title>
  <dc:creator>Ali Trujillo</dc:creator>
  <cp:lastModifiedBy>Ali Trujillo</cp:lastModifiedBy>
  <cp:revision>5</cp:revision>
  <dcterms:created xsi:type="dcterms:W3CDTF">2022-08-02T19:46:23Z</dcterms:created>
  <dcterms:modified xsi:type="dcterms:W3CDTF">2022-08-10T19:19:23Z</dcterms:modified>
</cp:coreProperties>
</file>