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uli"/>
      <p:regular r:id="rId24"/>
      <p:bold r:id="rId25"/>
      <p:italic r:id="rId26"/>
      <p:boldItalic r:id="rId27"/>
    </p:embeddedFont>
    <p:embeddedFont>
      <p:font typeface="Nixie One"/>
      <p:regular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CFF105-DDAF-43F7-A5DE-2617F5DA9018}">
  <a:tblStyle styleId="{BFCFF105-DDAF-43F7-A5DE-2617F5DA90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uli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uli-italic.fntdata"/><Relationship Id="rId25" Type="http://schemas.openxmlformats.org/officeDocument/2006/relationships/font" Target="fonts/Muli-bold.fntdata"/><Relationship Id="rId28" Type="http://schemas.openxmlformats.org/officeDocument/2006/relationships/font" Target="fonts/NixieOne-regular.fntdata"/><Relationship Id="rId27" Type="http://schemas.openxmlformats.org/officeDocument/2006/relationships/font" Target="fonts/Muli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8a72594cb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8a72594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9ac5cba18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9ac5cba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8a72594cb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8a72594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9ac5cba1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9ac5cba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8a72594cb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8a72594c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9ccb6023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9ccb602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9ac5cba1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9ac5cb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8a72594c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8a7259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8a72594c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8a72594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8a72594cb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8a72594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a72594cb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a72594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9ac5cba1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9ac5cba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070400" y="1984925"/>
            <a:ext cx="7003200" cy="14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Fruit Image Classification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Alistair Clarke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/>
          <p:nvPr>
            <p:ph type="title"/>
          </p:nvPr>
        </p:nvSpPr>
        <p:spPr>
          <a:xfrm>
            <a:off x="1962125" y="821500"/>
            <a:ext cx="68226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</a:t>
            </a:r>
            <a:r>
              <a:rPr lang="en" sz="3000"/>
              <a:t> Results</a:t>
            </a:r>
            <a:endParaRPr sz="3000"/>
          </a:p>
        </p:txBody>
      </p:sp>
      <p:sp>
        <p:nvSpPr>
          <p:cNvPr id="403" name="Google Shape;403;p20"/>
          <p:cNvSpPr txBox="1"/>
          <p:nvPr>
            <p:ph idx="1" type="body"/>
          </p:nvPr>
        </p:nvSpPr>
        <p:spPr>
          <a:xfrm>
            <a:off x="1962125" y="2003500"/>
            <a:ext cx="4944300" cy="26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Parameters Used: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Epochs: 30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Batches: 5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Steps per epoch: 10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Validation steps: 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Training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50%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Validation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64%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/>
          <p:nvPr>
            <p:ph type="title"/>
          </p:nvPr>
        </p:nvSpPr>
        <p:spPr>
          <a:xfrm>
            <a:off x="1924600" y="630450"/>
            <a:ext cx="66894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 </a:t>
            </a:r>
            <a:r>
              <a:rPr lang="en" sz="3000"/>
              <a:t>Graphical Plot</a:t>
            </a:r>
            <a:endParaRPr sz="3000"/>
          </a:p>
        </p:txBody>
      </p:sp>
      <p:sp>
        <p:nvSpPr>
          <p:cNvPr id="410" name="Google Shape;410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425" y="1638450"/>
            <a:ext cx="5710401" cy="3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>
            <p:ph type="title"/>
          </p:nvPr>
        </p:nvSpPr>
        <p:spPr>
          <a:xfrm>
            <a:off x="1962125" y="705150"/>
            <a:ext cx="68226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Pre-Trained Convolutional Neural Network</a:t>
            </a:r>
            <a:r>
              <a:rPr lang="en" sz="3000"/>
              <a:t> Results</a:t>
            </a:r>
            <a:endParaRPr sz="3000"/>
          </a:p>
        </p:txBody>
      </p:sp>
      <p:sp>
        <p:nvSpPr>
          <p:cNvPr id="417" name="Google Shape;417;p22"/>
          <p:cNvSpPr txBox="1"/>
          <p:nvPr>
            <p:ph idx="1" type="body"/>
          </p:nvPr>
        </p:nvSpPr>
        <p:spPr>
          <a:xfrm>
            <a:off x="1962125" y="1779675"/>
            <a:ext cx="49443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Parameters Used: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Epochs: 30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Batches: 5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Steps per epoch: 10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Validation steps: 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Training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78%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Validation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85%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Test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66%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/>
          <p:nvPr>
            <p:ph type="title"/>
          </p:nvPr>
        </p:nvSpPr>
        <p:spPr>
          <a:xfrm>
            <a:off x="1910800" y="595825"/>
            <a:ext cx="66894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Pre-Trained Convolutional Neural Network</a:t>
            </a:r>
            <a:r>
              <a:rPr lang="en" sz="3000"/>
              <a:t> Graphical Plot</a:t>
            </a:r>
            <a:endParaRPr sz="3000"/>
          </a:p>
        </p:txBody>
      </p:sp>
      <p:sp>
        <p:nvSpPr>
          <p:cNvPr id="424" name="Google Shape;424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100" y="1576225"/>
            <a:ext cx="5963600" cy="33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/>
          <p:nvPr>
            <p:ph type="title"/>
          </p:nvPr>
        </p:nvSpPr>
        <p:spPr>
          <a:xfrm>
            <a:off x="1910300" y="791875"/>
            <a:ext cx="66894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Comparison Matrix (with Augmentation)</a:t>
            </a:r>
            <a:endParaRPr sz="3000"/>
          </a:p>
        </p:txBody>
      </p:sp>
      <p:sp>
        <p:nvSpPr>
          <p:cNvPr id="431" name="Google Shape;431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2" name="Google Shape;432;p24"/>
          <p:cNvGraphicFramePr/>
          <p:nvPr/>
        </p:nvGraphicFramePr>
        <p:xfrm>
          <a:off x="1115375" y="200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{BFCFF105-DDAF-43F7-A5DE-2617F5DA9018}</a:tableStyleId>
              </a:tblPr>
              <a:tblGrid>
                <a:gridCol w="1923525"/>
                <a:gridCol w="1923525"/>
                <a:gridCol w="1923525"/>
                <a:gridCol w="1923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Architecture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Training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Test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Regular Dense 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N/A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Convolutional 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64%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N/A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Pre-Trained Conv 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78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/>
          <p:nvPr>
            <p:ph type="title"/>
          </p:nvPr>
        </p:nvSpPr>
        <p:spPr>
          <a:xfrm>
            <a:off x="1890050" y="673675"/>
            <a:ext cx="6689400" cy="5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Comparison Graphical Plot</a:t>
            </a:r>
            <a:endParaRPr sz="3000"/>
          </a:p>
        </p:txBody>
      </p:sp>
      <p:sp>
        <p:nvSpPr>
          <p:cNvPr id="438" name="Google Shape;438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9" name="Google Shape;439;p25" title="Model Accuracy Measurements (Without Augmentation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75" y="1263475"/>
            <a:ext cx="6191775" cy="366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/>
          <p:nvPr>
            <p:ph type="title"/>
          </p:nvPr>
        </p:nvSpPr>
        <p:spPr>
          <a:xfrm>
            <a:off x="1890050" y="673675"/>
            <a:ext cx="6689400" cy="5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Comparison Graphical Plot</a:t>
            </a:r>
            <a:endParaRPr sz="3000"/>
          </a:p>
        </p:txBody>
      </p:sp>
      <p:sp>
        <p:nvSpPr>
          <p:cNvPr id="445" name="Google Shape;445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26" title="Model Accuracy Measurem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475" y="1403400"/>
            <a:ext cx="6288549" cy="353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Work</a:t>
            </a:r>
            <a:endParaRPr sz="3000"/>
          </a:p>
        </p:txBody>
      </p:sp>
      <p:sp>
        <p:nvSpPr>
          <p:cNvPr id="452" name="Google Shape;452;p27"/>
          <p:cNvSpPr txBox="1"/>
          <p:nvPr>
            <p:ph idx="4294967295" type="body"/>
          </p:nvPr>
        </p:nvSpPr>
        <p:spPr>
          <a:xfrm>
            <a:off x="1732700" y="1285875"/>
            <a:ext cx="69540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 had more time, I would have like to: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Experiment with </a:t>
            </a:r>
            <a:r>
              <a:rPr lang="en"/>
              <a:t>K-Means Image Clusterization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Experiment with Different Regular Dense Neural Network, Convolutional Neural Network and Pre-Trained CNN Architectures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Collect more images to increase the Google Downloaded Dataset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Experiment with Localization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453" name="Google Shape;453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28"/>
          <p:cNvSpPr txBox="1"/>
          <p:nvPr>
            <p:ph idx="4294967295" type="ctrTitle"/>
          </p:nvPr>
        </p:nvSpPr>
        <p:spPr>
          <a:xfrm>
            <a:off x="3124300" y="1212575"/>
            <a:ext cx="5859900" cy="7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for your time</a:t>
            </a:r>
            <a:endParaRPr sz="3000"/>
          </a:p>
        </p:txBody>
      </p:sp>
      <p:sp>
        <p:nvSpPr>
          <p:cNvPr id="460" name="Google Shape;460;p28"/>
          <p:cNvSpPr txBox="1"/>
          <p:nvPr>
            <p:ph idx="4294967295" type="body"/>
          </p:nvPr>
        </p:nvSpPr>
        <p:spPr>
          <a:xfrm>
            <a:off x="3239575" y="2263800"/>
            <a:ext cx="49881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Are there any </a:t>
            </a:r>
            <a:r>
              <a:rPr b="1" lang="en" sz="2400"/>
              <a:t>questions?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61" name="Google Shape;461;p28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Summary</a:t>
            </a:r>
            <a:endParaRPr sz="3000"/>
          </a:p>
        </p:txBody>
      </p:sp>
      <p:sp>
        <p:nvSpPr>
          <p:cNvPr id="343" name="Google Shape;343;p12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objective of this problem was to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Classify different classes of fruit from images of fruit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Generate good image features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Explore the concept of data augmentation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Uncover which model architecture had the best performance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344" name="Google Shape;344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>
            <p:ph type="title"/>
          </p:nvPr>
        </p:nvSpPr>
        <p:spPr>
          <a:xfrm>
            <a:off x="2112950" y="47585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Example</a:t>
            </a:r>
            <a:endParaRPr sz="3000"/>
          </a:p>
        </p:txBody>
      </p:sp>
      <p:sp>
        <p:nvSpPr>
          <p:cNvPr id="350" name="Google Shape;350;p13"/>
          <p:cNvSpPr txBox="1"/>
          <p:nvPr/>
        </p:nvSpPr>
        <p:spPr>
          <a:xfrm>
            <a:off x="3311550" y="2476325"/>
            <a:ext cx="2013600" cy="120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image an apple?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image a mango?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image a pineapple?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51" name="Google Shape;351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25" y="1977900"/>
            <a:ext cx="2124250" cy="220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13"/>
          <p:cNvCxnSpPr/>
          <p:nvPr/>
        </p:nvCxnSpPr>
        <p:spPr>
          <a:xfrm>
            <a:off x="2469925" y="3081275"/>
            <a:ext cx="77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13"/>
          <p:cNvSpPr txBox="1"/>
          <p:nvPr/>
        </p:nvSpPr>
        <p:spPr>
          <a:xfrm>
            <a:off x="6049050" y="2185925"/>
            <a:ext cx="3000000" cy="1790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Probability Distribution: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Apple Probability of 0.20 (20%)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Mango Probability of 0.40 (40%)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Pineapple Probability of 0.98 (98%)</a:t>
            </a:r>
            <a:endParaRPr/>
          </a:p>
        </p:txBody>
      </p:sp>
      <p:cxnSp>
        <p:nvCxnSpPr>
          <p:cNvPr id="355" name="Google Shape;355;p13"/>
          <p:cNvCxnSpPr>
            <a:stCxn id="350" idx="3"/>
            <a:endCxn id="354" idx="1"/>
          </p:cNvCxnSpPr>
          <p:nvPr/>
        </p:nvCxnSpPr>
        <p:spPr>
          <a:xfrm>
            <a:off x="5325150" y="3081275"/>
            <a:ext cx="72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Dataset</a:t>
            </a:r>
            <a:endParaRPr sz="4800"/>
          </a:p>
        </p:txBody>
      </p:sp>
      <p:sp>
        <p:nvSpPr>
          <p:cNvPr id="361" name="Google Shape;361;p14"/>
          <p:cNvSpPr txBox="1"/>
          <p:nvPr>
            <p:ph idx="4294967295" type="body"/>
          </p:nvPr>
        </p:nvSpPr>
        <p:spPr>
          <a:xfrm>
            <a:off x="3300293" y="25145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Sources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Structures </a:t>
            </a:r>
            <a:endParaRPr/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5027" l="0" r="0" t="5027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63" name="Google Shape;363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/>
          <p:nvPr>
            <p:ph type="ctrTitle"/>
          </p:nvPr>
        </p:nvSpPr>
        <p:spPr>
          <a:xfrm>
            <a:off x="2985150" y="1742675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Sources</a:t>
            </a:r>
            <a:endParaRPr/>
          </a:p>
        </p:txBody>
      </p:sp>
      <p:sp>
        <p:nvSpPr>
          <p:cNvPr id="369" name="Google Shape;369;p15"/>
          <p:cNvSpPr txBox="1"/>
          <p:nvPr>
            <p:ph idx="1" type="subTitle"/>
          </p:nvPr>
        </p:nvSpPr>
        <p:spPr>
          <a:xfrm>
            <a:off x="2956500" y="2973079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Kaggle’s Fruit 360 Dataset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Google Formulated Dataset (used google images)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/>
          <p:nvPr>
            <p:ph type="ctrTitle"/>
          </p:nvPr>
        </p:nvSpPr>
        <p:spPr>
          <a:xfrm>
            <a:off x="2585575" y="229100"/>
            <a:ext cx="56790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Structures</a:t>
            </a:r>
            <a:endParaRPr sz="3000"/>
          </a:p>
        </p:txBody>
      </p:sp>
      <p:sp>
        <p:nvSpPr>
          <p:cNvPr id="375" name="Google Shape;375;p16"/>
          <p:cNvSpPr txBox="1"/>
          <p:nvPr>
            <p:ph idx="1" type="subTitle"/>
          </p:nvPr>
        </p:nvSpPr>
        <p:spPr>
          <a:xfrm>
            <a:off x="2757025" y="670575"/>
            <a:ext cx="5926200" cy="4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Kaggle’s Fruit 360 Dataset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number of images: 51,695.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set size: 38,695 images (one fruit per image).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set size: 13000 images (one fruit per image).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Actual training images used: 1577.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classes: 77 (fruits)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Actual number of classes used: 6 (fruits).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size: 100x100 pixels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Background Color: white.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Google Formulated Dataset (used google images)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number of images: 300.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set size: 210 images (one fruit per image).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set size: 30 images (one fruit per image).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Validation set size: 60 images (one fruit per image).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classes: 6 (fruits).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size: 100x100 pixels.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Background Color: white.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ML Approaches</a:t>
            </a:r>
            <a:endParaRPr sz="3600"/>
          </a:p>
        </p:txBody>
      </p:sp>
      <p:sp>
        <p:nvSpPr>
          <p:cNvPr id="381" name="Google Shape;381;p17"/>
          <p:cNvSpPr txBox="1"/>
          <p:nvPr>
            <p:ph idx="4294967295" type="body"/>
          </p:nvPr>
        </p:nvSpPr>
        <p:spPr>
          <a:xfrm>
            <a:off x="3314118" y="258370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Regular Dense Neural Network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Convolutional Neural Network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Pre-Trained Convolutional Neural Network </a:t>
            </a:r>
            <a:endParaRPr/>
          </a:p>
        </p:txBody>
      </p:sp>
      <p:pic>
        <p:nvPicPr>
          <p:cNvPr id="382" name="Google Shape;382;p17"/>
          <p:cNvPicPr preferRelativeResize="0"/>
          <p:nvPr/>
        </p:nvPicPr>
        <p:blipFill rotWithShape="1">
          <a:blip r:embed="rId3">
            <a:alphaModFix/>
          </a:blip>
          <a:srcRect b="5027" l="0" r="0" t="5027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83" name="Google Shape;38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/>
          <p:nvPr>
            <p:ph type="title"/>
          </p:nvPr>
        </p:nvSpPr>
        <p:spPr>
          <a:xfrm>
            <a:off x="1962125" y="784600"/>
            <a:ext cx="68226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Regular Dense Neural Network</a:t>
            </a:r>
            <a:r>
              <a:rPr lang="en" sz="3000"/>
              <a:t> Results</a:t>
            </a:r>
            <a:endParaRPr sz="3000"/>
          </a:p>
        </p:txBody>
      </p:sp>
      <p:sp>
        <p:nvSpPr>
          <p:cNvPr id="389" name="Google Shape;389;p18"/>
          <p:cNvSpPr txBox="1"/>
          <p:nvPr>
            <p:ph idx="1" type="body"/>
          </p:nvPr>
        </p:nvSpPr>
        <p:spPr>
          <a:xfrm>
            <a:off x="1962125" y="2158925"/>
            <a:ext cx="49443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Parameters Used: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Epochs: 30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Batches: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Training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97%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Validation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80%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>
            <p:ph type="title"/>
          </p:nvPr>
        </p:nvSpPr>
        <p:spPr>
          <a:xfrm>
            <a:off x="1924600" y="677500"/>
            <a:ext cx="66894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Regular Dense Neural Network Graphical Plot</a:t>
            </a:r>
            <a:endParaRPr sz="3000"/>
          </a:p>
        </p:txBody>
      </p:sp>
      <p:sp>
        <p:nvSpPr>
          <p:cNvPr id="396" name="Google Shape;396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00" y="1631550"/>
            <a:ext cx="5894350" cy="33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