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7302500" cx="13004800"/>
  <p:notesSz cx="7559675" cy="10691800"/>
  <p:embeddedFontLst>
    <p:embeddedFont>
      <p:font typeface="Merriweather Sans"/>
      <p:regular r:id="rId67"/>
      <p:bold r:id="rId68"/>
      <p:italic r:id="rId69"/>
      <p:boldItalic r:id="rId70"/>
    </p:embeddedFont>
    <p:embeddedFont>
      <p:font typeface="Lemon"/>
      <p:regular r:id="rId71"/>
    </p:embeddedFont>
    <p:embeddedFont>
      <p:font typeface="Cutive"/>
      <p:regular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Cutive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Lemon-regular.fntdata"/><Relationship Id="rId70" Type="http://schemas.openxmlformats.org/officeDocument/2006/relationships/font" Target="fonts/Merriweather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erriweatherSans-bold.fntdata"/><Relationship Id="rId23" Type="http://schemas.openxmlformats.org/officeDocument/2006/relationships/slide" Target="slides/slide19.xml"/><Relationship Id="rId67" Type="http://schemas.openxmlformats.org/officeDocument/2006/relationships/font" Target="fonts/Merriweather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erriweather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OECD - Organisation for Economic Co-operation and Development</a:t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Harvard Business Review - Sexiest job of the 21st century.</a:t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722dacc6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722dacc6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Identify problem -  Why go through the trouble of finding a solution if there’s no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Acquire data - Databases, </a:t>
            </a:r>
            <a:r>
              <a:rPr lang="en-AU"/>
              <a:t>web scraping</a:t>
            </a:r>
            <a:r>
              <a:rPr lang="en-AU"/>
              <a:t>, surveys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Parse data - Learn about the data: Where it came from, what it contains, make sure everything needed is included.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Mine the data - Clean, munge, create new.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Refine - Find patterns and outlier samples, explore dataset, make changes as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Build a model - Select appropriate method, evaluate and refine output.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Present results - Plots, presentations, summaries.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Deploy and validate - Product development, model refinement.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NOT A STEPWISE PROCESS!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722dacc6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Even simple methods such as means (central / typical value) and count frequencies can be useful in helping to make </a:t>
            </a:r>
            <a:r>
              <a:rPr lang="en-AU"/>
              <a:t>decisions.</a:t>
            </a:r>
            <a:r>
              <a:rPr lang="en-AU"/>
              <a:t> </a:t>
            </a:r>
            <a:endParaRPr/>
          </a:p>
        </p:txBody>
      </p:sp>
      <p:sp>
        <p:nvSpPr>
          <p:cNvPr id="416" name="Google Shape;416;g24722dacc6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Underwear before or after pants (assuming you’re not a superhero…)</a:t>
            </a:r>
            <a:endParaRPr/>
          </a:p>
        </p:txBody>
      </p:sp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Inputs &gt; Do something &gt; Outputs</a:t>
            </a:r>
            <a:endParaRPr/>
          </a:p>
        </p:txBody>
      </p:sp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Why was I prattling on about algorithms? Because they’re the basis of machine learning.</a:t>
            </a:r>
            <a:endParaRPr/>
          </a:p>
        </p:txBody>
      </p:sp>
      <p:sp>
        <p:nvSpPr>
          <p:cNvPr id="545" name="Google Shape;545;p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473e2263c_1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473e2263c_1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73e2263c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473e2263c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73e2263c_0_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473e2263c_0_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d30b35cb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fd30b35cb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473e2263c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473e2263c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d30b35cb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fd30b35cb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473e2263c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Algorithms allow for extremely accurate predictions to be made from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Not perfect.  </a:t>
            </a:r>
            <a:endParaRPr/>
          </a:p>
        </p:txBody>
      </p:sp>
      <p:sp>
        <p:nvSpPr>
          <p:cNvPr id="633" name="Google Shape;633;g2473e2263c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Data science is a powerful set of skills that allows for deeper inferences to be drawn using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Essential skill in a data driven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46d8c6e53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46d8c6e53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cfd90748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cfd90748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46d8c6e53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46d8c6e53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40" y="2459520"/>
            <a:ext cx="67974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77640" y="2459520"/>
            <a:ext cx="67974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377640" y="6145920"/>
            <a:ext cx="67974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7764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386100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3861000" y="61459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377640" y="61459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77640" y="24595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2675880" y="24595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4974120" y="24595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974120" y="61459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2675880" y="61459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377640" y="6145920"/>
            <a:ext cx="2188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77640" y="2459520"/>
            <a:ext cx="67974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77640" y="2459520"/>
            <a:ext cx="33171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3861000" y="2459520"/>
            <a:ext cx="33171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377640" y="427680"/>
            <a:ext cx="6797400" cy="79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7764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377640" y="61459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3861000" y="2459520"/>
            <a:ext cx="33171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77640" y="2459520"/>
            <a:ext cx="33171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386100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3861000" y="61459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7764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3861000" y="2459520"/>
            <a:ext cx="3317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377640" y="6145920"/>
            <a:ext cx="67974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40" y="2459520"/>
            <a:ext cx="67974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77640" y="9945000"/>
            <a:ext cx="1737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68240" y="9945000"/>
            <a:ext cx="2416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520" y="9945000"/>
            <a:ext cx="1737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2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35050" y="1574654"/>
            <a:ext cx="11194800" cy="4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Data Science</a:t>
            </a:r>
            <a:endParaRPr sz="120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5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101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35040" y="762120"/>
            <a:ext cx="5196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 PICTURE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38080" y="1589040"/>
            <a:ext cx="4321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AU" sz="2800"/>
              <a:t>data science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matters: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35040" y="17092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295275" y="3011400"/>
            <a:ext cx="11184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(programming, exploration, analysis, </a:t>
            </a:r>
            <a:r>
              <a:rPr lang="en-AU" sz="2800"/>
              <a:t>interpretation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a sought-after skill in many industri</a:t>
            </a:r>
            <a:r>
              <a:rPr lang="en-AU" sz="2800"/>
              <a:t>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092240" y="30554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838080" y="4637040"/>
            <a:ext cx="389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AU" sz="2800"/>
              <a:t>it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rocks: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635040" y="47572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295280" y="5145000"/>
            <a:ext cx="10678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opens up a door to a variety of opportunities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092240" y="52652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092240" y="21410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295275" y="2097000"/>
            <a:ext cx="11083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OECD ranks Australia’s numeracy skills in the lower 50% of countries surveyed</a:t>
            </a:r>
            <a:endParaRPr sz="2800"/>
          </a:p>
        </p:txBody>
      </p:sp>
      <p:sp>
        <p:nvSpPr>
          <p:cNvPr id="171" name="Google Shape;171;p23"/>
          <p:cNvSpPr/>
          <p:nvPr/>
        </p:nvSpPr>
        <p:spPr>
          <a:xfrm>
            <a:off x="1295280" y="5602200"/>
            <a:ext cx="10678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Mix of creative and analytic skills required (never boring!)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092240" y="57224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295280" y="6059400"/>
            <a:ext cx="10678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Learning for life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092240" y="61796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35040" y="762120"/>
            <a:ext cx="382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19040" y="1769760"/>
            <a:ext cx="133179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8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WHAT IS DATA SCIENCE AND WHAT CAN IT DO FOR ME?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35040" y="762120"/>
            <a:ext cx="5700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5450" y="1082150"/>
            <a:ext cx="12924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/>
              <a:t>   </a:t>
            </a:r>
            <a:endParaRPr sz="48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/>
              <a:t>THE skillset of the information age.</a:t>
            </a:r>
            <a:endParaRPr sz="4800"/>
          </a:p>
        </p:txBody>
      </p:sp>
      <p:sp>
        <p:nvSpPr>
          <p:cNvPr id="189" name="Google Shape;189;p25"/>
          <p:cNvSpPr/>
          <p:nvPr/>
        </p:nvSpPr>
        <p:spPr>
          <a:xfrm>
            <a:off x="838080" y="3897120"/>
            <a:ext cx="1285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Science: A set of tools and techniques used to extract useful 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i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nformation from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295280" y="4781640"/>
            <a:ext cx="9033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interdisciplinary, problem-solving oriented subject.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092240" y="48770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295280" y="5490840"/>
            <a:ext cx="10199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of scientific techniques to practical problems.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1152000" y="5550240"/>
            <a:ext cx="377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295280" y="6236040"/>
            <a:ext cx="384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rapidly growing field.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092240" y="63314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635040" y="762120"/>
            <a:ext cx="778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QUALITIES OF A DATA SCIENTIST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838080" y="1563480"/>
            <a:ext cx="37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skills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35040" y="16837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838080" y="2198760"/>
            <a:ext cx="5706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 and Statistics knowledge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35040" y="23186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838080" y="2986080"/>
            <a:ext cx="5713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acumen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635040" y="31059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838080" y="4992480"/>
            <a:ext cx="5857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Plus: </a:t>
            </a:r>
            <a:r>
              <a:rPr b="1" i="0" lang="en-A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skills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635040" y="51127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838075" y="4001875"/>
            <a:ext cx="460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Creativity &amp; problem solving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635040" y="41221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635040" y="762120"/>
            <a:ext cx="12252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TURN: QUALITIES OF A DATA SCIENTIST AND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3530520" y="1614960"/>
            <a:ext cx="3525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013280" y="2358720"/>
            <a:ext cx="645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Let's talk through the following questions </a:t>
            </a:r>
            <a:r>
              <a:rPr lang="en-AU" sz="1800"/>
              <a:t>together</a:t>
            </a:r>
            <a:r>
              <a:rPr b="0" i="0" lang="en-A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076650" y="3311278"/>
            <a:ext cx="5109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76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6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419720" y="3311280"/>
            <a:ext cx="8563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think are the most important qualities for a data scientist?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6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think of any other quality/skill we have not mentioned?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6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483560" y="3676680"/>
            <a:ext cx="1648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419720" y="3654000"/>
            <a:ext cx="6269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6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10800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35040" y="762120"/>
            <a:ext cx="9516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DATA SCIENCE DO FOR ME?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469800" y="16678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673200" y="1549440"/>
            <a:ext cx="3351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en-AU" sz="2500"/>
              <a:t> better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927000" y="2125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1130400" y="2006640"/>
            <a:ext cx="30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required?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1130400" y="2463840"/>
            <a:ext cx="83535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results evaluated? (measures of success)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we currently know? (existing data)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has happened? (descriptive analytics)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happen (if)? (predictive analytics)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to do to achieve what we require? (insight)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469800" y="48682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673200" y="4749840"/>
            <a:ext cx="7691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and test a hypothesis/run experiments.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927000" y="2506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927000" y="2887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927000" y="3268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927000" y="3649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927000" y="4030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635055" y="762125"/>
            <a:ext cx="8408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DATA SCIENCE DO FOR ME?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863640" y="2184480"/>
            <a:ext cx="8179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660240" y="23155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63640" y="2641680"/>
            <a:ext cx="6519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Manipulate, sanitize, and wrangle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660240" y="27727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863640" y="3098880"/>
            <a:ext cx="258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660240" y="32299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63640" y="3556080"/>
            <a:ext cx="5166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data relationships.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660240" y="36871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863640" y="4013280"/>
            <a:ext cx="674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 the machine how to learn from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660240" y="41443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863640" y="4470480"/>
            <a:ext cx="8648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 products that deliver actionable insight.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660240" y="46015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63640" y="4927680"/>
            <a:ext cx="6687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 relevant stories from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660240" y="50587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35050" y="457323"/>
            <a:ext cx="12471000" cy="5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VISUALIZING THE DATA</a:t>
            </a:r>
            <a:r>
              <a:rPr lang="en-AU" sz="9600"/>
              <a:t> </a:t>
            </a:r>
            <a:r>
              <a:rPr b="0" i="0" lang="en-AU" sz="9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SCIENCE WORKFLOW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558848" y="762125"/>
            <a:ext cx="8943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SCIENCE WORKFLOW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48850" y="2185400"/>
            <a:ext cx="55104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PHASES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838080" y="3657720"/>
            <a:ext cx="3426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problem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35040" y="37887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838080" y="4114920"/>
            <a:ext cx="287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the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635040" y="4245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838080" y="4572120"/>
            <a:ext cx="259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the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635040" y="47031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838080" y="5029320"/>
            <a:ext cx="2475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Mine the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635040" y="51603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838080" y="5486520"/>
            <a:ext cx="2688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the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635040" y="56175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838080" y="5943720"/>
            <a:ext cx="3188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data model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635040" y="60747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838080" y="6400920"/>
            <a:ext cx="3255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the results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635040" y="6531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-science-workflow-example.jpg"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425" y="1349200"/>
            <a:ext cx="4964001" cy="584355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635050" y="762124"/>
            <a:ext cx="11847600" cy="5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GUIDED PRACTICE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EXPLORING THE DATA</a:t>
            </a:r>
            <a:r>
              <a:rPr lang="en-AU" sz="9600"/>
              <a:t> </a:t>
            </a:r>
            <a:r>
              <a:rPr b="0" i="0" lang="en-AU" sz="9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SCIENCE TOOLKIT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35040" y="762120"/>
            <a:ext cx="5916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994450" y="1606800"/>
            <a:ext cx="9745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821400" y="2815920"/>
            <a:ext cx="129654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field of data science, defining common roles &amp; trends.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popular tools &amp; resources to visualise, analyse &amp; model data.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Recognise the types of problems that can be solved by data science.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data science workflow.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81640" y="46856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21400" y="4619040"/>
            <a:ext cx="12543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custom learning plan to build your data science skills after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workshop!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81640" y="29330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81640" y="37712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81640" y="33140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81640" y="42284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635061" y="762125"/>
            <a:ext cx="5017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PYTHON?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73200" y="1473120"/>
            <a:ext cx="1917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is: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876240" y="2260440"/>
            <a:ext cx="11085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for rapid prototyping and full-stack commercial applications.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673200" y="23918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876240" y="2717640"/>
            <a:ext cx="7463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modern, elegant, object-oriented language.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673200" y="28490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76251" y="3174850"/>
            <a:ext cx="969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AU" sz="2500"/>
              <a:t> level language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i.e., you can be more productive</a:t>
            </a:r>
            <a:r>
              <a:rPr lang="en-AU" sz="2500"/>
              <a:t> sooner.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73200" y="33062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876240" y="3632040"/>
            <a:ext cx="1098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documented and has an established and growing community.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673200" y="37634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876240" y="4089240"/>
            <a:ext cx="12969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Mature. In other words,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has libraries that will</a:t>
            </a:r>
            <a:r>
              <a:rPr lang="en-AU" sz="2500"/>
              <a:t>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you</a:t>
            </a:r>
            <a:r>
              <a:rPr lang="en-AU" sz="2500"/>
              <a:t> with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a lot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different tasks!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673200" y="42206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698400" y="5554079"/>
            <a:ext cx="43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1012915" y="5522440"/>
            <a:ext cx="12969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Anaconda distribution comes with python, a large collection of libraries and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extra features to help you get to the analysis sooner!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787450" y="762123"/>
            <a:ext cx="1008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of code written to solve particular set of problems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635040" y="13251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94575" y="1867075"/>
            <a:ext cx="10087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installed with:</a:t>
            </a:r>
            <a:r>
              <a:rPr b="0" i="0" lang="en-AU" sz="25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conda install &lt;package name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635040" y="1959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609480" y="2823840"/>
            <a:ext cx="4374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812880" y="2705040"/>
            <a:ext cx="92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 used Excel? How would you like working with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in a similar way, but without the irritation of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formatting, long formula, and better graphics?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1066680" y="39412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1270080" y="3822840"/>
            <a:ext cx="2208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en-AU" sz="2500"/>
              <a:t> </a:t>
            </a:r>
            <a:r>
              <a:rPr b="0" i="0" lang="en-AU" sz="2500" u="none" cap="none" strike="noStrike">
                <a:solidFill>
                  <a:srgbClr val="773F9B"/>
                </a:solidFill>
                <a:latin typeface="Arial"/>
                <a:ea typeface="Arial"/>
                <a:cs typeface="Arial"/>
                <a:sym typeface="Arial"/>
              </a:rPr>
              <a:t>pandas!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812880" y="4610160"/>
            <a:ext cx="884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your application require the use of advanced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functions or numerical operations with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arrays, vectors or matrices?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1066680" y="5846400"/>
            <a:ext cx="437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2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270080" y="5727600"/>
            <a:ext cx="5377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b="0" i="0" lang="en-AU" sz="2500" u="none" cap="none" strike="noStrike">
                <a:solidFill>
                  <a:srgbClr val="861001"/>
                </a:solidFill>
                <a:latin typeface="Arial"/>
                <a:ea typeface="Arial"/>
                <a:cs typeface="Arial"/>
                <a:sym typeface="Arial"/>
              </a:rPr>
              <a:t>SciPy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(scientific Python).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b="0" i="0" lang="en-AU" sz="2500" u="none" cap="none" strike="noStrike">
                <a:solidFill>
                  <a:srgbClr val="BD5B0C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(numerical Python).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800280" y="762120"/>
            <a:ext cx="136476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2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you interested in using Python in a data science workflow and exploit the use of machine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in your applications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71680" y="132192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774720" y="205848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939960" y="1954440"/>
            <a:ext cx="4882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no further than </a:t>
            </a:r>
            <a:r>
              <a:rPr b="0" i="0" lang="en-AU" sz="2200" u="none" cap="none" strike="noStrike">
                <a:solidFill>
                  <a:srgbClr val="DE6A10"/>
                </a:solidFill>
                <a:latin typeface="Arial"/>
                <a:ea typeface="Arial"/>
                <a:cs typeface="Arial"/>
                <a:sym typeface="Arial"/>
              </a:rPr>
              <a:t> Scikit-learn.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571680" y="279540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71680" y="2691000"/>
            <a:ext cx="14052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  </a:t>
            </a: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you tired of the boring-looking charts produced with Excel? Are you bored of looking for the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menu to move a label in your plot?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774720" y="353196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939946" y="3427200"/>
            <a:ext cx="9533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a look at the visuals offered by </a:t>
            </a:r>
            <a:r>
              <a:rPr b="0" i="0" lang="en-AU" sz="22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matplotlib </a:t>
            </a:r>
            <a:r>
              <a:rPr b="0" i="0" lang="en-AU" sz="2200" u="none" cap="none" strike="noStrike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AU" sz="22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2200">
                <a:solidFill>
                  <a:srgbClr val="0000FF"/>
                </a:solidFill>
              </a:rPr>
              <a:t>seaborn</a:t>
            </a: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571680" y="426852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571680" y="4164120"/>
            <a:ext cx="13716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  </a:t>
            </a: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your boss asking about significance testing and confidence intervals? Are you interested 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statistics, statistical tests, plotting functions, and result statistics?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774720" y="500508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939960" y="4900680"/>
            <a:ext cx="6317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Well, </a:t>
            </a:r>
            <a:r>
              <a:rPr b="0" i="0" lang="en-AU" sz="2200" u="none" cap="none" strike="noStrike">
                <a:solidFill>
                  <a:srgbClr val="BD5A0C"/>
                </a:solidFill>
                <a:latin typeface="Arial"/>
                <a:ea typeface="Arial"/>
                <a:cs typeface="Arial"/>
                <a:sym typeface="Arial"/>
              </a:rPr>
              <a:t>statsmodels </a:t>
            </a: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you that and more.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571680" y="574164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571680" y="5637240"/>
            <a:ext cx="1377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  </a:t>
            </a: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data you require is available freely on the web but there is no download button and you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scrape the website?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74720" y="647820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939960" y="6373800"/>
            <a:ext cx="8039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extract data from HTML using </a:t>
            </a:r>
            <a:r>
              <a:rPr b="0" i="0" lang="en-AU" sz="2200" u="none" cap="none" strike="noStrik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Beautiful soup.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635040" y="762120"/>
            <a:ext cx="11780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GUIDED BASIC ANALYSIS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ANALY</a:t>
            </a:r>
            <a:r>
              <a:rPr lang="en-AU" sz="12000">
                <a:solidFill>
                  <a:srgbClr val="FEFFFF"/>
                </a:solidFill>
              </a:rPr>
              <a:t>S</a:t>
            </a: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 SOME DATA!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635064" y="762125"/>
            <a:ext cx="87117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INSTRUCTIONS (GITHUB)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635040" y="1408680"/>
            <a:ext cx="8942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recommend using a Jupyter notebook for this practice.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31640" y="1505160"/>
            <a:ext cx="400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533520" y="2168640"/>
            <a:ext cx="9209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a hold of the starter code, you’ll need to download these materials.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33525" y="2625956"/>
            <a:ext cx="9952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36736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this page:</a:t>
            </a:r>
            <a:r>
              <a:rPr lang="en-AU" sz="1900"/>
              <a:t> https://github.com/petergoodin/ga_ds101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533520" y="3391920"/>
            <a:ext cx="59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3.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4.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821160" y="3362400"/>
            <a:ext cx="8525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164E86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“Clone or Download” button, and click “Download ZIP”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Unzip the files downloaded in a known location in your file system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Jupyter: Open a terminal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9995040" y="3389400"/>
            <a:ext cx="216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guided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9791640" y="349380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9995040" y="3694320"/>
            <a:ext cx="31461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we are using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dataset,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to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out descriptive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 using the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library we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above.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990720" y="4543560"/>
            <a:ext cx="5654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• </a:t>
            </a: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Using spotlight search for "Terminal"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990720" y="4937400"/>
            <a:ext cx="639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• </a:t>
            </a: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Windows: Click the "Start" button and type "cmd"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990720" y="5385960"/>
            <a:ext cx="496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•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1219320" y="5356440"/>
            <a:ext cx="5599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terminal type: `</a:t>
            </a:r>
            <a:r>
              <a:rPr b="0" i="0" lang="en-AU" sz="1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jupyter notebook</a:t>
            </a: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533520" y="5779440"/>
            <a:ext cx="59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5.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7.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821160" y="5826120"/>
            <a:ext cx="7705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Navigate to the  folder where you have saved the files in step </a:t>
            </a:r>
            <a:r>
              <a:rPr lang="en-AU" sz="1900"/>
              <a:t>3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7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</a:t>
            </a:r>
            <a:r>
              <a:rPr b="1" lang="en-AU" sz="1900"/>
              <a:t>iris_identify.ipynb</a:t>
            </a:r>
            <a:endParaRPr b="1" i="0" sz="1900" u="none" cap="none" strike="noStrike"/>
          </a:p>
        </p:txBody>
      </p:sp>
      <p:sp>
        <p:nvSpPr>
          <p:cNvPr id="380" name="Google Shape;380;p37"/>
          <p:cNvSpPr/>
          <p:nvPr/>
        </p:nvSpPr>
        <p:spPr>
          <a:xfrm>
            <a:off x="821160" y="6385200"/>
            <a:ext cx="7876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Let’s take a look at how data can help inform decisions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635050" y="762125"/>
            <a:ext cx="6836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SCENARIO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863650" y="1314600"/>
            <a:ext cx="1363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FLOWERS AND MORE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698400" y="23539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901800" y="2489040"/>
            <a:ext cx="161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698400" y="4394049"/>
            <a:ext cx="437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901800" y="4622640"/>
            <a:ext cx="1232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business has </a:t>
            </a:r>
            <a:r>
              <a:rPr lang="en-AU" sz="2500"/>
              <a:t>a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data set with typical measures for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species for iris flower.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901800" y="2178475"/>
            <a:ext cx="9545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36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500">
                <a:solidFill>
                  <a:schemeClr val="dk1"/>
                </a:solidFill>
              </a:rPr>
              <a:t>You are a business intelligence manager at a fast moving startup that deals with flowers. Iris Mania is sweeping the world and certain species fetch upwards of $50,000 AU for a single flower!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622200" y="3369845"/>
            <a:ext cx="437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25600" y="3555840"/>
            <a:ext cx="1232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A new iris has just been delivered. It’s species is not known and the resident florist is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on holidays (typical).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635050" y="552475"/>
            <a:ext cx="115584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 DATA SET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15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  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Famous data set </a:t>
            </a:r>
            <a:r>
              <a:rPr lang="en-AU" sz="2600"/>
              <a:t>collected and analysed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Ronald Fisher</a:t>
            </a:r>
            <a:r>
              <a:rPr lang="en-AU" sz="2600"/>
              <a:t>. 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596880" y="1498320"/>
            <a:ext cx="449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596880" y="2349000"/>
            <a:ext cx="449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825480" y="2223000"/>
            <a:ext cx="656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samples of 3 different flower </a:t>
            </a:r>
            <a:r>
              <a:rPr lang="en-AU" sz="2600"/>
              <a:t>species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1155600" y="2654650"/>
            <a:ext cx="476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Setosa (</a:t>
            </a:r>
            <a:r>
              <a:rPr lang="en-AU" sz="2600"/>
              <a:t>the valuable one)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927000" y="2768040"/>
            <a:ext cx="449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927000" y="3200040"/>
            <a:ext cx="449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1155600" y="3074040"/>
            <a:ext cx="21318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Virginica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4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Varsicolor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596880" y="4470120"/>
            <a:ext cx="4497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6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825480" y="4343760"/>
            <a:ext cx="215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features: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927000" y="4889160"/>
            <a:ext cx="449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55600" y="4763160"/>
            <a:ext cx="4143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Sepal: length and width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61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Petal: length and width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825475" y="6337677"/>
            <a:ext cx="1262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61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How could we use our existing data to identify it?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is_petal_sepal.png" id="413" name="Google Shape;4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925" y="2349000"/>
            <a:ext cx="3183575" cy="34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635055" y="762125"/>
            <a:ext cx="11276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101</a:t>
            </a:r>
            <a:endParaRPr sz="120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ANALYSIS TAKE AWAY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635040" y="762120"/>
            <a:ext cx="13459800" cy="5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WHAT ARE ALGORITHMS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11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ANYWAY?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635062" y="762125"/>
            <a:ext cx="4543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635049" y="1467000"/>
            <a:ext cx="91713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838080" y="2793960"/>
            <a:ext cx="855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are a formal way of describing precisely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instructions.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635040" y="29253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838080" y="403848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are very good at carrying out series of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precisely defined instructions.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635040" y="41698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35052" y="762125"/>
            <a:ext cx="83934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PRE-WORK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635059" y="762125"/>
            <a:ext cx="3974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3"/>
          <p:cNvSpPr/>
          <p:nvPr/>
        </p:nvSpPr>
        <p:spPr>
          <a:xfrm>
            <a:off x="635052" y="1467000"/>
            <a:ext cx="122439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STEPS TO ACCOMPLISH A TASK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838080" y="3632160"/>
            <a:ext cx="978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you put on your shoes before you put on your socks?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35040" y="37635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838080" y="4546560"/>
            <a:ext cx="973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you put on your jacket before you put on your</a:t>
            </a:r>
            <a:r>
              <a:rPr lang="en-AU" sz="2500"/>
              <a:t> jumper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635040" y="4677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>
            <a:off x="635061" y="762125"/>
            <a:ext cx="442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4"/>
          <p:cNvSpPr/>
          <p:nvPr/>
        </p:nvSpPr>
        <p:spPr>
          <a:xfrm>
            <a:off x="635051" y="1467000"/>
            <a:ext cx="80712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OF A GOOD ALGORITHM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4"/>
          <p:cNvSpPr/>
          <p:nvPr/>
        </p:nvSpPr>
        <p:spPr>
          <a:xfrm>
            <a:off x="787320" y="3733560"/>
            <a:ext cx="12864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algorithm is an unambiguous description that makes clear what has to be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584280" y="3864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1244520" y="4521240"/>
            <a:ext cx="1270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recipe, a step such as “Bake until done” is ambiguous because it doesn’t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what “done” means.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1041480" y="46526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1244520" y="5308560"/>
            <a:ext cx="1323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computational algorithm, a step such as “Choose a large number” is vague: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“large” mean to a computer?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4"/>
          <p:cNvSpPr/>
          <p:nvPr/>
        </p:nvSpPr>
        <p:spPr>
          <a:xfrm>
            <a:off x="1041480" y="5439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635062" y="762125"/>
            <a:ext cx="4505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635040" y="1467000"/>
            <a:ext cx="803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OF A GOOD ALGORITHM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571680" y="3632280"/>
            <a:ext cx="737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algorithm expects a defined set of inputs.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1028880" y="4089480"/>
            <a:ext cx="1270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it might require two numbers where both numbers are greater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zero. Or it might require a word, or a list of zero or more numbers.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825480" y="42205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571680" y="5206920"/>
            <a:ext cx="7853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algorithm produces a defined set of outputs.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1028880" y="5664120"/>
            <a:ext cx="12483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might output the larger of the two numbers, an all-uppercase version of 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word, or a sorted version of the list of numbers.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825480" y="57955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5"/>
          <p:cNvSpPr/>
          <p:nvPr/>
        </p:nvSpPr>
        <p:spPr>
          <a:xfrm>
            <a:off x="292080" y="36871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5"/>
          <p:cNvSpPr/>
          <p:nvPr/>
        </p:nvSpPr>
        <p:spPr>
          <a:xfrm>
            <a:off x="286680" y="53212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>
            <a:off x="635058" y="762125"/>
            <a:ext cx="3822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584275" y="1390800"/>
            <a:ext cx="128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OF A GOOD ALGORITHM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736675" y="2899125"/>
            <a:ext cx="11346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500">
                <a:solidFill>
                  <a:schemeClr val="dk1"/>
                </a:solidFill>
              </a:rPr>
              <a:t>An algorithm should be guaranteed to terminate and produce a result, always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dk1"/>
                </a:solidFill>
              </a:rPr>
              <a:t>stopping after a finite time.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584280" y="4064040"/>
            <a:ext cx="1375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algorithm could potentially run forever, it wouldn’t be very useful because you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never get an answer!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635040" y="762120"/>
            <a:ext cx="12977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ALGORITHMS </a:t>
            </a:r>
            <a:endParaRPr b="0" i="0" sz="12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IN ACTION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35057" y="762125"/>
            <a:ext cx="7502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LIKE AN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8"/>
          <p:cNvSpPr/>
          <p:nvPr/>
        </p:nvSpPr>
        <p:spPr>
          <a:xfrm>
            <a:off x="635040" y="1771800"/>
            <a:ext cx="104007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 SEE HOW TO WRITE AN ALGORITHM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8"/>
          <p:cNvSpPr/>
          <p:nvPr/>
        </p:nvSpPr>
        <p:spPr>
          <a:xfrm>
            <a:off x="838080" y="3555960"/>
            <a:ext cx="6901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Python to write our algorithm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8"/>
          <p:cNvSpPr/>
          <p:nvPr/>
        </p:nvSpPr>
        <p:spPr>
          <a:xfrm>
            <a:off x="635040" y="36111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8"/>
          <p:cNvSpPr/>
          <p:nvPr/>
        </p:nvSpPr>
        <p:spPr>
          <a:xfrm>
            <a:off x="622440" y="4279440"/>
            <a:ext cx="1792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0245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8"/>
          <p:cNvSpPr/>
          <p:nvPr/>
        </p:nvSpPr>
        <p:spPr>
          <a:xfrm>
            <a:off x="749160" y="51097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8"/>
          <p:cNvSpPr/>
          <p:nvPr/>
        </p:nvSpPr>
        <p:spPr>
          <a:xfrm>
            <a:off x="952560" y="4991280"/>
            <a:ext cx="12517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Given a list of positive numbers, return the largest number on the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8"/>
          <p:cNvSpPr/>
          <p:nvPr/>
        </p:nvSpPr>
        <p:spPr>
          <a:xfrm>
            <a:off x="952560" y="5854800"/>
            <a:ext cx="597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Inputs: A list 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positive numbers.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749160" y="5985840"/>
            <a:ext cx="43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8"/>
          <p:cNvSpPr/>
          <p:nvPr/>
        </p:nvSpPr>
        <p:spPr>
          <a:xfrm>
            <a:off x="952560" y="6273960"/>
            <a:ext cx="701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must contain at least one number.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>
            <a:off x="635057" y="762125"/>
            <a:ext cx="77865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LIKE AN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9"/>
          <p:cNvSpPr/>
          <p:nvPr/>
        </p:nvSpPr>
        <p:spPr>
          <a:xfrm>
            <a:off x="635049" y="1467000"/>
            <a:ext cx="91521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9"/>
          <p:cNvSpPr/>
          <p:nvPr/>
        </p:nvSpPr>
        <p:spPr>
          <a:xfrm>
            <a:off x="812880" y="4495920"/>
            <a:ext cx="10625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A number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will be the largest number of the list.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9"/>
          <p:cNvSpPr/>
          <p:nvPr/>
        </p:nvSpPr>
        <p:spPr>
          <a:xfrm>
            <a:off x="609480" y="46269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p50"/>
          <p:cNvSpPr/>
          <p:nvPr/>
        </p:nvSpPr>
        <p:spPr>
          <a:xfrm>
            <a:off x="635062" y="762125"/>
            <a:ext cx="46758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1"/>
          <p:cNvSpPr/>
          <p:nvPr/>
        </p:nvSpPr>
        <p:spPr>
          <a:xfrm>
            <a:off x="635059" y="762125"/>
            <a:ext cx="86970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LIKE AN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1"/>
          <p:cNvSpPr/>
          <p:nvPr/>
        </p:nvSpPr>
        <p:spPr>
          <a:xfrm>
            <a:off x="635060" y="1467000"/>
            <a:ext cx="108783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1"/>
          <p:cNvSpPr/>
          <p:nvPr/>
        </p:nvSpPr>
        <p:spPr>
          <a:xfrm>
            <a:off x="812880" y="2362320"/>
            <a:ext cx="2509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1"/>
          <p:cNvSpPr/>
          <p:nvPr/>
        </p:nvSpPr>
        <p:spPr>
          <a:xfrm>
            <a:off x="609480" y="24933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609480" y="3276720"/>
            <a:ext cx="709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1"/>
          <p:cNvSpPr/>
          <p:nvPr/>
        </p:nvSpPr>
        <p:spPr>
          <a:xfrm>
            <a:off x="915840" y="3276720"/>
            <a:ext cx="9525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variable `max` to 0.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number `x` in the list `L`, compare it to `max`.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1"/>
          <p:cNvSpPr/>
          <p:nvPr/>
        </p:nvSpPr>
        <p:spPr>
          <a:xfrm>
            <a:off x="838080" y="4191120"/>
            <a:ext cx="663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/>
          <p:nvPr/>
        </p:nvSpPr>
        <p:spPr>
          <a:xfrm>
            <a:off x="1066680" y="4191120"/>
            <a:ext cx="539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`x` is larger, set `max` to `x`.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609480" y="4648320"/>
            <a:ext cx="709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915840" y="4648320"/>
            <a:ext cx="8247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`max` is now set to the largest number in the list.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2"/>
          <p:cNvSpPr/>
          <p:nvPr/>
        </p:nvSpPr>
        <p:spPr>
          <a:xfrm>
            <a:off x="635060" y="762125"/>
            <a:ext cx="9038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LIKE AN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635058" y="1467000"/>
            <a:ext cx="103473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IT IS IN PYTHON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35040" y="762120"/>
            <a:ext cx="6204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PRE-WORK REVIEW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35040" y="18615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38080" y="1728720"/>
            <a:ext cx="11895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Bring a laptop with Anaconda installed. Scroll to your operating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version and click on the install button for Anaconda with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2.7.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35040" y="35125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38080" y="3379680"/>
            <a:ext cx="1314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using Jupyter Notebooks as the main IDE for the workshop.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installed Anaconda, then you are ready to go!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/>
          <p:nvPr/>
        </p:nvSpPr>
        <p:spPr>
          <a:xfrm>
            <a:off x="635057" y="762125"/>
            <a:ext cx="1315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IN THE CONTEXT </a:t>
            </a:r>
            <a:r>
              <a:rPr lang="en-AU" sz="3200"/>
              <a:t> </a:t>
            </a: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MACHINE LEARNING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3"/>
          <p:cNvSpPr/>
          <p:nvPr/>
        </p:nvSpPr>
        <p:spPr>
          <a:xfrm>
            <a:off x="406440" y="23284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609480" y="2209680"/>
            <a:ext cx="1221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is</a:t>
            </a:r>
            <a:r>
              <a:rPr lang="en-AU" sz="2500"/>
              <a:t> c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oncerned with</a:t>
            </a:r>
            <a:r>
              <a:rPr lang="en-AU" sz="2500"/>
              <a:t>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construction and study of systems that can learn from data.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406440" y="357300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609480" y="3454560"/>
            <a:ext cx="12496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of machine learning deals with </a:t>
            </a:r>
            <a:r>
              <a:rPr lang="en-AU" sz="2500"/>
              <a:t>supervised and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AU" sz="2500"/>
              <a:t>non-supervised problems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406440" y="4487400"/>
            <a:ext cx="437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2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72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72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72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3"/>
          <p:cNvSpPr/>
          <p:nvPr/>
        </p:nvSpPr>
        <p:spPr>
          <a:xfrm>
            <a:off x="609475" y="4368600"/>
            <a:ext cx="122160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Supervised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AU" sz="2500"/>
              <a:t>Learn from labelled data (dog, cat, yes, no, </a:t>
            </a:r>
            <a:endParaRPr sz="2500"/>
          </a:p>
          <a:p>
            <a:pPr indent="0" lvl="0" marL="0" marR="0" rtl="0" algn="l">
              <a:lnSpc>
                <a:spcPct val="42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temperature Tuesday given previous examples of temperature)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5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Non-supervised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Learn </a:t>
            </a:r>
            <a:r>
              <a:rPr lang="en-AU" sz="2500"/>
              <a:t>without labels (some internal criteria)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/>
          <p:nvPr/>
        </p:nvSpPr>
        <p:spPr>
          <a:xfrm>
            <a:off x="635057" y="762125"/>
            <a:ext cx="1315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SUPERVISED METHODS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406440" y="164268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609475" y="1600077"/>
            <a:ext cx="12216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Further distinction in supervised methods: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3" name="Google Shape;563;p54"/>
          <p:cNvSpPr/>
          <p:nvPr/>
        </p:nvSpPr>
        <p:spPr>
          <a:xfrm>
            <a:off x="711250" y="2353746"/>
            <a:ext cx="124968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Classification: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	Sort unknown data into classes (apple / orange, sale / no sale, healthy / sick)</a:t>
            </a:r>
            <a:endParaRPr sz="2500"/>
          </a:p>
          <a:p>
            <a:pPr indent="45720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based on previously seen data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4" name="Google Shape;564;p54"/>
          <p:cNvSpPr/>
          <p:nvPr/>
        </p:nvSpPr>
        <p:spPr>
          <a:xfrm>
            <a:off x="482640" y="243000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4"/>
          <p:cNvSpPr/>
          <p:nvPr/>
        </p:nvSpPr>
        <p:spPr>
          <a:xfrm>
            <a:off x="558850" y="4182546"/>
            <a:ext cx="124968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Prediction</a:t>
            </a:r>
            <a:r>
              <a:rPr lang="en-AU" sz="2500"/>
              <a:t>:</a:t>
            </a:r>
            <a:endParaRPr sz="2500"/>
          </a:p>
          <a:p>
            <a:pPr indent="0" lvl="0" marL="45720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Predict an unknown value from data based on previously seen data (temperature,  price, weight)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6" name="Google Shape;566;p54"/>
          <p:cNvSpPr/>
          <p:nvPr/>
        </p:nvSpPr>
        <p:spPr>
          <a:xfrm>
            <a:off x="330240" y="425880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5"/>
          <p:cNvSpPr txBox="1"/>
          <p:nvPr/>
        </p:nvSpPr>
        <p:spPr>
          <a:xfrm>
            <a:off x="606950" y="644900"/>
            <a:ext cx="10299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5"/>
          <p:cNvSpPr/>
          <p:nvPr/>
        </p:nvSpPr>
        <p:spPr>
          <a:xfrm>
            <a:off x="635050" y="762125"/>
            <a:ext cx="13154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UN</a:t>
            </a:r>
            <a:r>
              <a:rPr lang="en-AU" sz="3200"/>
              <a:t>SUPERVISED METHODS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5"/>
          <p:cNvSpPr/>
          <p:nvPr/>
        </p:nvSpPr>
        <p:spPr>
          <a:xfrm>
            <a:off x="330250" y="1877775"/>
            <a:ext cx="43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5"/>
          <p:cNvSpPr/>
          <p:nvPr/>
        </p:nvSpPr>
        <p:spPr>
          <a:xfrm>
            <a:off x="558850" y="1801575"/>
            <a:ext cx="43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5"/>
          <p:cNvSpPr/>
          <p:nvPr/>
        </p:nvSpPr>
        <p:spPr>
          <a:xfrm>
            <a:off x="843850" y="1714552"/>
            <a:ext cx="12216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Finding patterns in the data without previous examples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7" name="Google Shape;577;p55"/>
          <p:cNvSpPr/>
          <p:nvPr/>
        </p:nvSpPr>
        <p:spPr>
          <a:xfrm>
            <a:off x="787450" y="2334975"/>
            <a:ext cx="43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5"/>
          <p:cNvSpPr/>
          <p:nvPr/>
        </p:nvSpPr>
        <p:spPr>
          <a:xfrm>
            <a:off x="996250" y="2247948"/>
            <a:ext cx="12216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Clustering like with like (red things with red things, animals with animals, 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9" name="Google Shape;579;p55"/>
          <p:cNvSpPr/>
          <p:nvPr/>
        </p:nvSpPr>
        <p:spPr>
          <a:xfrm>
            <a:off x="767650" y="3543352"/>
            <a:ext cx="12216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WAIT! ISN’T THAT LIKE CLASSIFICATION?!</a:t>
            </a:r>
            <a:endParaRPr sz="2500"/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50">
                <a:latin typeface="Merriweather Sans"/>
                <a:ea typeface="Merriweather Sans"/>
                <a:cs typeface="Merriweather Sans"/>
                <a:sym typeface="Merriweather Sans"/>
              </a:rPr>
              <a:t>‣ </a:t>
            </a:r>
            <a:r>
              <a:rPr lang="en-AU" sz="2500"/>
              <a:t>Nope! Classification uses previous data to base the decision. </a:t>
            </a:r>
            <a:endParaRPr sz="2500"/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/>
              <a:t>Cluster makes it up as it goes along.  </a:t>
            </a:r>
            <a:endParaRPr sz="2500"/>
          </a:p>
          <a:p>
            <a:pPr indent="0" lvl="0" marL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/>
          <p:nvPr/>
        </p:nvSpPr>
        <p:spPr>
          <a:xfrm>
            <a:off x="635050" y="762127"/>
            <a:ext cx="11780700" cy="5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GUIDED ADVANCED ANALYSIS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ANALY</a:t>
            </a:r>
            <a:r>
              <a:rPr lang="en-AU" sz="12000">
                <a:solidFill>
                  <a:srgbClr val="FEFFFF"/>
                </a:solidFill>
              </a:rPr>
              <a:t>S</a:t>
            </a: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 SOME MORE DATA!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7"/>
          <p:cNvSpPr/>
          <p:nvPr/>
        </p:nvSpPr>
        <p:spPr>
          <a:xfrm>
            <a:off x="635050" y="762127"/>
            <a:ext cx="11780700" cy="5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GUIDED ADVANCED ANALYSIS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ANALY</a:t>
            </a:r>
            <a:r>
              <a:rPr lang="en-AU" sz="12000">
                <a:solidFill>
                  <a:srgbClr val="FEFFFF"/>
                </a:solidFill>
              </a:rPr>
              <a:t>S</a:t>
            </a: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 SOME DATA!</a:t>
            </a:r>
            <a:endParaRPr b="0" i="0" sz="12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AGAIN!</a:t>
            </a:r>
            <a:endParaRPr sz="12000">
              <a:solidFill>
                <a:srgbClr val="FEFFFF"/>
              </a:solidFill>
            </a:endParaRPr>
          </a:p>
        </p:txBody>
      </p:sp>
      <p:sp>
        <p:nvSpPr>
          <p:cNvPr id="592" name="Google Shape;592;p5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"/>
          <p:cNvSpPr/>
          <p:nvPr/>
        </p:nvSpPr>
        <p:spPr>
          <a:xfrm>
            <a:off x="635050" y="762125"/>
            <a:ext cx="6836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SCENARIO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7"/>
          <p:cNvSpPr/>
          <p:nvPr/>
        </p:nvSpPr>
        <p:spPr>
          <a:xfrm>
            <a:off x="863650" y="1314600"/>
            <a:ext cx="1363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/>
              <a:t>CANCER CLASSIFICATION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7"/>
          <p:cNvSpPr/>
          <p:nvPr/>
        </p:nvSpPr>
        <p:spPr>
          <a:xfrm>
            <a:off x="698400" y="28873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901800" y="2711875"/>
            <a:ext cx="9545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36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500">
                <a:solidFill>
                  <a:schemeClr val="dk1"/>
                </a:solidFill>
              </a:rPr>
              <a:t>Using measures from biopsied breast tissue, is it possible to classify non-cancerous (benign) and cancerous (metastatic) cases?</a:t>
            </a:r>
            <a:endParaRPr/>
          </a:p>
        </p:txBody>
      </p:sp>
      <p:pic>
        <p:nvPicPr>
          <p:cNvPr descr="XXV-22.jpg" id="597" name="Google Shape;59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300" y="4296125"/>
            <a:ext cx="4082400" cy="26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8"/>
          <p:cNvSpPr/>
          <p:nvPr/>
        </p:nvSpPr>
        <p:spPr>
          <a:xfrm>
            <a:off x="635050" y="552475"/>
            <a:ext cx="115584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5400"/>
              <a:t>Wisconsin Diagnostic Breast Cancer</a:t>
            </a:r>
            <a:endParaRPr sz="5400"/>
          </a:p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marR="0" rtl="0" algn="l">
              <a:lnSpc>
                <a:spcPct val="515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8"/>
          <p:cNvSpPr/>
          <p:nvPr/>
        </p:nvSpPr>
        <p:spPr>
          <a:xfrm>
            <a:off x="596880" y="2501400"/>
            <a:ext cx="449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8"/>
          <p:cNvSpPr/>
          <p:nvPr/>
        </p:nvSpPr>
        <p:spPr>
          <a:xfrm>
            <a:off x="825480" y="2375400"/>
            <a:ext cx="656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AU" sz="2600"/>
              <a:t>96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samples </a:t>
            </a:r>
            <a:r>
              <a:rPr lang="en-AU" sz="2600"/>
              <a:t>and two categories: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8"/>
          <p:cNvSpPr/>
          <p:nvPr/>
        </p:nvSpPr>
        <p:spPr>
          <a:xfrm>
            <a:off x="1155600" y="2807050"/>
            <a:ext cx="476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Benign (357)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8"/>
          <p:cNvSpPr/>
          <p:nvPr/>
        </p:nvSpPr>
        <p:spPr>
          <a:xfrm>
            <a:off x="927000" y="2920440"/>
            <a:ext cx="449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8"/>
          <p:cNvSpPr/>
          <p:nvPr/>
        </p:nvSpPr>
        <p:spPr>
          <a:xfrm>
            <a:off x="927000" y="3352440"/>
            <a:ext cx="449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8"/>
          <p:cNvSpPr/>
          <p:nvPr/>
        </p:nvSpPr>
        <p:spPr>
          <a:xfrm>
            <a:off x="1155600" y="3226450"/>
            <a:ext cx="35103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Metastatic (212)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4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8"/>
          <p:cNvSpPr/>
          <p:nvPr/>
        </p:nvSpPr>
        <p:spPr>
          <a:xfrm>
            <a:off x="596875" y="4372589"/>
            <a:ext cx="449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6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8"/>
          <p:cNvSpPr/>
          <p:nvPr/>
        </p:nvSpPr>
        <p:spPr>
          <a:xfrm>
            <a:off x="825474" y="4343750"/>
            <a:ext cx="76719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30</a:t>
            </a:r>
            <a:r>
              <a:rPr b="0" i="0" lang="en-A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r>
              <a:rPr lang="en-AU" sz="2600"/>
              <a:t> (Derived from 10 initial measurements)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8"/>
          <p:cNvSpPr/>
          <p:nvPr/>
        </p:nvSpPr>
        <p:spPr>
          <a:xfrm>
            <a:off x="596875" y="5132169"/>
            <a:ext cx="449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6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8"/>
          <p:cNvSpPr/>
          <p:nvPr/>
        </p:nvSpPr>
        <p:spPr>
          <a:xfrm>
            <a:off x="825475" y="5117250"/>
            <a:ext cx="76719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How accurately can non-cancerous and cancerous</a:t>
            </a:r>
            <a:endParaRPr sz="2600"/>
          </a:p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cases be identified?</a:t>
            </a:r>
            <a:endParaRPr sz="2600"/>
          </a:p>
        </p:txBody>
      </p:sp>
      <p:sp>
        <p:nvSpPr>
          <p:cNvPr id="614" name="Google Shape;614;p58"/>
          <p:cNvSpPr/>
          <p:nvPr/>
        </p:nvSpPr>
        <p:spPr>
          <a:xfrm>
            <a:off x="596875" y="6122769"/>
            <a:ext cx="449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6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8"/>
          <p:cNvSpPr/>
          <p:nvPr/>
        </p:nvSpPr>
        <p:spPr>
          <a:xfrm>
            <a:off x="927000" y="6076700"/>
            <a:ext cx="76719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/>
              <a:t>Does one algorithm perform better than another?</a:t>
            </a:r>
            <a:endParaRPr sz="2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9"/>
          <p:cNvSpPr/>
          <p:nvPr/>
        </p:nvSpPr>
        <p:spPr>
          <a:xfrm>
            <a:off x="635065" y="762125"/>
            <a:ext cx="6136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9"/>
          <p:cNvSpPr/>
          <p:nvPr/>
        </p:nvSpPr>
        <p:spPr>
          <a:xfrm>
            <a:off x="533520" y="2410560"/>
            <a:ext cx="2703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materials: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9"/>
          <p:cNvSpPr/>
          <p:nvPr/>
        </p:nvSpPr>
        <p:spPr>
          <a:xfrm>
            <a:off x="533525" y="2975094"/>
            <a:ext cx="621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9"/>
          <p:cNvSpPr/>
          <p:nvPr/>
        </p:nvSpPr>
        <p:spPr>
          <a:xfrm>
            <a:off x="837000" y="2943725"/>
            <a:ext cx="91530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/>
              <a:t>Open a terminal and reopen </a:t>
            </a:r>
            <a:r>
              <a:rPr lang="en-AU" sz="2000">
                <a:solidFill>
                  <a:schemeClr val="dk1"/>
                </a:solidFill>
              </a:rPr>
              <a:t>`</a:t>
            </a:r>
            <a:r>
              <a:rPr lang="en-AU" sz="2000">
                <a:solidFill>
                  <a:srgbClr val="FF9300"/>
                </a:solidFill>
                <a:latin typeface="Cutive"/>
                <a:ea typeface="Cutive"/>
                <a:cs typeface="Cutive"/>
                <a:sym typeface="Cutive"/>
              </a:rPr>
              <a:t>jupyter notebook</a:t>
            </a:r>
            <a:r>
              <a:rPr lang="en-AU" sz="2000">
                <a:solidFill>
                  <a:schemeClr val="dk1"/>
                </a:solidFill>
              </a:rPr>
              <a:t>`</a:t>
            </a:r>
            <a:endParaRPr sz="2000"/>
          </a:p>
          <a:p>
            <a:pPr indent="0" lvl="0" marL="0" marR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/>
              <a:t>Navigate to the folder downloaded from</a:t>
            </a:r>
            <a:r>
              <a:rPr lang="en-AU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https://github.com/petergoodin/ga_ds101</a:t>
            </a:r>
            <a:endParaRPr sz="2000"/>
          </a:p>
        </p:txBody>
      </p:sp>
      <p:sp>
        <p:nvSpPr>
          <p:cNvPr id="625" name="Google Shape;625;p59"/>
          <p:cNvSpPr/>
          <p:nvPr/>
        </p:nvSpPr>
        <p:spPr>
          <a:xfrm>
            <a:off x="9715440" y="3493800"/>
            <a:ext cx="3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5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9"/>
          <p:cNvSpPr/>
          <p:nvPr/>
        </p:nvSpPr>
        <p:spPr>
          <a:xfrm>
            <a:off x="9918850" y="3389400"/>
            <a:ext cx="31461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In this final guided practise we will apply </a:t>
            </a:r>
            <a:endParaRPr sz="2200"/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basic transformations </a:t>
            </a:r>
            <a:endParaRPr sz="2200"/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and two different algorithms to determine</a:t>
            </a:r>
            <a:endParaRPr sz="2200"/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whether cancerous </a:t>
            </a:r>
            <a:endParaRPr sz="2200"/>
          </a:p>
          <a:p>
            <a:pPr indent="0" lvl="0" marL="0" marR="0" rtl="0" algn="l">
              <a:lnSpc>
                <a:spcPct val="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tissue has spread or not.</a:t>
            </a:r>
            <a:endParaRPr sz="2200"/>
          </a:p>
        </p:txBody>
      </p:sp>
      <p:sp>
        <p:nvSpPr>
          <p:cNvPr id="627" name="Google Shape;627;p59"/>
          <p:cNvSpPr/>
          <p:nvPr/>
        </p:nvSpPr>
        <p:spPr>
          <a:xfrm>
            <a:off x="533520" y="4333920"/>
            <a:ext cx="621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3.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9"/>
          <p:cNvSpPr/>
          <p:nvPr/>
        </p:nvSpPr>
        <p:spPr>
          <a:xfrm>
            <a:off x="533525" y="4867078"/>
            <a:ext cx="621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4.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9"/>
          <p:cNvSpPr txBox="1"/>
          <p:nvPr/>
        </p:nvSpPr>
        <p:spPr>
          <a:xfrm>
            <a:off x="837000" y="4216775"/>
            <a:ext cx="7555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Open the file cancer_classify.ipynb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0" name="Google Shape;630;p59"/>
          <p:cNvSpPr txBox="1"/>
          <p:nvPr/>
        </p:nvSpPr>
        <p:spPr>
          <a:xfrm>
            <a:off x="837000" y="4826375"/>
            <a:ext cx="7555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Lets see how algorithms can be used to help save lives.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0"/>
          <p:cNvSpPr/>
          <p:nvPr/>
        </p:nvSpPr>
        <p:spPr>
          <a:xfrm>
            <a:off x="635055" y="762125"/>
            <a:ext cx="11276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101</a:t>
            </a:r>
            <a:endParaRPr sz="120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ANALYSIS TAKE AWAY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1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635055" y="762125"/>
            <a:ext cx="11276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101</a:t>
            </a:r>
            <a:endParaRPr sz="120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2"/>
          <p:cNvSpPr/>
          <p:nvPr/>
        </p:nvSpPr>
        <p:spPr>
          <a:xfrm>
            <a:off x="635064" y="762125"/>
            <a:ext cx="6705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&amp; RECAP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2"/>
          <p:cNvSpPr/>
          <p:nvPr/>
        </p:nvSpPr>
        <p:spPr>
          <a:xfrm>
            <a:off x="812880" y="1665360"/>
            <a:ext cx="9717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workshop, we've covered the following topics: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609480" y="17852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2"/>
          <p:cNvSpPr/>
          <p:nvPr/>
        </p:nvSpPr>
        <p:spPr>
          <a:xfrm>
            <a:off x="1270080" y="2554200"/>
            <a:ext cx="3538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data science?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2"/>
          <p:cNvSpPr/>
          <p:nvPr/>
        </p:nvSpPr>
        <p:spPr>
          <a:xfrm>
            <a:off x="1066680" y="267444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2"/>
          <p:cNvSpPr/>
          <p:nvPr/>
        </p:nvSpPr>
        <p:spPr>
          <a:xfrm>
            <a:off x="1270080" y="3062160"/>
            <a:ext cx="6240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data science do for me?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2"/>
          <p:cNvSpPr/>
          <p:nvPr/>
        </p:nvSpPr>
        <p:spPr>
          <a:xfrm>
            <a:off x="1066680" y="318240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2"/>
          <p:cNvSpPr/>
          <p:nvPr/>
        </p:nvSpPr>
        <p:spPr>
          <a:xfrm>
            <a:off x="1270080" y="3570120"/>
            <a:ext cx="6519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data science workflow?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2"/>
          <p:cNvSpPr/>
          <p:nvPr/>
        </p:nvSpPr>
        <p:spPr>
          <a:xfrm>
            <a:off x="1066680" y="36903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2"/>
          <p:cNvSpPr/>
          <p:nvPr/>
        </p:nvSpPr>
        <p:spPr>
          <a:xfrm>
            <a:off x="1270080" y="4078080"/>
            <a:ext cx="8833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analyze and visualize data using Python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1066680" y="41983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2"/>
          <p:cNvSpPr/>
          <p:nvPr/>
        </p:nvSpPr>
        <p:spPr>
          <a:xfrm>
            <a:off x="1270080" y="4586400"/>
            <a:ext cx="1209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role of algorithms and their relationship with machine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2"/>
          <p:cNvSpPr/>
          <p:nvPr/>
        </p:nvSpPr>
        <p:spPr>
          <a:xfrm>
            <a:off x="1066680" y="47062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2"/>
          <p:cNvSpPr/>
          <p:nvPr/>
        </p:nvSpPr>
        <p:spPr>
          <a:xfrm>
            <a:off x="1270080" y="5475240"/>
            <a:ext cx="10596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these concepts can be applied to make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2"/>
          <p:cNvSpPr/>
          <p:nvPr/>
        </p:nvSpPr>
        <p:spPr>
          <a:xfrm>
            <a:off x="1066680" y="55954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35040" y="762120"/>
            <a:ext cx="75009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635069" y="762125"/>
            <a:ext cx="6212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/>
          <p:nvPr/>
        </p:nvSpPr>
        <p:spPr>
          <a:xfrm>
            <a:off x="635061" y="1467000"/>
            <a:ext cx="9474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PLAN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3"/>
          <p:cNvSpPr/>
          <p:nvPr/>
        </p:nvSpPr>
        <p:spPr>
          <a:xfrm>
            <a:off x="863640" y="2351160"/>
            <a:ext cx="11520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your data science skills! How confident are you with: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/>
          <p:nvPr/>
        </p:nvSpPr>
        <p:spPr>
          <a:xfrm>
            <a:off x="774360" y="3240000"/>
            <a:ext cx="7428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3"/>
          <p:cNvSpPr/>
          <p:nvPr/>
        </p:nvSpPr>
        <p:spPr>
          <a:xfrm>
            <a:off x="1091520" y="3240000"/>
            <a:ext cx="6335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skills (Python or R)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"/>
          <p:cNvSpPr/>
          <p:nvPr/>
        </p:nvSpPr>
        <p:spPr>
          <a:xfrm>
            <a:off x="1091520" y="3620880"/>
            <a:ext cx="12941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Knowledgeable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algebra and statistics (analyzing and modeling data)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acumen (how to work with stakeholders)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expertise (for the type of field you're working within)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skills (visualize data, tell stories)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635063" y="762125"/>
            <a:ext cx="4865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/>
          <p:nvPr/>
        </p:nvSpPr>
        <p:spPr>
          <a:xfrm>
            <a:off x="635055" y="1467000"/>
            <a:ext cx="104799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SHOULD YOU DO NEXT?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be a better programmer?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4"/>
          <p:cNvSpPr/>
          <p:nvPr/>
        </p:nvSpPr>
        <p:spPr>
          <a:xfrm>
            <a:off x="863640" y="3049680"/>
            <a:ext cx="2952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these: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/>
          <p:nvPr/>
        </p:nvSpPr>
        <p:spPr>
          <a:xfrm>
            <a:off x="1041480" y="36142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4"/>
          <p:cNvSpPr/>
          <p:nvPr/>
        </p:nvSpPr>
        <p:spPr>
          <a:xfrm>
            <a:off x="1231920" y="3557640"/>
            <a:ext cx="77601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learning Python syntax on sites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Codecademy or Code School.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4"/>
          <p:cNvSpPr/>
          <p:nvPr/>
        </p:nvSpPr>
        <p:spPr>
          <a:xfrm>
            <a:off x="1041480" y="4579320"/>
            <a:ext cx="488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23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4"/>
          <p:cNvSpPr/>
          <p:nvPr/>
        </p:nvSpPr>
        <p:spPr>
          <a:xfrm>
            <a:off x="1319040" y="4522680"/>
            <a:ext cx="8490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Already know R? Work on comparing the two.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Interested in other frameworks? Try Spark!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5"/>
          <p:cNvSpPr/>
          <p:nvPr/>
        </p:nvSpPr>
        <p:spPr>
          <a:xfrm>
            <a:off x="635060" y="762125"/>
            <a:ext cx="4111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5"/>
          <p:cNvSpPr/>
          <p:nvPr/>
        </p:nvSpPr>
        <p:spPr>
          <a:xfrm>
            <a:off x="635040" y="1467000"/>
            <a:ext cx="99078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SHOULD YOU DO NEXT?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brush-up on your math and statistics skills?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5"/>
          <p:cNvSpPr/>
          <p:nvPr/>
        </p:nvSpPr>
        <p:spPr>
          <a:xfrm>
            <a:off x="622440" y="3697320"/>
            <a:ext cx="3895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look at these: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5"/>
          <p:cNvSpPr/>
          <p:nvPr/>
        </p:nvSpPr>
        <p:spPr>
          <a:xfrm>
            <a:off x="1532520" y="4406760"/>
            <a:ext cx="9026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Pattern Recognition and Machine Learning, C. Bishop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5"/>
          <p:cNvSpPr/>
          <p:nvPr/>
        </p:nvSpPr>
        <p:spPr>
          <a:xfrm>
            <a:off x="1028880" y="453816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5"/>
          <p:cNvSpPr/>
          <p:nvPr/>
        </p:nvSpPr>
        <p:spPr>
          <a:xfrm>
            <a:off x="1532520" y="5067360"/>
            <a:ext cx="9438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 Science and Analytics with Python, J Rogel-Salazar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5"/>
          <p:cNvSpPr/>
          <p:nvPr/>
        </p:nvSpPr>
        <p:spPr>
          <a:xfrm>
            <a:off x="1028880" y="519840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5"/>
          <p:cNvSpPr/>
          <p:nvPr/>
        </p:nvSpPr>
        <p:spPr>
          <a:xfrm>
            <a:off x="1532520" y="5727600"/>
            <a:ext cx="12078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An Introduction to Statistical Learning with Applications in R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5"/>
          <p:cNvSpPr/>
          <p:nvPr/>
        </p:nvSpPr>
        <p:spPr>
          <a:xfrm>
            <a:off x="1028880" y="585900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5"/>
          <p:cNvSpPr/>
          <p:nvPr/>
        </p:nvSpPr>
        <p:spPr>
          <a:xfrm>
            <a:off x="1532520" y="6388200"/>
            <a:ext cx="7301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Elements of Statistical Learning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5"/>
          <p:cNvSpPr/>
          <p:nvPr/>
        </p:nvSpPr>
        <p:spPr>
          <a:xfrm>
            <a:off x="1028880" y="651924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6"/>
          <p:cNvSpPr/>
          <p:nvPr/>
        </p:nvSpPr>
        <p:spPr>
          <a:xfrm>
            <a:off x="635063" y="762125"/>
            <a:ext cx="49305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6"/>
          <p:cNvSpPr/>
          <p:nvPr/>
        </p:nvSpPr>
        <p:spPr>
          <a:xfrm>
            <a:off x="635055" y="1467000"/>
            <a:ext cx="109848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SHOULD YOU DO NEXT?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6"/>
          <p:cNvSpPr/>
          <p:nvPr/>
        </p:nvSpPr>
        <p:spPr>
          <a:xfrm>
            <a:off x="863640" y="3113160"/>
            <a:ext cx="1119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Concerned about business acumen &amp; communication skills?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6"/>
          <p:cNvSpPr/>
          <p:nvPr/>
        </p:nvSpPr>
        <p:spPr>
          <a:xfrm>
            <a:off x="863640" y="3595680"/>
            <a:ext cx="3895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look at these: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6"/>
          <p:cNvSpPr/>
          <p:nvPr/>
        </p:nvSpPr>
        <p:spPr>
          <a:xfrm>
            <a:off x="1003320" y="4241880"/>
            <a:ext cx="884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 Science for Business, F. Provost and T. Fawcett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6"/>
          <p:cNvSpPr/>
          <p:nvPr/>
        </p:nvSpPr>
        <p:spPr>
          <a:xfrm>
            <a:off x="838080" y="43729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6"/>
          <p:cNvSpPr/>
          <p:nvPr/>
        </p:nvSpPr>
        <p:spPr>
          <a:xfrm>
            <a:off x="1003320" y="4902120"/>
            <a:ext cx="1292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Storytelling with Data: A Data Visualization Guide for Business Professionals,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C. Nussbaumer Knaflic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6"/>
          <p:cNvSpPr/>
          <p:nvPr/>
        </p:nvSpPr>
        <p:spPr>
          <a:xfrm>
            <a:off x="838080" y="5033520"/>
            <a:ext cx="43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4183C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7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7"/>
          <p:cNvSpPr/>
          <p:nvPr/>
        </p:nvSpPr>
        <p:spPr>
          <a:xfrm>
            <a:off x="635065" y="762125"/>
            <a:ext cx="52845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67"/>
          <p:cNvSpPr/>
          <p:nvPr/>
        </p:nvSpPr>
        <p:spPr>
          <a:xfrm>
            <a:off x="635056" y="1467000"/>
            <a:ext cx="61452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MORE?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7"/>
          <p:cNvSpPr/>
          <p:nvPr/>
        </p:nvSpPr>
        <p:spPr>
          <a:xfrm>
            <a:off x="863640" y="2351160"/>
            <a:ext cx="9142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Assembly offers courses in data science!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7"/>
          <p:cNvSpPr/>
          <p:nvPr/>
        </p:nvSpPr>
        <p:spPr>
          <a:xfrm>
            <a:off x="863640" y="3112920"/>
            <a:ext cx="289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out our: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7"/>
          <p:cNvSpPr/>
          <p:nvPr/>
        </p:nvSpPr>
        <p:spPr>
          <a:xfrm>
            <a:off x="1319040" y="4001760"/>
            <a:ext cx="6145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Part-time Data Science Course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7"/>
          <p:cNvSpPr/>
          <p:nvPr/>
        </p:nvSpPr>
        <p:spPr>
          <a:xfrm>
            <a:off x="1041480" y="412200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7"/>
          <p:cNvSpPr/>
          <p:nvPr/>
        </p:nvSpPr>
        <p:spPr>
          <a:xfrm>
            <a:off x="1325880" y="4509720"/>
            <a:ext cx="636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Immersive Course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7"/>
          <p:cNvSpPr/>
          <p:nvPr/>
        </p:nvSpPr>
        <p:spPr>
          <a:xfrm>
            <a:off x="1041480" y="46299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8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8"/>
          <p:cNvSpPr/>
          <p:nvPr/>
        </p:nvSpPr>
        <p:spPr>
          <a:xfrm>
            <a:off x="635040" y="762120"/>
            <a:ext cx="133614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ADDITIONAL RESOURCES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9"/>
          <p:cNvSpPr/>
          <p:nvPr/>
        </p:nvSpPr>
        <p:spPr>
          <a:xfrm>
            <a:off x="635040" y="762120"/>
            <a:ext cx="7212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9"/>
          <p:cNvSpPr/>
          <p:nvPr/>
        </p:nvSpPr>
        <p:spPr>
          <a:xfrm>
            <a:off x="635040" y="1467000"/>
            <a:ext cx="4764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/>
              <a:t>BOOKS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9"/>
          <p:cNvSpPr/>
          <p:nvPr/>
        </p:nvSpPr>
        <p:spPr>
          <a:xfrm>
            <a:off x="619440" y="2793840"/>
            <a:ext cx="1207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 Analysis with Open Source Tools, P. K. Jannert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 Science for Business, F. Provost and T. Fawcett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Pattern Recognition and Machine Learning, C. Bishop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 Science and Analytics with Python, J Rogel-Salazar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An Introduction to Statistical Learning with Applications in R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7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Elements of Statistical Learning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619440" y="5537280"/>
            <a:ext cx="5475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Think Stats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 or HTML)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619440" y="5105400"/>
            <a:ext cx="6518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Mining of Massive Datasets 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 PDF)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0"/>
          <p:cNvSpPr/>
          <p:nvPr/>
        </p:nvSpPr>
        <p:spPr>
          <a:xfrm>
            <a:off x="635040" y="762120"/>
            <a:ext cx="7212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0"/>
          <p:cNvSpPr/>
          <p:nvPr/>
        </p:nvSpPr>
        <p:spPr>
          <a:xfrm>
            <a:off x="635040" y="1467000"/>
            <a:ext cx="4764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MOOCS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0"/>
          <p:cNvSpPr/>
          <p:nvPr/>
        </p:nvSpPr>
        <p:spPr>
          <a:xfrm>
            <a:off x="635040" y="2336760"/>
            <a:ext cx="9318900" cy="23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Ng’s Machine Learning Class on Coursera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MIT’s Artificial Intelligence course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Johns Hopkins' Data Analysis Methods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 Tech’s Learning from Data course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1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1"/>
          <p:cNvSpPr/>
          <p:nvPr/>
        </p:nvSpPr>
        <p:spPr>
          <a:xfrm>
            <a:off x="635040" y="762120"/>
            <a:ext cx="526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71"/>
          <p:cNvSpPr/>
          <p:nvPr/>
        </p:nvSpPr>
        <p:spPr>
          <a:xfrm>
            <a:off x="635040" y="1467000"/>
            <a:ext cx="7860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AGGREGATORS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1"/>
          <p:cNvSpPr/>
          <p:nvPr/>
        </p:nvSpPr>
        <p:spPr>
          <a:xfrm>
            <a:off x="635040" y="2717760"/>
            <a:ext cx="10038000" cy="23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DataTau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Like 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Hacker News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for data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MachineLearning on reddit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Very active subreddit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Quora’s Machine Learning section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Lots of interesting Q&amp;A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Quora’s Data Science topic FAQ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1"/>
          <p:cNvSpPr/>
          <p:nvPr/>
        </p:nvSpPr>
        <p:spPr>
          <a:xfrm>
            <a:off x="635040" y="4216440"/>
            <a:ext cx="9188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7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r>
              <a:rPr b="0" i="0" lang="en-AU" sz="25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KDnuggets</a:t>
            </a:r>
            <a:r>
              <a:rPr b="0" i="0" lang="en-A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 mining news, jobs, classes and more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2"/>
          <p:cNvSpPr/>
          <p:nvPr/>
        </p:nvSpPr>
        <p:spPr>
          <a:xfrm>
            <a:off x="263" y="151775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6" name="Google Shape;766;p72"/>
          <p:cNvSpPr/>
          <p:nvPr/>
        </p:nvSpPr>
        <p:spPr>
          <a:xfrm>
            <a:off x="635040" y="838320"/>
            <a:ext cx="5196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2"/>
          <p:cNvSpPr/>
          <p:nvPr/>
        </p:nvSpPr>
        <p:spPr>
          <a:xfrm>
            <a:off x="635040" y="1339920"/>
            <a:ext cx="135201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3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300"/>
              <a:t>   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Hillary Mason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@hmason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Data Scientist in Residence at Accel and Scientist Emeritus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72"/>
          <p:cNvSpPr/>
          <p:nvPr/>
        </p:nvSpPr>
        <p:spPr>
          <a:xfrm>
            <a:off x="711240" y="2203440"/>
            <a:ext cx="400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2"/>
          <p:cNvSpPr/>
          <p:nvPr/>
        </p:nvSpPr>
        <p:spPr>
          <a:xfrm>
            <a:off x="1092240" y="2564280"/>
            <a:ext cx="1420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bitly.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2"/>
          <p:cNvSpPr/>
          <p:nvPr/>
        </p:nvSpPr>
        <p:spPr>
          <a:xfrm>
            <a:off x="635050" y="3079800"/>
            <a:ext cx="400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2"/>
          <p:cNvSpPr/>
          <p:nvPr/>
        </p:nvSpPr>
        <p:spPr>
          <a:xfrm>
            <a:off x="767880" y="2970720"/>
            <a:ext cx="6938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 Patil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@dpatil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VP of Product at RelateIQ.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2"/>
          <p:cNvSpPr/>
          <p:nvPr/>
        </p:nvSpPr>
        <p:spPr>
          <a:xfrm>
            <a:off x="767880" y="3605760"/>
            <a:ext cx="126258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Jeff Hammerbacher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@hackingdata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Founder and Chief Scientist at Cloudera and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9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 Professor at the Icahn School of Medicine at Mount Sinai.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72"/>
          <p:cNvSpPr/>
          <p:nvPr/>
        </p:nvSpPr>
        <p:spPr>
          <a:xfrm>
            <a:off x="635050" y="4667400"/>
            <a:ext cx="400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2"/>
          <p:cNvSpPr/>
          <p:nvPr/>
        </p:nvSpPr>
        <p:spPr>
          <a:xfrm>
            <a:off x="767880" y="4558320"/>
            <a:ext cx="11906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Rogel-Salazar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@quantum_tunnel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Data scientist at IBM and GA instructor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2"/>
          <p:cNvSpPr/>
          <p:nvPr/>
        </p:nvSpPr>
        <p:spPr>
          <a:xfrm>
            <a:off x="767880" y="5193360"/>
            <a:ext cx="13697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Skomoroch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@peteskomoroch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Equity Partner at Data Collective, former Principal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9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 at LinkedIn.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72"/>
          <p:cNvSpPr/>
          <p:nvPr/>
        </p:nvSpPr>
        <p:spPr>
          <a:xfrm>
            <a:off x="635040" y="6255000"/>
            <a:ext cx="400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2"/>
          <p:cNvSpPr/>
          <p:nvPr/>
        </p:nvSpPr>
        <p:spPr>
          <a:xfrm>
            <a:off x="767880" y="6145920"/>
            <a:ext cx="9702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Drew Conway (</a:t>
            </a:r>
            <a:r>
              <a:rPr b="0" i="0" lang="en-AU" sz="2300" u="none" cap="none" strike="noStrike">
                <a:solidFill>
                  <a:srgbClr val="4183C3"/>
                </a:solidFill>
                <a:latin typeface="Arial"/>
                <a:ea typeface="Arial"/>
                <a:cs typeface="Arial"/>
                <a:sym typeface="Arial"/>
              </a:rPr>
              <a:t>@drewconway</a:t>
            </a:r>
            <a:r>
              <a:rPr b="0" i="0" lang="en-A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Head of Data at Project Florida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2"/>
          <p:cNvSpPr txBox="1"/>
          <p:nvPr/>
        </p:nvSpPr>
        <p:spPr>
          <a:xfrm>
            <a:off x="506575" y="5176900"/>
            <a:ext cx="4002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6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/>
          </a:p>
        </p:txBody>
      </p:sp>
      <p:sp>
        <p:nvSpPr>
          <p:cNvPr id="779" name="Google Shape;779;p72"/>
          <p:cNvSpPr txBox="1"/>
          <p:nvPr/>
        </p:nvSpPr>
        <p:spPr>
          <a:xfrm>
            <a:off x="524050" y="3557875"/>
            <a:ext cx="400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6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77640" y="427680"/>
            <a:ext cx="67974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35065" y="690125"/>
            <a:ext cx="845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/>
              <a:t>WHO AM I?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36385" y="1557925"/>
            <a:ext cx="6476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58650" y="1456275"/>
            <a:ext cx="122541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Peter Goodin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What do I do : Lead Instructor – Data Science Immersive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65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What have I done 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Ph.D Cognitive Neuroscience – Psychoneuroimmunology of Major Depressive Disorder, Consumer Neuroscience, Condom </a:t>
            </a:r>
            <a:r>
              <a:rPr lang="en-AU" sz="2800"/>
              <a:t>analysis.</a:t>
            </a: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What I’m interested in : Tech &amp; machine learning for rehabilitation after brain damage </a:t>
            </a:r>
            <a:endParaRPr sz="2800"/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 </a:t>
            </a:r>
            <a:endParaRPr sz="2800"/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descr="twitter-icon-vector.png"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5413725"/>
            <a:ext cx="2089775" cy="9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372950" y="5572925"/>
            <a:ext cx="2664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800">
                <a:solidFill>
                  <a:schemeClr val="dk1"/>
                </a:solidFill>
              </a:rPr>
              <a:t>@peter_goodin</a:t>
            </a:r>
            <a:endParaRPr/>
          </a:p>
        </p:txBody>
      </p:sp>
      <p:pic>
        <p:nvPicPr>
          <p:cNvPr descr="github-512.png"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38" y="6400550"/>
            <a:ext cx="741900" cy="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449150" y="6487325"/>
            <a:ext cx="2236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</a:rPr>
              <a:t>petergoodin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3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73"/>
          <p:cNvSpPr/>
          <p:nvPr/>
        </p:nvSpPr>
        <p:spPr>
          <a:xfrm>
            <a:off x="635040" y="762120"/>
            <a:ext cx="67809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74"/>
          <p:cNvSpPr/>
          <p:nvPr/>
        </p:nvSpPr>
        <p:spPr>
          <a:xfrm>
            <a:off x="635040" y="762120"/>
            <a:ext cx="113169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4"/>
          <p:cNvSpPr/>
          <p:nvPr/>
        </p:nvSpPr>
        <p:spPr>
          <a:xfrm>
            <a:off x="3403440" y="3924360"/>
            <a:ext cx="6578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FORGET TO FILL OUT YOUR EXIT TICKET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5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5"/>
          <p:cNvSpPr/>
          <p:nvPr/>
        </p:nvSpPr>
        <p:spPr>
          <a:xfrm>
            <a:off x="635050" y="685925"/>
            <a:ext cx="11929200" cy="6219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AU" sz="3200"/>
              <a:t>101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EFFFF"/>
              </a:solidFill>
            </a:endParaRPr>
          </a:p>
          <a:p>
            <a:pPr indent="0" lvl="0" marL="0" marR="0" rtl="0" algn="l">
              <a:lnSpc>
                <a:spcPct val="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0">
                <a:solidFill>
                  <a:srgbClr val="FEFFFF"/>
                </a:solidFill>
              </a:rPr>
              <a:t>THANKS FOR COMING!</a:t>
            </a:r>
            <a:endParaRPr sz="12000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35040" y="762120"/>
            <a:ext cx="418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635040" y="18615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838080" y="1728720"/>
            <a:ext cx="7938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we dive in, let’s talk a bit about you!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35040" y="2877480"/>
            <a:ext cx="488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23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838080" y="2744640"/>
            <a:ext cx="44007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brings you to GA?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092240" y="389340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295280" y="3760560"/>
            <a:ext cx="3379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activities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Goals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092240" y="42489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35040" y="490968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38080" y="4776840"/>
            <a:ext cx="4428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 fact about yourself!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3600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35040" y="762120"/>
            <a:ext cx="5844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EXPECTATIONS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838080" y="1576440"/>
            <a:ext cx="10439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You're ready to take charge of your learning experience.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635040" y="16963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38080" y="2465280"/>
            <a:ext cx="8641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You're curious and excited about data science!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635040" y="258552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838080" y="3354480"/>
            <a:ext cx="79329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You've installed Anaconda with Python 2.7.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35040" y="34743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13004400" cy="730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35040" y="762120"/>
            <a:ext cx="562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5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 PICTURE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635040" y="1632960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838080" y="1500120"/>
            <a:ext cx="3297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we’ll cover: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1016050" y="2064721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295275" y="2008075"/>
            <a:ext cx="78588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2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data science &amp; what it can do for me?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skills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the Data Science Toolkit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Introduction to Algorithms</a:t>
            </a:r>
            <a:endParaRPr sz="2800"/>
          </a:p>
          <a:p>
            <a:pPr indent="0" lvl="0" marL="0" marR="0" rtl="0" algn="l">
              <a:lnSpc>
                <a:spcPct val="50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Basic and advanced data analysis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016050" y="2521921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016050" y="2979121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1016050" y="3360121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016050" y="3741121"/>
            <a:ext cx="48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95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‣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