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3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8.xml" ContentType="application/vnd.openxmlformats-officedocument.presentationml.tags+xml"/>
  <Override PartName="/ppt/tags/tag3.xml" ContentType="application/vnd.openxmlformats-officedocument.presentationml.tags+xml"/>
  <Override PartName="/ppt/tags/tag2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22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0.xml" ContentType="application/vnd.openxmlformats-officedocument.presentationml.tags+xml"/>
  <Override PartName="/ppt/tags/tag6.xml" ContentType="application/vnd.openxmlformats-officedocument.presentationml.tags+xml"/>
  <Override PartName="/ppt/tags/tag1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1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sldIdLst>
    <p:sldId id="256" r:id="rId2"/>
    <p:sldId id="308" r:id="rId3"/>
    <p:sldId id="273" r:id="rId4"/>
    <p:sldId id="283" r:id="rId5"/>
    <p:sldId id="287" r:id="rId6"/>
    <p:sldId id="301" r:id="rId7"/>
    <p:sldId id="286" r:id="rId8"/>
    <p:sldId id="307" r:id="rId9"/>
    <p:sldId id="306" r:id="rId10"/>
    <p:sldId id="293" r:id="rId11"/>
    <p:sldId id="258" r:id="rId12"/>
    <p:sldId id="270" r:id="rId13"/>
    <p:sldId id="288" r:id="rId14"/>
    <p:sldId id="289" r:id="rId15"/>
    <p:sldId id="294" r:id="rId16"/>
    <p:sldId id="259" r:id="rId17"/>
    <p:sldId id="265" r:id="rId18"/>
    <p:sldId id="296" r:id="rId19"/>
    <p:sldId id="263" r:id="rId20"/>
    <p:sldId id="284" r:id="rId21"/>
    <p:sldId id="302" r:id="rId22"/>
    <p:sldId id="303" r:id="rId23"/>
    <p:sldId id="304" r:id="rId24"/>
    <p:sldId id="305" r:id="rId25"/>
    <p:sldId id="285" r:id="rId26"/>
    <p:sldId id="276" r:id="rId27"/>
    <p:sldId id="277" r:id="rId28"/>
    <p:sldId id="298" r:id="rId29"/>
    <p:sldId id="272" r:id="rId30"/>
    <p:sldId id="299" r:id="rId31"/>
    <p:sldId id="282" r:id="rId32"/>
    <p:sldId id="300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31/01/2016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824711B-F2A8-4A1D-B1DD-B75CF88B196D}" type="datetime1">
              <a:rPr lang="en-US" smtClean="0"/>
              <a:t>1/31/2016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F82-A0E7-445C-8B7D-88305D49DD55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B233-D1F5-4C97-8EAB-2674D5273286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71C4F0-C0E1-4510-8A25-CE5DEC2F8781}" type="datetime1">
              <a:rPr lang="en-US" smtClean="0"/>
              <a:t>1/31/2016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0C4E71-7C66-499D-BE4E-A71C5B7BE6B7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EB24-305E-4CEC-8B11-E81EE3776E99}" type="datetime1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CCB9-C5FB-4151-A276-411106692545}" type="datetime1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79BA14-0B26-424C-8FD1-6CEFAC78F386}" type="datetime1">
              <a:rPr lang="en-US" smtClean="0"/>
              <a:t>1/31/2016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B3D9-9B3F-4179-AB84-AC31732FD08D}" type="datetime1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141BBD-9949-4832-B723-60976C52B23B}" type="datetime1">
              <a:rPr lang="en-US" smtClean="0"/>
              <a:t>1/31/2016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B791118-C922-41DD-8D02-5E854EE8530F}" type="datetime1">
              <a:rPr lang="en-US" smtClean="0"/>
              <a:t>1/31/2016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25AD692-7F29-4465-9658-BF12CC0BCE45}" type="datetime1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b.ac.uk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hyperlink" Target="http://www.yahoo.co.uk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hyperlink" Target="https://maps.google.co.uk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7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5.png"/><Relationship Id="rId5" Type="http://schemas.openxmlformats.org/officeDocument/2006/relationships/tags" Target="../tags/tag1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c.com/prodserv/smartphone-os-market-share.js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basics/what-is-android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.zhou@ecit.qub.ac.uk" TargetMode="External"/><Relationship Id="rId2" Type="http://schemas.openxmlformats.org/officeDocument/2006/relationships/hyperlink" Target="mailto:h.zhou@qub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n.allen@qub.ac.uk" TargetMode="External"/><Relationship Id="rId4" Type="http://schemas.openxmlformats.org/officeDocument/2006/relationships/hyperlink" Target="http://www.qub.ac.uk/schools/eeecs/Staff/BusinessCard/?name=H.Zho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1.1 </a:t>
            </a:r>
            <a:r>
              <a:rPr lang="en-GB" sz="2400" dirty="0"/>
              <a:t>I</a:t>
            </a:r>
            <a:r>
              <a:rPr lang="en-GB" sz="2400" dirty="0" smtClean="0"/>
              <a:t>ntroduction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6"/>
    </mc:Choice>
    <mc:Fallback xmlns="">
      <p:transition spd="slow" advTm="294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Website and application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Categorisation of mobile devices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system architecture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6D762C-ECF1-4F6B-A249-CCB9FD414373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"/>
    </mc:Choice>
    <mc:Fallback xmlns="">
      <p:transition spd="slow" advTm="17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Website and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key question to be answered: What is the difference between a website and an application?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B6C6DC-3156-4D34-909F-98B893D28264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1"/>
    </mc:Choice>
    <mc:Fallback xmlns="">
      <p:transition spd="slow" advTm="189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Website and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505200" cy="4873752"/>
          </a:xfrm>
        </p:spPr>
        <p:txBody>
          <a:bodyPr>
            <a:normAutofit/>
          </a:bodyPr>
          <a:lstStyle/>
          <a:p>
            <a:r>
              <a:rPr lang="en-GB" dirty="0" smtClean="0"/>
              <a:t>Website </a:t>
            </a:r>
          </a:p>
          <a:p>
            <a:pPr lvl="1"/>
            <a:r>
              <a:rPr lang="en-GB" dirty="0" smtClean="0"/>
              <a:t>Browser-based HTML pages that are linked and accessed over the Internet.</a:t>
            </a:r>
          </a:p>
          <a:p>
            <a:pPr lvl="1"/>
            <a:r>
              <a:rPr lang="en-GB" dirty="0" smtClean="0"/>
              <a:t>Standard vs. mobile websites. </a:t>
            </a:r>
          </a:p>
          <a:p>
            <a:r>
              <a:rPr lang="en-GB" dirty="0"/>
              <a:t>Exercise – </a:t>
            </a:r>
            <a:r>
              <a:rPr lang="en-GB" dirty="0">
                <a:solidFill>
                  <a:srgbClr val="FF0000"/>
                </a:solidFill>
              </a:rPr>
              <a:t>which one refers to </a:t>
            </a:r>
            <a:r>
              <a:rPr lang="en-GB" dirty="0" smtClean="0">
                <a:solidFill>
                  <a:srgbClr val="FF0000"/>
                </a:solidFill>
              </a:rPr>
              <a:t>a mobile website</a:t>
            </a:r>
            <a:r>
              <a:rPr lang="en-GB" dirty="0" smtClean="0"/>
              <a:t>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hlinkClick r:id="rId3"/>
              </a:rPr>
              <a:t>www.qub.ac.uk</a:t>
            </a:r>
            <a:endParaRPr lang="en-GB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hlinkClick r:id="rId4"/>
              </a:rPr>
              <a:t>www.yahoo.co.uk</a:t>
            </a:r>
            <a:endParaRPr lang="en-GB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m.lifehacker.com  </a:t>
            </a:r>
          </a:p>
          <a:p>
            <a:pPr marL="822960" lvl="1" indent="-457200">
              <a:buFont typeface="+mj-lt"/>
              <a:buAutoNum type="arabicPeriod"/>
            </a:pP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1577438-D6B0-4F53-B6C0-4DB5C124A72D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84746"/>
            <a:ext cx="5181600" cy="316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1"/>
    </mc:Choice>
    <mc:Fallback xmlns="">
      <p:transition spd="slow" advTm="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Website and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3124200" cy="49499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Application </a:t>
            </a:r>
          </a:p>
          <a:p>
            <a:pPr lvl="1"/>
            <a:r>
              <a:rPr lang="en-GB" dirty="0" smtClean="0"/>
              <a:t>Abbreviation of application.</a:t>
            </a:r>
          </a:p>
          <a:p>
            <a:pPr lvl="1"/>
            <a:r>
              <a:rPr lang="en-GB" dirty="0" smtClean="0"/>
              <a:t>A piece of software that runs on mobile devices, the Internet or other e-devices.</a:t>
            </a:r>
          </a:p>
          <a:p>
            <a:r>
              <a:rPr lang="en-GB" dirty="0" smtClean="0"/>
              <a:t>Exercise – </a:t>
            </a:r>
            <a:r>
              <a:rPr lang="en-GB" dirty="0" smtClean="0">
                <a:solidFill>
                  <a:srgbClr val="FF0000"/>
                </a:solidFill>
              </a:rPr>
              <a:t>which one refers to an Application</a:t>
            </a:r>
            <a:r>
              <a:rPr lang="en-GB" dirty="0" smtClean="0"/>
              <a:t>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hlinkClick r:id="rId3"/>
              </a:rPr>
              <a:t>www.bbc.co.uk</a:t>
            </a:r>
            <a:r>
              <a:rPr lang="en-GB" dirty="0" smtClean="0"/>
              <a:t>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>
                <a:hlinkClick r:id="rId4"/>
              </a:rPr>
              <a:t>https://maps.google.co.uk</a:t>
            </a:r>
            <a:endParaRPr lang="en-GB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Google Maps (see the right hand side)  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09151D-F670-4EE9-B463-DAE98151F863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5410200" cy="390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356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7"/>
    </mc:Choice>
    <mc:Fallback xmlns="">
      <p:transition spd="slow" advTm="2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Website and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Does website or application have better properties as shown below?</a:t>
            </a:r>
            <a:endParaRPr lang="en-GB" sz="28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Accessibility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Compatibility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Cost-effectiveness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Upgradability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Sustainability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Support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 smtClean="0"/>
              <a:t>Personalisation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EB63F8-05A2-4C07-BD36-D4A1E03662A3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738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2"/>
    </mc:Choice>
    <mc:Fallback xmlns="">
      <p:transition spd="slow" advTm="3427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Website and application</a:t>
            </a:r>
          </a:p>
          <a:p>
            <a:r>
              <a:rPr lang="en-GB" sz="2800" dirty="0" smtClean="0"/>
              <a:t>Categorisation of mobile devices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system architecture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A258D9-CA6E-409F-A416-F412B8B0DD14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"/>
    </mc:Choice>
    <mc:Fallback xmlns="">
      <p:transition spd="slow" advTm="141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Categorisation of mobile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267200" cy="5330952"/>
          </a:xfrm>
        </p:spPr>
        <p:txBody>
          <a:bodyPr>
            <a:normAutofit/>
          </a:bodyPr>
          <a:lstStyle/>
          <a:p>
            <a:r>
              <a:rPr lang="en-GB" dirty="0" smtClean="0"/>
              <a:t>Families  </a:t>
            </a:r>
          </a:p>
          <a:p>
            <a:pPr lvl="1"/>
            <a:r>
              <a:rPr lang="en-GB" dirty="0" smtClean="0"/>
              <a:t>Android</a:t>
            </a:r>
          </a:p>
          <a:p>
            <a:pPr lvl="1"/>
            <a:r>
              <a:rPr lang="en-GB" dirty="0" err="1" smtClean="0"/>
              <a:t>iOS</a:t>
            </a:r>
            <a:r>
              <a:rPr lang="en-GB" dirty="0" smtClean="0"/>
              <a:t>: iPhone, </a:t>
            </a:r>
            <a:r>
              <a:rPr lang="en-GB" dirty="0" err="1" smtClean="0"/>
              <a:t>iPad</a:t>
            </a:r>
            <a:endParaRPr lang="en-GB" dirty="0" smtClean="0"/>
          </a:p>
          <a:p>
            <a:pPr lvl="1"/>
            <a:r>
              <a:rPr lang="en-GB" dirty="0" smtClean="0"/>
              <a:t>Windows Phone</a:t>
            </a:r>
          </a:p>
          <a:p>
            <a:pPr lvl="1"/>
            <a:r>
              <a:rPr lang="en-GB" dirty="0" smtClean="0"/>
              <a:t>Chrome Store</a:t>
            </a:r>
          </a:p>
          <a:p>
            <a:pPr lvl="1"/>
            <a:r>
              <a:rPr lang="en-GB" dirty="0" smtClean="0"/>
              <a:t>HTML5 </a:t>
            </a:r>
            <a:r>
              <a:rPr lang="en-GB" dirty="0" err="1" smtClean="0"/>
              <a:t>Webapp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Individual characteristics </a:t>
            </a:r>
          </a:p>
          <a:p>
            <a:pPr lvl="1"/>
            <a:r>
              <a:rPr lang="en-GB" dirty="0" smtClean="0"/>
              <a:t>Android: Customisable, open</a:t>
            </a:r>
          </a:p>
          <a:p>
            <a:pPr lvl="1"/>
            <a:r>
              <a:rPr lang="en-GB" dirty="0" err="1" smtClean="0"/>
              <a:t>iOS</a:t>
            </a:r>
            <a:r>
              <a:rPr lang="en-GB" dirty="0" smtClean="0"/>
              <a:t>: Smart, close and stable</a:t>
            </a:r>
          </a:p>
          <a:p>
            <a:pPr lvl="1"/>
            <a:r>
              <a:rPr lang="en-GB" dirty="0" smtClean="0"/>
              <a:t>Windows Phone: Mixture of close and open sources</a:t>
            </a:r>
          </a:p>
          <a:p>
            <a:pPr lvl="1"/>
            <a:r>
              <a:rPr lang="en-GB" dirty="0" smtClean="0"/>
              <a:t>Blackberry: Good email app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1484825" cy="229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32" y="1066799"/>
            <a:ext cx="1462922" cy="2292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491311" y="3340919"/>
            <a:ext cx="201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iPhone 4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172200" y="3352800"/>
            <a:ext cx="1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LG </a:t>
            </a:r>
            <a:r>
              <a:rPr lang="en-US" dirty="0" smtClean="0"/>
              <a:t>Revolution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804" y="3734619"/>
            <a:ext cx="1432632" cy="2195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4572000" y="6019800"/>
            <a:ext cx="194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HTC Trophy</a:t>
            </a:r>
            <a:endParaRPr 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66" y="3718576"/>
            <a:ext cx="1487156" cy="222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6248400" y="6019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BlackBerry Curve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32352F-0B10-4E7A-B585-C2A288B7EF60}" type="datetime1">
              <a:rPr lang="en-US" smtClean="0"/>
              <a:t>1/31/2016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1"/>
    </mc:Choice>
    <mc:Fallback xmlns="">
      <p:transition spd="slow" advTm="1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 smtClean="0"/>
              <a:t>iOS</a:t>
            </a:r>
            <a:r>
              <a:rPr lang="en-GB" dirty="0" smtClean="0"/>
              <a:t> or </a:t>
            </a:r>
            <a:r>
              <a:rPr lang="en-GB" dirty="0" err="1" smtClean="0"/>
              <a:t>anDroid</a:t>
            </a:r>
            <a:r>
              <a:rPr lang="en-GB" dirty="0" smtClean="0"/>
              <a:t>? Market reflection…</a:t>
            </a:r>
            <a:endParaRPr lang="en-GB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609600" y="5759747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www.idc.com/prodserv/smartphone-os-market-share.jsp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1783EF-7BBF-4103-ADDA-7D377DC82630}" type="datetime1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5143"/>
            <a:ext cx="8153400" cy="30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0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"/>
    </mc:Choice>
    <mc:Fallback xmlns="">
      <p:transition spd="slow" advTm="61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Website and app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Categorisation of mobile devices</a:t>
            </a:r>
          </a:p>
          <a:p>
            <a:r>
              <a:rPr lang="en-GB" sz="2800" dirty="0" smtClean="0"/>
              <a:t>Android system architecture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6787BC-BB30-4AD0-8CE8-50ECB721E185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"/>
    </mc:Choice>
    <mc:Fallback xmlns="">
      <p:transition spd="slow" advTm="59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Android system architecture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5343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923D1B-7B11-45B6-A160-39377C187CCD}" type="datetime1">
              <a:rPr lang="en-US" smtClean="0"/>
              <a:t>1/31/2016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6324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http://developer.android.com/guide/basics/what-is-android.html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5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"/>
    </mc:Choice>
    <mc:Fallback xmlns="">
      <p:transition spd="slow" advTm="67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</a:t>
            </a:r>
            <a:r>
              <a:rPr lang="en-GB" dirty="0" smtClean="0"/>
              <a:t>hat components does the module contain?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How is the module assessed?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Is this module involved in heavy programming?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</a:t>
            </a:r>
            <a:r>
              <a:rPr lang="en-GB" dirty="0" smtClean="0"/>
              <a:t>s the following statement correct? Why?</a:t>
            </a:r>
          </a:p>
          <a:p>
            <a:pPr marL="365760" lvl="1" indent="0">
              <a:buNone/>
            </a:pPr>
            <a:r>
              <a:rPr lang="en-GB" dirty="0" smtClean="0"/>
              <a:t>“A website is a venue of employing HTML scripts for specific applications. Therefore, a group of app will form a website.”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</a:t>
            </a:r>
            <a:r>
              <a:rPr lang="en-GB" dirty="0" smtClean="0"/>
              <a:t>hich is not the major component of the Android System Architecture?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GB" dirty="0" smtClean="0"/>
              <a:t>Applications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GB" dirty="0" smtClean="0"/>
              <a:t>Application framework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GB" dirty="0" smtClean="0"/>
              <a:t>Linux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GB" dirty="0" smtClean="0"/>
              <a:t>Libraries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GB" dirty="0" smtClean="0"/>
              <a:t>Android Runtime</a:t>
            </a:r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Application framework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3657600" cy="51785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Views:</a:t>
            </a:r>
            <a:r>
              <a:rPr lang="en-GB" sz="2800" dirty="0" smtClean="0"/>
              <a:t> To build an application, e.g. lists, grids, text boxes, buttons.</a:t>
            </a:r>
          </a:p>
        </p:txBody>
      </p:sp>
      <p:pic>
        <p:nvPicPr>
          <p:cNvPr id="1026" name="Picture 2" descr="C:\Users\hzhou\Desktop\Untitled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038600" cy="535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4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"/>
    </mc:Choice>
    <mc:Fallback xmlns="">
      <p:transition spd="slow" advTm="1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Application framework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2438400" cy="51785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Content Providers:</a:t>
            </a:r>
            <a:r>
              <a:rPr lang="en-GB" sz="2800" dirty="0" smtClean="0"/>
              <a:t> To access data from another application.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295400"/>
            <a:ext cx="3143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15277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546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"/>
    </mc:Choice>
    <mc:Fallback xmlns="">
      <p:transition spd="slow" advTm="1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Application framework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05000"/>
            <a:ext cx="3886200" cy="44927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Resource Manager:</a:t>
            </a:r>
            <a:r>
              <a:rPr lang="en-GB" sz="2800" dirty="0" smtClean="0"/>
              <a:t> Providing access to non-code resources such as localized strings, graphics and layout files.</a:t>
            </a:r>
          </a:p>
        </p:txBody>
      </p:sp>
      <p:pic>
        <p:nvPicPr>
          <p:cNvPr id="1026" name="Picture 2" descr="C:\development\adt-bundle-windows\workspace1\helloandroid\res\drawable-hdpi\ic_launch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73232"/>
            <a:ext cx="2132013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616153"/>
              </p:ext>
            </p:extLst>
          </p:nvPr>
        </p:nvGraphicFramePr>
        <p:xfrm>
          <a:off x="5072063" y="4184463"/>
          <a:ext cx="2806700" cy="130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Packager Shell Object" showAsIcon="1" r:id="rId5" imgW="1473480" imgH="685800" progId="Package">
                  <p:embed/>
                </p:oleObj>
              </mc:Choice>
              <mc:Fallback>
                <p:oleObj name="Packager Shell Object" showAsIcon="1" r:id="rId5" imgW="14734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2063" y="4184463"/>
                        <a:ext cx="2806700" cy="1306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724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6"/>
    </mc:Choice>
    <mc:Fallback xmlns="">
      <p:transition spd="slow" advTm="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Application framework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44961"/>
            <a:ext cx="2971800" cy="4351039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Notification Manager:</a:t>
            </a:r>
            <a:r>
              <a:rPr lang="en-GB" sz="2800" dirty="0" smtClean="0"/>
              <a:t> To display custom alerts.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42" y="1371601"/>
            <a:ext cx="3217858" cy="523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412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8"/>
    </mc:Choice>
    <mc:Fallback xmlns="">
      <p:transition spd="slow" advTm="1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Application framework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6EC262-A362-4B3C-A3BC-457E836B08EE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2971800" cy="48737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Activity Manager:</a:t>
            </a:r>
            <a:r>
              <a:rPr lang="en-GB" sz="2800" dirty="0" smtClean="0"/>
              <a:t> To manage the lifecycle of applications.</a:t>
            </a:r>
            <a:endParaRPr lang="en-GB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495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42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"/>
    </mc:Choice>
    <mc:Fallback xmlns="">
      <p:transition spd="slow" advTm="1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Libraries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6851099-AD55-4529-87F8-43C586F75D5E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620000" cy="517855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Media libraries:</a:t>
            </a:r>
            <a:r>
              <a:rPr lang="en-GB" dirty="0" smtClean="0"/>
              <a:t> Supports playback and recording of popular video and audio formats, e.g. JPG, PNG and MPEG4.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Surface manager:</a:t>
            </a:r>
            <a:r>
              <a:rPr lang="en-GB" dirty="0" smtClean="0"/>
              <a:t> To manage display subsystem and 2d/3d graphic layers. 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LibWebCore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r>
              <a:rPr lang="en-GB" dirty="0" smtClean="0"/>
              <a:t> Web browser engine.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SGL:</a:t>
            </a:r>
            <a:r>
              <a:rPr lang="en-GB" dirty="0" smtClean="0"/>
              <a:t> 2-d graphic engine.</a:t>
            </a:r>
          </a:p>
          <a:p>
            <a:r>
              <a:rPr lang="en-GB" dirty="0" err="1" smtClean="0">
                <a:solidFill>
                  <a:srgbClr val="FF0000"/>
                </a:solidFill>
              </a:rPr>
              <a:t>FreeType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r>
              <a:rPr lang="en-GB" dirty="0" smtClean="0"/>
              <a:t> Bitmap and vector font rendering.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SQLite:</a:t>
            </a:r>
            <a:r>
              <a:rPr lang="en-GB" dirty="0" smtClean="0"/>
              <a:t> Database engine. </a:t>
            </a:r>
          </a:p>
          <a:p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9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2"/>
    </mc:Choice>
    <mc:Fallback xmlns="">
      <p:transition spd="slow" advTm="10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Android runtime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D7C7E56-4509-4DFD-ACB0-0A0D5EB30698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620000" cy="50261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Java </a:t>
            </a:r>
            <a:r>
              <a:rPr lang="en-GB" sz="2800" dirty="0"/>
              <a:t>code, which implements </a:t>
            </a:r>
            <a:r>
              <a:rPr lang="en-GB" sz="2800" dirty="0" smtClean="0"/>
              <a:t>the </a:t>
            </a:r>
            <a:r>
              <a:rPr lang="en-GB" sz="2800" dirty="0"/>
              <a:t>Android </a:t>
            </a:r>
            <a:r>
              <a:rPr lang="en-GB" sz="2800" dirty="0" smtClean="0"/>
              <a:t>Application Programming Interface (API) </a:t>
            </a:r>
            <a:r>
              <a:rPr lang="en-GB" sz="2800" dirty="0"/>
              <a:t>for UI, data access, and other platform </a:t>
            </a:r>
            <a:r>
              <a:rPr lang="en-GB" sz="2800" dirty="0" smtClean="0"/>
              <a:t>features.</a:t>
            </a: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5"/>
    </mc:Choice>
    <mc:Fallback xmlns="">
      <p:transition spd="slow" advTm="2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Linux kernel –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33659C-3A81-4993-8723-7BE44210D1BA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Linux</a:t>
            </a:r>
            <a:r>
              <a:rPr lang="en-GB" sz="2800" dirty="0" smtClean="0"/>
              <a:t>: Complete Linux distribution including GUI and other utilities.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Linux kernel</a:t>
            </a:r>
            <a:r>
              <a:rPr lang="en-GB" sz="2800" dirty="0" smtClean="0"/>
              <a:t>: Operating system kernel used by the Linux family.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72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"/>
    </mc:Choice>
    <mc:Fallback xmlns="">
      <p:transition spd="slow" advTm="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Website and app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Categorisation of mobile devices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system architecture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/>
              <a:t>Summary </a:t>
            </a:r>
            <a:endParaRPr lang="en-GB" sz="2800" dirty="0"/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81ED3E-9309-44C6-8D26-697D79A7B33B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Please answer the questions raised before the lecture started today.</a:t>
            </a:r>
          </a:p>
          <a:p>
            <a:r>
              <a:rPr lang="en-GB" dirty="0" smtClean="0"/>
              <a:t>Module description.</a:t>
            </a:r>
          </a:p>
          <a:p>
            <a:r>
              <a:rPr lang="en-GB" dirty="0" smtClean="0"/>
              <a:t>Difference between website and app.</a:t>
            </a:r>
          </a:p>
          <a:p>
            <a:r>
              <a:rPr lang="en-GB" dirty="0" smtClean="0"/>
              <a:t>Components of Android system architecture. 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EA980C-B204-467F-95EE-08B86A0B9D65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Lecturer and teaching assistant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7848600" cy="5026152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Lecturer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 smtClean="0"/>
              <a:t>Dr.</a:t>
            </a:r>
            <a:r>
              <a:rPr lang="en-GB" dirty="0" smtClean="0"/>
              <a:t> Huiyu (Joe) Zhou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E-mail: </a:t>
            </a:r>
            <a:r>
              <a:rPr lang="en-GB" dirty="0" smtClean="0">
                <a:hlinkClick r:id="rId2"/>
              </a:rPr>
              <a:t>h.zhou@qub.ac.uk</a:t>
            </a:r>
            <a:r>
              <a:rPr lang="en-GB" dirty="0" smtClean="0"/>
              <a:t> or </a:t>
            </a:r>
            <a:r>
              <a:rPr lang="en-GB" dirty="0" smtClean="0">
                <a:hlinkClick r:id="rId3"/>
              </a:rPr>
              <a:t>h.zhou@ecit.qub.ac.uk</a:t>
            </a:r>
            <a:r>
              <a:rPr lang="en-GB" dirty="0" smtClean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Office: Room 02.003, 8 Malone Road, office hours: Wednesday 13:00-15:00 or by appointment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Phone number: 028 90974875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H</a:t>
            </a:r>
            <a:r>
              <a:rPr lang="en-GB" dirty="0" smtClean="0"/>
              <a:t>omepage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http://www.qub.ac.uk/schools/eeecs/Staff/BusinessCard/?</a:t>
            </a:r>
            <a:r>
              <a:rPr lang="en-GB" dirty="0" smtClean="0">
                <a:hlinkClick r:id="rId4"/>
              </a:rPr>
              <a:t>name=H.Zhou</a:t>
            </a:r>
            <a:endParaRPr lang="en-GB" dirty="0" smtClean="0"/>
          </a:p>
          <a:p>
            <a:r>
              <a:rPr lang="en-GB" dirty="0" smtClean="0"/>
              <a:t>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Miss Narelle Allen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E-mail: </a:t>
            </a:r>
            <a:r>
              <a:rPr lang="en-GB" dirty="0" smtClean="0">
                <a:hlinkClick r:id="rId5"/>
              </a:rPr>
              <a:t>n.allen@qub.ac.uk</a:t>
            </a:r>
            <a:endParaRPr lang="en-GB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Office: 01.015, Computer Science at Elmwood, Building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Phone number: 028 90975302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5AEEDB-A7A3-46E7-80FE-6FC0A3DFEA62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"/>
    </mc:Choice>
    <mc:Fallback xmlns="">
      <p:transition spd="slow" advTm="507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Website and app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Categorisation of mobile devices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Android </a:t>
            </a:r>
            <a:r>
              <a:rPr lang="en-GB" sz="2800" dirty="0">
                <a:solidFill>
                  <a:schemeClr val="bg1">
                    <a:lumMod val="65000"/>
                  </a:schemeClr>
                </a:solidFill>
              </a:rPr>
              <a:t>system architecture </a:t>
            </a:r>
            <a:endParaRPr lang="en-GB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/>
              <a:t>Next lecture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A2E880E-AEB9-47B6-A9CD-9432429D3DF9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next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48768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set up a development environment for Android application development.</a:t>
            </a:r>
          </a:p>
          <a:p>
            <a:r>
              <a:rPr lang="en-GB" sz="2800" dirty="0" smtClean="0"/>
              <a:t>To start implementing an application.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4EF100-1074-4F4D-8FAF-798678CE502B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Website and app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Categorisation of mobile devices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Android system architecture </a:t>
            </a: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  <a:endParaRPr lang="en-GB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2800" dirty="0" smtClean="0">
                <a:solidFill>
                  <a:schemeClr val="bg1">
                    <a:lumMod val="65000"/>
                  </a:schemeClr>
                </a:solidFill>
              </a:rPr>
              <a:t>Next lecture</a:t>
            </a:r>
          </a:p>
          <a:p>
            <a:r>
              <a:rPr lang="en-GB" sz="2800" dirty="0" smtClean="0"/>
              <a:t>Further readings 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F80658A-8B4E-4922-88E7-EC1FBEFC1277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Further 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696200" cy="51054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developer.android.com/training/index.html</a:t>
            </a:r>
            <a:endParaRPr lang="en-GB" dirty="0"/>
          </a:p>
          <a:p>
            <a:pPr lvl="0"/>
            <a:r>
              <a:rPr lang="en-GB" dirty="0" smtClean="0"/>
              <a:t>Android Application Development for Dummies, </a:t>
            </a:r>
            <a:r>
              <a:rPr lang="en-GB" dirty="0" err="1" smtClean="0"/>
              <a:t>Donn</a:t>
            </a:r>
            <a:r>
              <a:rPr lang="en-GB" dirty="0" smtClean="0"/>
              <a:t> </a:t>
            </a:r>
            <a:r>
              <a:rPr lang="en-GB" dirty="0" err="1" smtClean="0"/>
              <a:t>Felker</a:t>
            </a:r>
            <a:r>
              <a:rPr lang="en-GB" dirty="0" smtClean="0"/>
              <a:t>, Wiley Publishing, Inc., NJ, 2011.</a:t>
            </a:r>
          </a:p>
          <a:p>
            <a:pPr lvl="0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BC0604-AFE6-427F-8789-C8D36817365A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General info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02352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Lectures/tutorials: 20/10 hours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500" dirty="0" smtClean="0"/>
              <a:t>Lectures: week 1 to week 10.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500" dirty="0" smtClean="0"/>
              <a:t>Tutorials: week 2 to week 11.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Please bring along your </a:t>
            </a:r>
            <a:r>
              <a:rPr lang="en-GB" sz="2400" dirty="0" smtClean="0">
                <a:solidFill>
                  <a:srgbClr val="FF0000"/>
                </a:solidFill>
              </a:rPr>
              <a:t>laptop so that we can program in the classroom while I am teaching. </a:t>
            </a:r>
            <a:endParaRPr lang="en-GB" sz="2500" dirty="0" smtClean="0"/>
          </a:p>
          <a:p>
            <a:r>
              <a:rPr lang="en-GB" sz="2800" dirty="0" smtClean="0"/>
              <a:t>Labs: 20 hours</a:t>
            </a:r>
          </a:p>
          <a:p>
            <a:pPr marL="822960" lvl="2" indent="-457200">
              <a:spcBef>
                <a:spcPts val="600"/>
              </a:spcBef>
              <a:buSzPct val="70000"/>
              <a:buFont typeface="+mj-lt"/>
              <a:buAutoNum type="arabicPeriod"/>
            </a:pPr>
            <a:r>
              <a:rPr lang="en-GB" sz="2200" dirty="0" smtClean="0"/>
              <a:t>Friday’ </a:t>
            </a:r>
            <a:r>
              <a:rPr lang="en-GB" sz="2200" dirty="0"/>
              <a:t>labs: </a:t>
            </a:r>
            <a:r>
              <a:rPr lang="en-GB" sz="2200" dirty="0" smtClean="0"/>
              <a:t>week 2 to week 11.</a:t>
            </a:r>
          </a:p>
          <a:p>
            <a:pPr marL="822960" lvl="2" indent="-457200">
              <a:spcBef>
                <a:spcPts val="600"/>
              </a:spcBef>
              <a:buSzPct val="70000"/>
              <a:buFont typeface="+mj-lt"/>
              <a:buAutoNum type="arabicPeriod"/>
            </a:pPr>
            <a:r>
              <a:rPr lang="en-GB" sz="2200" dirty="0" smtClean="0"/>
              <a:t>Time allocation: 1-3 pm, Friday.</a:t>
            </a:r>
            <a:endParaRPr lang="en-GB" sz="2200" dirty="0"/>
          </a:p>
          <a:p>
            <a:r>
              <a:rPr lang="en-GB" sz="2800" dirty="0" smtClean="0"/>
              <a:t>Formative quiz or questionnaire: every week. </a:t>
            </a:r>
          </a:p>
          <a:p>
            <a:r>
              <a:rPr lang="en-GB" sz="2800" dirty="0" smtClean="0"/>
              <a:t>To achieve well, at least 12-15 hours per week are expected for this module.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355301-88C5-4C6F-B32E-E4CACE35690C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9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6"/>
    </mc:Choice>
    <mc:Fallback xmlns="">
      <p:transition spd="slow" advTm="2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Lab sessions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Duration: Start from 12 February, 2016, and then run for 10 weeks. </a:t>
            </a:r>
          </a:p>
          <a:p>
            <a:r>
              <a:rPr lang="en-GB" sz="2800" dirty="0" smtClean="0"/>
              <a:t>Venue: ECS1/002/005 and ECS1/01/007 (capacity = 149). </a:t>
            </a:r>
            <a:endParaRPr lang="en-GB" sz="2800" dirty="0"/>
          </a:p>
          <a:p>
            <a:r>
              <a:rPr lang="en-GB" sz="2800" dirty="0" smtClean="0">
                <a:solidFill>
                  <a:srgbClr val="FF0000"/>
                </a:solidFill>
              </a:rPr>
              <a:t>Please bring along your student card with you if you want to use an Android tablet during a lab session.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51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"/>
    </mc:Choice>
    <mc:Fallback xmlns="">
      <p:transition spd="slow" advTm="8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General – continued 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620000" cy="5102352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Course contents: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sz="2500" dirty="0" smtClean="0"/>
              <a:t>Android Application: Semantic elements, location and sensor management, data access, storage capability, user interface.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GB" sz="2500" dirty="0" smtClean="0"/>
              <a:t>Mobile Web Development: Web design basics and practice. </a:t>
            </a:r>
            <a:endParaRPr lang="en-GB" sz="2500" dirty="0"/>
          </a:p>
          <a:p>
            <a:r>
              <a:rPr lang="en-GB" sz="2800" dirty="0" smtClean="0"/>
              <a:t>Learning outcomes of this module: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Demonstrate the capability to design and implement basic Android </a:t>
            </a:r>
            <a:r>
              <a:rPr lang="en-GB" dirty="0" smtClean="0"/>
              <a:t>Applications</a:t>
            </a:r>
            <a:r>
              <a:rPr lang="en-GB" dirty="0"/>
              <a:t>. </a:t>
            </a:r>
            <a:endParaRPr lang="en-GB" sz="2900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Be able to use HTML to create basic mobile web </a:t>
            </a:r>
            <a:r>
              <a:rPr lang="en-GB" dirty="0" smtClean="0"/>
              <a:t>pages.</a:t>
            </a:r>
            <a:r>
              <a:rPr lang="en-GB" dirty="0"/>
              <a:t> </a:t>
            </a:r>
            <a:endParaRPr lang="en-GB" sz="2900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Develop the ability to adopt a critical approach for software </a:t>
            </a:r>
            <a:r>
              <a:rPr lang="en-GB" dirty="0" smtClean="0"/>
              <a:t>designs.</a:t>
            </a:r>
            <a:endParaRPr lang="en-GB" sz="2900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Be able to document a given software </a:t>
            </a:r>
            <a:r>
              <a:rPr lang="en-GB" dirty="0" smtClean="0"/>
              <a:t>design.</a:t>
            </a:r>
            <a:r>
              <a:rPr lang="en-GB" dirty="0"/>
              <a:t> </a:t>
            </a:r>
            <a:endParaRPr lang="en-GB" sz="2900" dirty="0"/>
          </a:p>
          <a:p>
            <a:pPr marL="822960" lvl="1" indent="-457200">
              <a:buFont typeface="+mj-lt"/>
              <a:buAutoNum type="arabicPeriod"/>
            </a:pPr>
            <a:r>
              <a:rPr lang="en-GB" dirty="0"/>
              <a:t>Be able to work independently towards the solution of a problem.</a:t>
            </a:r>
            <a:endParaRPr lang="en-GB" sz="2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EA6A17-E5EB-4588-9F17-62B274E36994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Assignments and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772400" cy="5102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Late submissions to the assignments result in reduced marks – see the regulations…</a:t>
            </a:r>
          </a:p>
          <a:p>
            <a:r>
              <a:rPr lang="en-GB" dirty="0"/>
              <a:t>Assessment: E</a:t>
            </a:r>
            <a:r>
              <a:rPr lang="en-GB" dirty="0" smtClean="0"/>
              <a:t>xam paper </a:t>
            </a:r>
            <a:r>
              <a:rPr lang="en-GB" dirty="0"/>
              <a:t>– </a:t>
            </a:r>
            <a:r>
              <a:rPr lang="en-GB" dirty="0" smtClean="0"/>
              <a:t>50% (Android applications-40%; smartphone web development-10%); two lab exercises – 20% (each 10%); group project </a:t>
            </a:r>
            <a:r>
              <a:rPr lang="en-GB" dirty="0"/>
              <a:t>– 3</a:t>
            </a:r>
            <a:r>
              <a:rPr lang="en-GB" dirty="0" smtClean="0"/>
              <a:t>0%. </a:t>
            </a:r>
          </a:p>
          <a:p>
            <a:r>
              <a:rPr lang="en-GB" dirty="0" smtClean="0"/>
              <a:t>MSc students: </a:t>
            </a:r>
            <a:r>
              <a:rPr lang="en-GB" dirty="0">
                <a:solidFill>
                  <a:srgbClr val="FF0000"/>
                </a:solidFill>
              </a:rPr>
              <a:t>at least </a:t>
            </a:r>
            <a:r>
              <a:rPr lang="en-GB" dirty="0" smtClean="0">
                <a:solidFill>
                  <a:srgbClr val="FF0000"/>
                </a:solidFill>
              </a:rPr>
              <a:t>50 out of 100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in total </a:t>
            </a:r>
            <a:r>
              <a:rPr lang="en-GB" dirty="0" smtClean="0"/>
              <a:t>in </a:t>
            </a:r>
            <a:r>
              <a:rPr lang="en-GB" dirty="0"/>
              <a:t>order to pass the course </a:t>
            </a:r>
            <a:r>
              <a:rPr lang="en-GB" dirty="0" smtClean="0"/>
              <a:t>module. </a:t>
            </a:r>
          </a:p>
          <a:p>
            <a:r>
              <a:rPr lang="en-GB" dirty="0" smtClean="0"/>
              <a:t>Undergrad students: </a:t>
            </a:r>
            <a:r>
              <a:rPr lang="en-GB" dirty="0">
                <a:solidFill>
                  <a:srgbClr val="FF0000"/>
                </a:solidFill>
              </a:rPr>
              <a:t>at least </a:t>
            </a:r>
            <a:r>
              <a:rPr lang="en-GB" dirty="0" smtClean="0">
                <a:solidFill>
                  <a:srgbClr val="FF0000"/>
                </a:solidFill>
              </a:rPr>
              <a:t>40 </a:t>
            </a:r>
            <a:r>
              <a:rPr lang="en-GB" dirty="0">
                <a:solidFill>
                  <a:srgbClr val="FF0000"/>
                </a:solidFill>
              </a:rPr>
              <a:t>out of 100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in total </a:t>
            </a:r>
            <a:r>
              <a:rPr lang="en-GB" dirty="0"/>
              <a:t>in order to pass the course module</a:t>
            </a:r>
            <a:r>
              <a:rPr lang="en-GB" dirty="0" smtClean="0"/>
              <a:t>.</a:t>
            </a:r>
          </a:p>
          <a:p>
            <a:r>
              <a:rPr lang="en-GB" dirty="0" smtClean="0"/>
              <a:t>Exam style: Exemplar questions will be presented during lectures/tutorials/revisions. Students can find the past papers on-line.</a:t>
            </a:r>
          </a:p>
          <a:p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A319E07-2722-43CB-AD9F-26445B021A21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4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"/>
    </mc:Choice>
    <mc:Fallback xmlns="">
      <p:transition spd="slow" advTm="11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 this what we will be?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9BA14-0B26-424C-8FD1-6CEFAC78F386}" type="datetime1">
              <a:rPr lang="en-US" smtClean="0"/>
              <a:t>1/31/2016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pic>
        <p:nvPicPr>
          <p:cNvPr id="1026" name="Picture 2" descr="C:\Users\hzhou\Desktop\cman452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096000" cy="4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26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"/>
    </mc:Choice>
    <mc:Fallback xmlns="">
      <p:transition spd="slow" advTm="14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Entire picture of the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Web and mobile application development:</a:t>
            </a:r>
            <a:endParaRPr lang="en-GB" sz="2800" dirty="0"/>
          </a:p>
          <a:p>
            <a:pPr lvl="1"/>
            <a:r>
              <a:rPr lang="en-GB" sz="2500" dirty="0" smtClean="0"/>
              <a:t>Mobile web.</a:t>
            </a:r>
          </a:p>
          <a:p>
            <a:pPr lvl="1"/>
            <a:r>
              <a:rPr lang="en-GB" sz="2500" dirty="0" smtClean="0"/>
              <a:t>Web service. </a:t>
            </a:r>
          </a:p>
          <a:p>
            <a:pPr lvl="1"/>
            <a:r>
              <a:rPr lang="en-GB" sz="2500" dirty="0" smtClean="0"/>
              <a:t>Android application development.</a:t>
            </a:r>
          </a:p>
          <a:p>
            <a:r>
              <a:rPr lang="en-GB" sz="2800" dirty="0" smtClean="0"/>
              <a:t>Now we start from the first part – Android application development.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E0B4C85-0BAA-4D5A-8D69-967004AE3AF4}" type="datetime1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6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2"/>
    </mc:Choice>
    <mc:Fallback xmlns="">
      <p:transition spd="slow" advTm="2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2|0.1|0.1|0.1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1FfyF54I3f6IVzZGi5v9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7X5Pikr8Q6AmxrsHwOu4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C0YVgpy1bgVyhtQNJhV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y2xeAzHFBvmnsPjpaIh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6BTaeF1KNEmAurWn2PZk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bU01tj6d6VJsqE3lTFU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0NYnn28TiJSrcHgeEyrG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ANQZJWYr02MVZFfiEuWt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5|0.8|0.6|5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3|0.5|0.6|0.5|0.6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z7IgcUyNEZGlVyUXHEx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2ED3BA-6307-400F-9364-F3EED7535AD3}"/>
</file>

<file path=customXml/itemProps2.xml><?xml version="1.0" encoding="utf-8"?>
<ds:datastoreItem xmlns:ds="http://schemas.openxmlformats.org/officeDocument/2006/customXml" ds:itemID="{DE7CF7C9-4AC3-4A7E-BAEB-C5422161E671}"/>
</file>

<file path=customXml/itemProps3.xml><?xml version="1.0" encoding="utf-8"?>
<ds:datastoreItem xmlns:ds="http://schemas.openxmlformats.org/officeDocument/2006/customXml" ds:itemID="{CBB094BE-3954-4AF9-BA84-E2E2B96E36BB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3189</TotalTime>
  <Words>1106</Words>
  <Application>Microsoft Office PowerPoint</Application>
  <PresentationFormat>On-screen Show (4:3)</PresentationFormat>
  <Paragraphs>288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Century Schoolbook</vt:lpstr>
      <vt:lpstr>Wingdings</vt:lpstr>
      <vt:lpstr>Wingdings 2</vt:lpstr>
      <vt:lpstr>Oriel</vt:lpstr>
      <vt:lpstr>Packager Shell Object</vt:lpstr>
      <vt:lpstr>Web and mobile app development – csc3054/7054</vt:lpstr>
      <vt:lpstr>Questions to be answered</vt:lpstr>
      <vt:lpstr>Lecturer and teaching assistant</vt:lpstr>
      <vt:lpstr>General info  </vt:lpstr>
      <vt:lpstr>Lab sessions </vt:lpstr>
      <vt:lpstr>General – continued   </vt:lpstr>
      <vt:lpstr>Assignments and exam</vt:lpstr>
      <vt:lpstr>Is this what we will be?</vt:lpstr>
      <vt:lpstr>Entire picture of the module</vt:lpstr>
      <vt:lpstr>Content outline</vt:lpstr>
      <vt:lpstr>Website and application</vt:lpstr>
      <vt:lpstr>Website and application</vt:lpstr>
      <vt:lpstr>Website and application</vt:lpstr>
      <vt:lpstr>Website and app</vt:lpstr>
      <vt:lpstr>Content outline</vt:lpstr>
      <vt:lpstr>Categorisation of mobile devices</vt:lpstr>
      <vt:lpstr>iOS or anDroid? Market reflection…</vt:lpstr>
      <vt:lpstr>Content outline</vt:lpstr>
      <vt:lpstr>Android system architecture</vt:lpstr>
      <vt:lpstr>Application framework – </vt:lpstr>
      <vt:lpstr>Application framework – </vt:lpstr>
      <vt:lpstr>Application framework – </vt:lpstr>
      <vt:lpstr>Application framework – </vt:lpstr>
      <vt:lpstr>Application framework – </vt:lpstr>
      <vt:lpstr>Libraries – </vt:lpstr>
      <vt:lpstr>Android runtime – </vt:lpstr>
      <vt:lpstr>Linux kernel – </vt:lpstr>
      <vt:lpstr>Content outline</vt:lpstr>
      <vt:lpstr>Summary</vt:lpstr>
      <vt:lpstr>Content outline</vt:lpstr>
      <vt:lpstr>next lecture</vt:lpstr>
      <vt:lpstr>Content outline</vt:lpstr>
      <vt:lpstr>Further readings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246</cp:revision>
  <dcterms:created xsi:type="dcterms:W3CDTF">2006-08-16T00:00:00Z</dcterms:created>
  <dcterms:modified xsi:type="dcterms:W3CDTF">2016-01-31T17:43:55Z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